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313" r:id="rId2"/>
    <p:sldId id="257" r:id="rId3"/>
    <p:sldId id="258" r:id="rId4"/>
    <p:sldId id="259" r:id="rId5"/>
    <p:sldId id="263" r:id="rId6"/>
    <p:sldId id="262" r:id="rId7"/>
    <p:sldId id="260" r:id="rId8"/>
    <p:sldId id="261" r:id="rId9"/>
    <p:sldId id="264" r:id="rId10"/>
    <p:sldId id="265" r:id="rId11"/>
    <p:sldId id="266" r:id="rId12"/>
    <p:sldId id="267" r:id="rId13"/>
    <p:sldId id="268" r:id="rId14"/>
    <p:sldId id="314" r:id="rId15"/>
    <p:sldId id="315"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7" r:id="rId34"/>
    <p:sldId id="286"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2" r:id="rId49"/>
    <p:sldId id="301" r:id="rId50"/>
    <p:sldId id="303" r:id="rId51"/>
    <p:sldId id="304" r:id="rId52"/>
    <p:sldId id="305" r:id="rId53"/>
    <p:sldId id="306" r:id="rId54"/>
    <p:sldId id="307" r:id="rId55"/>
    <p:sldId id="308" r:id="rId56"/>
    <p:sldId id="309" r:id="rId57"/>
    <p:sldId id="310" r:id="rId58"/>
    <p:sldId id="311" r:id="rId59"/>
    <p:sldId id="316"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660"/>
  </p:normalViewPr>
  <p:slideViewPr>
    <p:cSldViewPr>
      <p:cViewPr varScale="1">
        <p:scale>
          <a:sx n="69" d="100"/>
          <a:sy n="69" d="100"/>
        </p:scale>
        <p:origin x="-46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EC62C7-35CE-4D34-8BD9-9154113616C2}" type="datetimeFigureOut">
              <a:rPr lang="en-US" smtClean="0"/>
              <a:pPr/>
              <a:t>10/13/2009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A1A93C-BD6B-441F-8FC8-2C28981147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31444" name="Picture 20" descr="Koch7eCO2"/>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231435" name="Rectangle 11"/>
          <p:cNvSpPr>
            <a:spLocks noGrp="1" noChangeArrowheads="1"/>
          </p:cNvSpPr>
          <p:nvPr>
            <p:ph type="ctrTitle"/>
          </p:nvPr>
        </p:nvSpPr>
        <p:spPr>
          <a:xfrm>
            <a:off x="2819400" y="2362200"/>
            <a:ext cx="6019800" cy="3200400"/>
          </a:xfrm>
        </p:spPr>
        <p:txBody>
          <a:bodyPr anchor="t"/>
          <a:lstStyle>
            <a:lvl1pPr>
              <a:defRPr sz="4000">
                <a:solidFill>
                  <a:schemeClr val="tx1"/>
                </a:solidFill>
              </a:defRPr>
            </a:lvl1pPr>
          </a:lstStyle>
          <a:p>
            <a:r>
              <a:rPr lang="en-US" smtClean="0"/>
              <a:t>Click to edit Master title style</a:t>
            </a:r>
            <a:endParaRPr lang="en-US"/>
          </a:p>
        </p:txBody>
      </p:sp>
      <p:sp>
        <p:nvSpPr>
          <p:cNvPr id="231437" name="Rectangle 13"/>
          <p:cNvSpPr>
            <a:spLocks noGrp="1" noChangeArrowheads="1"/>
          </p:cNvSpPr>
          <p:nvPr>
            <p:ph type="dt" sz="half" idx="2"/>
          </p:nvPr>
        </p:nvSpPr>
        <p:spPr>
          <a:xfrm>
            <a:off x="6172200" y="6251575"/>
            <a:ext cx="838200" cy="457200"/>
          </a:xfrm>
        </p:spPr>
        <p:txBody>
          <a:bodyPr/>
          <a:lstStyle>
            <a:lvl1pPr>
              <a:defRPr/>
            </a:lvl1pPr>
          </a:lstStyle>
          <a:p>
            <a:endParaRPr lang="en-US"/>
          </a:p>
        </p:txBody>
      </p:sp>
      <p:sp>
        <p:nvSpPr>
          <p:cNvPr id="231439" name="Rectangle 15"/>
          <p:cNvSpPr>
            <a:spLocks noGrp="1" noChangeArrowheads="1"/>
          </p:cNvSpPr>
          <p:nvPr>
            <p:ph type="sldNum" sz="quarter" idx="4"/>
          </p:nvPr>
        </p:nvSpPr>
        <p:spPr>
          <a:xfrm>
            <a:off x="8458200" y="6248400"/>
            <a:ext cx="533400" cy="457200"/>
          </a:xfrm>
        </p:spPr>
        <p:txBody>
          <a:bodyPr/>
          <a:lstStyle>
            <a:lvl1pPr>
              <a:defRPr/>
            </a:lvl1pPr>
          </a:lstStyle>
          <a:p>
            <a:fld id="{ADB8D636-33FA-42D8-BE38-F6AEE0424093}" type="slidenum">
              <a:rPr lang="en-US" smtClean="0"/>
              <a:pPr/>
              <a:t>‹#›</a:t>
            </a:fld>
            <a:endParaRPr lang="en-US" dirty="0"/>
          </a:p>
        </p:txBody>
      </p:sp>
      <p:pic>
        <p:nvPicPr>
          <p:cNvPr id="231445" name="Picture 21" descr="KochCN1"/>
          <p:cNvPicPr>
            <a:picLocks noChangeAspect="1" noChangeArrowheads="1"/>
          </p:cNvPicPr>
          <p:nvPr/>
        </p:nvPicPr>
        <p:blipFill>
          <a:blip r:embed="rId3" cstate="print"/>
          <a:stretch>
            <a:fillRect/>
          </a:stretch>
        </p:blipFill>
        <p:spPr bwMode="auto">
          <a:xfrm>
            <a:off x="0" y="2895600"/>
            <a:ext cx="2286000" cy="1219200"/>
          </a:xfrm>
          <a:prstGeom prst="rect">
            <a:avLst/>
          </a:prstGeom>
          <a:noFill/>
        </p:spPr>
      </p:pic>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6" name="Footer Placeholder 5"/>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74638"/>
            <a:ext cx="20193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9055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6" name="Footer Placeholder 5"/>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a:xfrm>
            <a:off x="6781800" y="6172200"/>
            <a:ext cx="1905000" cy="457200"/>
          </a:xfrm>
        </p:spPr>
        <p:txBody>
          <a:bodyPr/>
          <a:lstStyle>
            <a:lvl1pPr>
              <a:defRPr/>
            </a:lvl1pPr>
          </a:lstStyle>
          <a:p>
            <a:fld id="{ADB8D636-33FA-42D8-BE38-F6AEE0424093}" type="slidenum">
              <a:rPr lang="en-US" smtClean="0"/>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6" name="Footer Placeholder 5"/>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295400"/>
            <a:ext cx="39624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95400"/>
            <a:ext cx="39624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7" name="Footer Placeholder 6"/>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9" name="Footer Placeholder 8"/>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5" name="Footer Placeholder 4"/>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4" name="Footer Placeholder 3"/>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7" name="Footer Placeholder 6"/>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7" name="Footer Placeholder 6"/>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230416" name="Picture 16" descr="Koch7eBKGRND2"/>
          <p:cNvPicPr>
            <a:picLocks noChangeAspect="1" noChangeArrowheads="1"/>
          </p:cNvPicPr>
          <p:nvPr/>
        </p:nvPicPr>
        <p:blipFill>
          <a:blip r:embed="rId13" cstate="print"/>
          <a:srcRect/>
          <a:stretch>
            <a:fillRect/>
          </a:stretch>
        </p:blipFill>
        <p:spPr bwMode="auto">
          <a:xfrm>
            <a:off x="0" y="0"/>
            <a:ext cx="9145588" cy="6859588"/>
          </a:xfrm>
          <a:prstGeom prst="rect">
            <a:avLst/>
          </a:prstGeom>
          <a:noFill/>
        </p:spPr>
      </p:pic>
      <p:sp>
        <p:nvSpPr>
          <p:cNvPr id="230407" name="Rectangle 7"/>
          <p:cNvSpPr>
            <a:spLocks noGrp="1" noChangeArrowheads="1"/>
          </p:cNvSpPr>
          <p:nvPr>
            <p:ph type="body" idx="1"/>
          </p:nvPr>
        </p:nvSpPr>
        <p:spPr bwMode="auto">
          <a:xfrm>
            <a:off x="762000" y="1295400"/>
            <a:ext cx="8077200" cy="4835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30408" name="Rectangle 8"/>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230410"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ADB8D636-33FA-42D8-BE38-F6AEE0424093}" type="slidenum">
              <a:rPr lang="en-US" smtClean="0"/>
              <a:pPr/>
              <a:t>‹#›</a:t>
            </a:fld>
            <a:endParaRPr lang="en-US" dirty="0"/>
          </a:p>
        </p:txBody>
      </p:sp>
      <p:sp>
        <p:nvSpPr>
          <p:cNvPr id="230413" name="Rectangle 13"/>
          <p:cNvSpPr>
            <a:spLocks noGrp="1" noChangeArrowheads="1"/>
          </p:cNvSpPr>
          <p:nvPr>
            <p:ph type="title"/>
          </p:nvPr>
        </p:nvSpPr>
        <p:spPr bwMode="auto">
          <a:xfrm>
            <a:off x="762000" y="274638"/>
            <a:ext cx="79248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hf hdr="0" ftr="0" dt="0"/>
  <p:txStyles>
    <p:titleStyle>
      <a:lvl1pPr algn="l" rtl="0" eaLnBrk="1" fontAlgn="base" hangingPunct="1">
        <a:spcBef>
          <a:spcPct val="0"/>
        </a:spcBef>
        <a:spcAft>
          <a:spcPct val="0"/>
        </a:spcAft>
        <a:defRPr sz="3800" b="1">
          <a:solidFill>
            <a:srgbClr val="678530"/>
          </a:solidFill>
          <a:latin typeface="+mj-lt"/>
          <a:ea typeface="+mj-ea"/>
          <a:cs typeface="+mj-cs"/>
        </a:defRPr>
      </a:lvl1pPr>
      <a:lvl2pPr algn="l" rtl="0" eaLnBrk="1" fontAlgn="base" hangingPunct="1">
        <a:spcBef>
          <a:spcPct val="0"/>
        </a:spcBef>
        <a:spcAft>
          <a:spcPct val="0"/>
        </a:spcAft>
        <a:defRPr sz="3800" b="1">
          <a:solidFill>
            <a:srgbClr val="678530"/>
          </a:solidFill>
          <a:latin typeface="Helvetica" pitchFamily="1" charset="0"/>
        </a:defRPr>
      </a:lvl2pPr>
      <a:lvl3pPr algn="l" rtl="0" eaLnBrk="1" fontAlgn="base" hangingPunct="1">
        <a:spcBef>
          <a:spcPct val="0"/>
        </a:spcBef>
        <a:spcAft>
          <a:spcPct val="0"/>
        </a:spcAft>
        <a:defRPr sz="3800" b="1">
          <a:solidFill>
            <a:srgbClr val="678530"/>
          </a:solidFill>
          <a:latin typeface="Helvetica" pitchFamily="1" charset="0"/>
        </a:defRPr>
      </a:lvl3pPr>
      <a:lvl4pPr algn="l" rtl="0" eaLnBrk="1" fontAlgn="base" hangingPunct="1">
        <a:spcBef>
          <a:spcPct val="0"/>
        </a:spcBef>
        <a:spcAft>
          <a:spcPct val="0"/>
        </a:spcAft>
        <a:defRPr sz="3800" b="1">
          <a:solidFill>
            <a:srgbClr val="678530"/>
          </a:solidFill>
          <a:latin typeface="Helvetica" pitchFamily="1" charset="0"/>
        </a:defRPr>
      </a:lvl4pPr>
      <a:lvl5pPr algn="l" rtl="0" eaLnBrk="1" fontAlgn="base" hangingPunct="1">
        <a:spcBef>
          <a:spcPct val="0"/>
        </a:spcBef>
        <a:spcAft>
          <a:spcPct val="0"/>
        </a:spcAft>
        <a:defRPr sz="3800" b="1">
          <a:solidFill>
            <a:srgbClr val="678530"/>
          </a:solidFill>
          <a:latin typeface="Helvetica" pitchFamily="1" charset="0"/>
        </a:defRPr>
      </a:lvl5pPr>
      <a:lvl6pPr marL="457200" algn="l" rtl="0" eaLnBrk="1" fontAlgn="base" hangingPunct="1">
        <a:spcBef>
          <a:spcPct val="0"/>
        </a:spcBef>
        <a:spcAft>
          <a:spcPct val="0"/>
        </a:spcAft>
        <a:defRPr sz="3800" b="1">
          <a:solidFill>
            <a:srgbClr val="678530"/>
          </a:solidFill>
          <a:latin typeface="Helvetica" pitchFamily="1" charset="0"/>
        </a:defRPr>
      </a:lvl6pPr>
      <a:lvl7pPr marL="914400" algn="l" rtl="0" eaLnBrk="1" fontAlgn="base" hangingPunct="1">
        <a:spcBef>
          <a:spcPct val="0"/>
        </a:spcBef>
        <a:spcAft>
          <a:spcPct val="0"/>
        </a:spcAft>
        <a:defRPr sz="3800" b="1">
          <a:solidFill>
            <a:srgbClr val="678530"/>
          </a:solidFill>
          <a:latin typeface="Helvetica" pitchFamily="1" charset="0"/>
        </a:defRPr>
      </a:lvl7pPr>
      <a:lvl8pPr marL="1371600" algn="l" rtl="0" eaLnBrk="1" fontAlgn="base" hangingPunct="1">
        <a:spcBef>
          <a:spcPct val="0"/>
        </a:spcBef>
        <a:spcAft>
          <a:spcPct val="0"/>
        </a:spcAft>
        <a:defRPr sz="3800" b="1">
          <a:solidFill>
            <a:srgbClr val="678530"/>
          </a:solidFill>
          <a:latin typeface="Helvetica" pitchFamily="1" charset="0"/>
        </a:defRPr>
      </a:lvl8pPr>
      <a:lvl9pPr marL="1828800" algn="l" rtl="0" eaLnBrk="1" fontAlgn="base" hangingPunct="1">
        <a:spcBef>
          <a:spcPct val="0"/>
        </a:spcBef>
        <a:spcAft>
          <a:spcPct val="0"/>
        </a:spcAft>
        <a:defRPr sz="3800" b="1">
          <a:solidFill>
            <a:srgbClr val="678530"/>
          </a:solidFill>
          <a:latin typeface="Helvetica" pitchFamily="1" charset="0"/>
        </a:defRPr>
      </a:lvl9pPr>
    </p:titleStyle>
    <p:bodyStyle>
      <a:lvl1pPr marL="342900" indent="-342900" algn="l" rtl="0" eaLnBrk="1" fontAlgn="base" hangingPunct="1">
        <a:spcBef>
          <a:spcPct val="20000"/>
        </a:spcBef>
        <a:spcAft>
          <a:spcPct val="0"/>
        </a:spcAft>
        <a:buClr>
          <a:schemeClr val="folHlink"/>
        </a:buClr>
        <a:buSzPct val="90000"/>
        <a:buFont typeface="Wingdings" pitchFamily="1" charset="2"/>
        <a:buChar char="n"/>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1" charset="2"/>
        <a:buChar char="n"/>
        <a:defRPr sz="3000" b="1">
          <a:solidFill>
            <a:schemeClr val="tx1"/>
          </a:solidFill>
          <a:latin typeface="+mn-lt"/>
        </a:defRPr>
      </a:lvl2pPr>
      <a:lvl3pPr marL="1143000" indent="-228600" algn="l" rtl="0" eaLnBrk="1" fontAlgn="base" hangingPunct="1">
        <a:spcBef>
          <a:spcPct val="20000"/>
        </a:spcBef>
        <a:spcAft>
          <a:spcPct val="0"/>
        </a:spcAft>
        <a:buClr>
          <a:schemeClr val="folHlink"/>
        </a:buClr>
        <a:buSzPct val="55000"/>
        <a:buFont typeface="Wingdings" pitchFamily="1" charset="2"/>
        <a:buChar char="n"/>
        <a:defRPr sz="2800" b="1">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Managing Liquidity</a:t>
            </a:r>
            <a:endParaRPr lang="en-US" dirty="0"/>
          </a:p>
        </p:txBody>
      </p:sp>
      <p:sp>
        <p:nvSpPr>
          <p:cNvPr id="3" name="Slide Number Placeholder 2"/>
          <p:cNvSpPr>
            <a:spLocks noGrp="1"/>
          </p:cNvSpPr>
          <p:nvPr>
            <p:ph type="sldNum" sz="quarter" idx="4"/>
          </p:nvPr>
        </p:nvSpPr>
        <p:spPr/>
        <p:txBody>
          <a:bodyPr/>
          <a:lstStyle/>
          <a:p>
            <a:fld id="{ADB8D636-33FA-42D8-BE38-F6AEE0424093}" type="slidenum">
              <a:rPr lang="en-US" smtClean="0"/>
              <a:pPr/>
              <a:t>1</a:t>
            </a:fld>
            <a:endParaRPr lang="en-US" dirty="0"/>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Reserve Balances at the Federal Reserve Bank</a:t>
            </a:r>
            <a:endParaRPr lang="en-US" dirty="0"/>
          </a:p>
        </p:txBody>
      </p:sp>
      <p:sp>
        <p:nvSpPr>
          <p:cNvPr id="3" name="Content Placeholder 2"/>
          <p:cNvSpPr>
            <a:spLocks noGrp="1"/>
          </p:cNvSpPr>
          <p:nvPr>
            <p:ph idx="1"/>
          </p:nvPr>
        </p:nvSpPr>
        <p:spPr/>
        <p:txBody>
          <a:bodyPr/>
          <a:lstStyle/>
          <a:p>
            <a:r>
              <a:rPr lang="en-US" smtClean="0"/>
              <a:t>Banks hold deposits at the Federal Reserve because:</a:t>
            </a:r>
          </a:p>
          <a:p>
            <a:pPr lvl="1"/>
            <a:r>
              <a:rPr lang="en-US" smtClean="0"/>
              <a:t>The Federal Reserve imposes legal reserve requirements and deposit balances qualify as legal reserves </a:t>
            </a:r>
          </a:p>
          <a:p>
            <a:pPr lvl="1"/>
            <a:r>
              <a:rPr lang="en-US" smtClean="0"/>
              <a:t>To help process deposit inflows and outflows caused by check clearings, maturing time deposits and securities, wire transfers, and other transactions</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10</a:t>
            </a:fld>
            <a:endParaRPr lang="en-US"/>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Reserve Balances at the Federal Reserve Bank</a:t>
            </a:r>
            <a:endParaRPr lang="en-US" dirty="0"/>
          </a:p>
        </p:txBody>
      </p:sp>
      <p:sp>
        <p:nvSpPr>
          <p:cNvPr id="3" name="Content Placeholder 2"/>
          <p:cNvSpPr>
            <a:spLocks noGrp="1"/>
          </p:cNvSpPr>
          <p:nvPr>
            <p:ph idx="1"/>
          </p:nvPr>
        </p:nvSpPr>
        <p:spPr/>
        <p:txBody>
          <a:bodyPr/>
          <a:lstStyle/>
          <a:p>
            <a:r>
              <a:rPr lang="en-US" smtClean="0"/>
              <a:t>Required Reserves and Monetary Policy</a:t>
            </a:r>
          </a:p>
          <a:p>
            <a:pPr lvl="1"/>
            <a:r>
              <a:rPr lang="en-US" smtClean="0"/>
              <a:t>The purpose of required reserves is to enable the Federal Reserve to control the nation’s money supply  </a:t>
            </a:r>
          </a:p>
          <a:p>
            <a:pPr lvl="1"/>
            <a:r>
              <a:rPr lang="en-US" smtClean="0"/>
              <a:t>The Fed has three distinct monetary policy tools: </a:t>
            </a:r>
          </a:p>
          <a:p>
            <a:pPr lvl="2"/>
            <a:r>
              <a:rPr lang="en-US" smtClean="0"/>
              <a:t>Open market operations </a:t>
            </a:r>
          </a:p>
          <a:p>
            <a:pPr lvl="2"/>
            <a:r>
              <a:rPr lang="en-US" smtClean="0"/>
              <a:t>Changes in the discount rate</a:t>
            </a:r>
          </a:p>
          <a:p>
            <a:pPr lvl="2"/>
            <a:r>
              <a:rPr lang="en-US" smtClean="0"/>
              <a:t>Changes in the required reserve ratio</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11</a:t>
            </a:fld>
            <a:endParaRPr lang="en-US"/>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Reserve Balances at the Federal Reserve Bank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Required Reserves and Monetary Policy</a:t>
            </a:r>
          </a:p>
          <a:p>
            <a:pPr lvl="1"/>
            <a:r>
              <a:rPr lang="en-US" dirty="0" smtClean="0"/>
              <a:t>Example</a:t>
            </a:r>
          </a:p>
          <a:p>
            <a:pPr lvl="2"/>
            <a:r>
              <a:rPr lang="en-US" dirty="0" smtClean="0"/>
              <a:t>A required reserve ratio of 10% means that a bank with $100 in demand deposits outstanding must hold $10 in legal required reserves in support of the DDAs</a:t>
            </a:r>
          </a:p>
          <a:p>
            <a:pPr lvl="3"/>
            <a:r>
              <a:rPr lang="en-US" dirty="0" smtClean="0"/>
              <a:t>The bank can thus lend out only 90% of its DDAs</a:t>
            </a:r>
          </a:p>
          <a:p>
            <a:pPr lvl="2"/>
            <a:r>
              <a:rPr lang="en-US" dirty="0" smtClean="0"/>
              <a:t>If the bank has exactly $10 in legal reserves, the reserves do not provide the bank with liquidity</a:t>
            </a:r>
          </a:p>
          <a:p>
            <a:pPr lvl="3"/>
            <a:r>
              <a:rPr lang="en-US" dirty="0" smtClean="0"/>
              <a:t>If the bank has $12 in legal reserves, $2 is excess reserves, providing the bank with $2 in immediately available funds</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12</a:t>
            </a:fld>
            <a:endParaRPr lang="en-US"/>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Reserve Balances at the Federal Reserve Bank</a:t>
            </a:r>
            <a:endParaRPr lang="en-US" dirty="0"/>
          </a:p>
        </p:txBody>
      </p:sp>
      <p:sp>
        <p:nvSpPr>
          <p:cNvPr id="3" name="Content Placeholder 2"/>
          <p:cNvSpPr>
            <a:spLocks noGrp="1"/>
          </p:cNvSpPr>
          <p:nvPr>
            <p:ph idx="1"/>
          </p:nvPr>
        </p:nvSpPr>
        <p:spPr/>
        <p:txBody>
          <a:bodyPr/>
          <a:lstStyle/>
          <a:p>
            <a:r>
              <a:rPr lang="en-US" dirty="0" smtClean="0"/>
              <a:t>Impact of Sweep Accounts on Required Reserve Balances</a:t>
            </a:r>
          </a:p>
          <a:p>
            <a:pPr lvl="1"/>
            <a:r>
              <a:rPr lang="en-US" dirty="0" smtClean="0"/>
              <a:t>Under Reg. D, banks have reserve requirements of 10% on demand deposits, ATS, NOW, and other checkable deposit (OCD) accounts</a:t>
            </a:r>
          </a:p>
          <a:p>
            <a:pPr lvl="1"/>
            <a:r>
              <a:rPr lang="en-US" dirty="0" smtClean="0"/>
              <a:t>not </a:t>
            </a:r>
            <a:r>
              <a:rPr lang="en-US" dirty="0" err="1" smtClean="0"/>
              <a:t>reservable</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13</a:t>
            </a:fld>
            <a:endParaRPr lang="en-US"/>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Reserve Balances at the Federal Reserve Bank</a:t>
            </a:r>
            <a:endParaRPr lang="en-US" dirty="0"/>
          </a:p>
        </p:txBody>
      </p:sp>
      <p:sp>
        <p:nvSpPr>
          <p:cNvPr id="3" name="Content Placeholder 2"/>
          <p:cNvSpPr>
            <a:spLocks noGrp="1"/>
          </p:cNvSpPr>
          <p:nvPr>
            <p:ph idx="1"/>
          </p:nvPr>
        </p:nvSpPr>
        <p:spPr/>
        <p:txBody>
          <a:bodyPr/>
          <a:lstStyle/>
          <a:p>
            <a:r>
              <a:rPr lang="en-US" dirty="0" smtClean="0"/>
              <a:t>Impact of Sweep Accounts on Required Reserve Balances</a:t>
            </a:r>
          </a:p>
          <a:p>
            <a:pPr lvl="1"/>
            <a:r>
              <a:rPr lang="en-US" dirty="0" smtClean="0"/>
              <a:t>MMDAs are considered personal saving deposits and have a zero required reserve requirement ratio</a:t>
            </a:r>
          </a:p>
        </p:txBody>
      </p:sp>
      <p:sp>
        <p:nvSpPr>
          <p:cNvPr id="4" name="Slide Number Placeholder 3"/>
          <p:cNvSpPr>
            <a:spLocks noGrp="1"/>
          </p:cNvSpPr>
          <p:nvPr>
            <p:ph type="sldNum" sz="quarter" idx="11"/>
          </p:nvPr>
        </p:nvSpPr>
        <p:spPr/>
        <p:txBody>
          <a:bodyPr/>
          <a:lstStyle/>
          <a:p>
            <a:fld id="{ADB8D636-33FA-42D8-BE38-F6AEE0424093}" type="slidenum">
              <a:rPr lang="en-US" smtClean="0"/>
              <a:pPr/>
              <a:t>14</a:t>
            </a:fld>
            <a:endParaRPr lang="en-US"/>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Reserve Balances at the Federal Reserve Bank</a:t>
            </a:r>
            <a:endParaRPr lang="en-US" dirty="0"/>
          </a:p>
        </p:txBody>
      </p:sp>
      <p:sp>
        <p:nvSpPr>
          <p:cNvPr id="3" name="Content Placeholder 2"/>
          <p:cNvSpPr>
            <a:spLocks noGrp="1"/>
          </p:cNvSpPr>
          <p:nvPr>
            <p:ph idx="1"/>
          </p:nvPr>
        </p:nvSpPr>
        <p:spPr/>
        <p:txBody>
          <a:bodyPr/>
          <a:lstStyle/>
          <a:p>
            <a:r>
              <a:rPr lang="en-US" dirty="0" smtClean="0"/>
              <a:t>Impact of Sweep Accounts on Required Reserve Balances</a:t>
            </a:r>
          </a:p>
          <a:p>
            <a:pPr lvl="1"/>
            <a:r>
              <a:rPr lang="en-US" dirty="0" smtClean="0"/>
              <a:t>Sweep accounts are accounts that enable depository institutions to shift funds from OCDs, which are </a:t>
            </a:r>
            <a:r>
              <a:rPr lang="en-US" dirty="0" err="1" smtClean="0"/>
              <a:t>reservable</a:t>
            </a:r>
            <a:r>
              <a:rPr lang="en-US" dirty="0" smtClean="0"/>
              <a:t>, to MMDAs or other accounts, which are not </a:t>
            </a:r>
            <a:r>
              <a:rPr lang="en-US" dirty="0" err="1" smtClean="0"/>
              <a:t>reservable</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15</a:t>
            </a:fld>
            <a:endParaRPr lang="en-US"/>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Reserve Balances at the Federal Reserve Bank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Impact of Sweep Accounts on Required Reserve Balances</a:t>
            </a:r>
          </a:p>
          <a:p>
            <a:pPr lvl="1"/>
            <a:r>
              <a:rPr lang="en-US" dirty="0" smtClean="0"/>
              <a:t>Sweep Accounts</a:t>
            </a:r>
          </a:p>
          <a:p>
            <a:pPr lvl="2"/>
            <a:r>
              <a:rPr lang="en-US" dirty="0" smtClean="0"/>
              <a:t>Two Types</a:t>
            </a:r>
          </a:p>
          <a:p>
            <a:pPr lvl="3"/>
            <a:r>
              <a:rPr lang="en-US" dirty="0" smtClean="0"/>
              <a:t>Weekend Program</a:t>
            </a:r>
          </a:p>
          <a:p>
            <a:pPr lvl="4"/>
            <a:r>
              <a:rPr lang="en-US" dirty="0" smtClean="0"/>
              <a:t>Reclassifies transaction deposits as savings deposits at the close of business on Friday and back to transaction accounts at the open on Monday</a:t>
            </a:r>
          </a:p>
          <a:p>
            <a:pPr lvl="4"/>
            <a:r>
              <a:rPr lang="en-US" dirty="0" smtClean="0"/>
              <a:t>On average, this means that for three days each week, the bank does not need to hold reserves against those balances</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16</a:t>
            </a:fld>
            <a:endParaRPr lang="en-US"/>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Reserve Balances at the Federal Reserve Bank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Impact of Sweep Accounts on Required Reserve Balances</a:t>
            </a:r>
          </a:p>
          <a:p>
            <a:pPr lvl="1"/>
            <a:r>
              <a:rPr lang="en-US" dirty="0" smtClean="0"/>
              <a:t>Sweep Accounts</a:t>
            </a:r>
          </a:p>
          <a:p>
            <a:pPr lvl="2"/>
            <a:r>
              <a:rPr lang="en-US" dirty="0" smtClean="0"/>
              <a:t>Two Types</a:t>
            </a:r>
          </a:p>
          <a:p>
            <a:pPr lvl="3"/>
            <a:r>
              <a:rPr lang="en-US" dirty="0" smtClean="0"/>
              <a:t>Threshold Account</a:t>
            </a:r>
          </a:p>
          <a:p>
            <a:pPr lvl="4"/>
            <a:r>
              <a:rPr lang="en-US" dirty="0" smtClean="0"/>
              <a:t>The bank’s computer moves the customer’s DDA balance into an MMDA when the dollar amount reaches some minimum and returns funds as needed</a:t>
            </a:r>
          </a:p>
          <a:p>
            <a:pPr lvl="4"/>
            <a:r>
              <a:rPr lang="en-US" dirty="0" smtClean="0"/>
              <a:t>The number of transfers is limited to 6 per month, so the full amount of funds must be moved back into the DDA on the sixth transfer of the month </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17</a:t>
            </a:fld>
            <a:endParaRPr lang="en-US"/>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pPr/>
              <a:t>18</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520065" y="49782"/>
            <a:ext cx="8090535" cy="6186011"/>
          </a:xfrm>
          <a:prstGeom prst="rect">
            <a:avLst/>
          </a:prstGeom>
          <a:noFill/>
          <a:ln w="9525">
            <a:noFill/>
            <a:miter lim="800000"/>
            <a:headEnd/>
            <a:tailEnd/>
          </a:ln>
        </p:spPr>
      </p:pic>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Meeting Legal Reserve Requirements</a:t>
            </a:r>
            <a:endParaRPr lang="en-US" dirty="0"/>
          </a:p>
        </p:txBody>
      </p:sp>
      <p:sp>
        <p:nvSpPr>
          <p:cNvPr id="3" name="Content Placeholder 2"/>
          <p:cNvSpPr>
            <a:spLocks noGrp="1"/>
          </p:cNvSpPr>
          <p:nvPr>
            <p:ph idx="1"/>
          </p:nvPr>
        </p:nvSpPr>
        <p:spPr/>
        <p:txBody>
          <a:bodyPr/>
          <a:lstStyle/>
          <a:p>
            <a:r>
              <a:rPr lang="en-US" smtClean="0"/>
              <a:t>Required reserves can be met over a two-week period</a:t>
            </a:r>
          </a:p>
          <a:p>
            <a:r>
              <a:rPr lang="en-US" smtClean="0"/>
              <a:t>There are three elements of required reserves:</a:t>
            </a:r>
          </a:p>
          <a:p>
            <a:pPr lvl="1"/>
            <a:r>
              <a:rPr lang="en-US" smtClean="0"/>
              <a:t>The dollar magnitude of base liabilities</a:t>
            </a:r>
          </a:p>
          <a:p>
            <a:pPr lvl="1"/>
            <a:r>
              <a:rPr lang="en-US" smtClean="0"/>
              <a:t>The required reserve fraction</a:t>
            </a:r>
          </a:p>
          <a:p>
            <a:pPr lvl="1"/>
            <a:r>
              <a:rPr lang="en-US" smtClean="0"/>
              <a:t>The dollar magnitude of qualifying cash assets</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19</a:t>
            </a:fld>
            <a:endParaRPr lang="en-US"/>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Meeting Liquidity Needs</a:t>
            </a:r>
            <a:endParaRPr lang="en-US" dirty="0"/>
          </a:p>
        </p:txBody>
      </p:sp>
      <p:sp>
        <p:nvSpPr>
          <p:cNvPr id="3" name="Content Placeholder 2"/>
          <p:cNvSpPr>
            <a:spLocks noGrp="1"/>
          </p:cNvSpPr>
          <p:nvPr>
            <p:ph idx="1"/>
          </p:nvPr>
        </p:nvSpPr>
        <p:spPr/>
        <p:txBody>
          <a:bodyPr/>
          <a:lstStyle/>
          <a:p>
            <a:r>
              <a:rPr lang="en-US" smtClean="0"/>
              <a:t>Bank Liquidity	</a:t>
            </a:r>
          </a:p>
          <a:p>
            <a:pPr lvl="1"/>
            <a:r>
              <a:rPr lang="en-US" smtClean="0"/>
              <a:t>A bank’s capacity to acquire immediately available funds at a reasonable price</a:t>
            </a:r>
          </a:p>
          <a:p>
            <a:r>
              <a:rPr lang="en-US" smtClean="0"/>
              <a:t>Firms can acquire liquidity in three distinct ways:</a:t>
            </a:r>
          </a:p>
          <a:p>
            <a:pPr marL="971550" lvl="1" indent="-514350">
              <a:buFont typeface="+mj-lt"/>
              <a:buAutoNum type="arabicPeriod"/>
            </a:pPr>
            <a:r>
              <a:rPr lang="en-US" smtClean="0"/>
              <a:t>Selling assets</a:t>
            </a:r>
          </a:p>
          <a:p>
            <a:pPr marL="971550" lvl="1" indent="-514350">
              <a:buFont typeface="+mj-lt"/>
              <a:buAutoNum type="arabicPeriod"/>
            </a:pPr>
            <a:r>
              <a:rPr lang="en-US" smtClean="0"/>
              <a:t>New borrowings</a:t>
            </a:r>
          </a:p>
          <a:p>
            <a:pPr marL="971550" lvl="1" indent="-514350">
              <a:buFont typeface="+mj-lt"/>
              <a:buAutoNum type="arabicPeriod"/>
            </a:pPr>
            <a:r>
              <a:rPr lang="en-US" smtClean="0"/>
              <a:t>New stock issues</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2</a:t>
            </a:fld>
            <a:endParaRPr lang="en-US"/>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Meeting Legal Reserve Requirements</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20</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374188" y="1981201"/>
            <a:ext cx="8312611" cy="2866970"/>
          </a:xfrm>
          <a:prstGeom prst="rect">
            <a:avLst/>
          </a:prstGeom>
          <a:noFill/>
          <a:ln w="9525">
            <a:noFill/>
            <a:miter lim="800000"/>
            <a:headEnd/>
            <a:tailEnd/>
          </a:ln>
        </p:spPr>
      </p:pic>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Meeting Legal Reserve Requirements</a:t>
            </a:r>
            <a:endParaRPr lang="en-US" dirty="0"/>
          </a:p>
        </p:txBody>
      </p:sp>
      <p:sp>
        <p:nvSpPr>
          <p:cNvPr id="3" name="Content Placeholder 2"/>
          <p:cNvSpPr>
            <a:spLocks noGrp="1"/>
          </p:cNvSpPr>
          <p:nvPr>
            <p:ph idx="1"/>
          </p:nvPr>
        </p:nvSpPr>
        <p:spPr/>
        <p:txBody>
          <a:bodyPr/>
          <a:lstStyle/>
          <a:p>
            <a:r>
              <a:rPr lang="en-US" smtClean="0"/>
              <a:t>Historical Problems with Reserve Requirements</a:t>
            </a:r>
          </a:p>
          <a:p>
            <a:pPr lvl="1"/>
            <a:r>
              <a:rPr lang="en-US" smtClean="0"/>
              <a:t>Reserve requirements varied by type of bank charter and by state.</a:t>
            </a:r>
          </a:p>
          <a:p>
            <a:pPr lvl="1"/>
            <a:r>
              <a:rPr lang="en-US" smtClean="0"/>
              <a:t>Non-Fed member banks had lower reserve requirements than Fed member banks</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21</a:t>
            </a:fld>
            <a:endParaRPr lang="en-US"/>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Meeting Legal Reserve Requirements</a:t>
            </a:r>
            <a:endParaRPr lang="en-US" dirty="0"/>
          </a:p>
        </p:txBody>
      </p:sp>
      <p:sp>
        <p:nvSpPr>
          <p:cNvPr id="3" name="Content Placeholder 2"/>
          <p:cNvSpPr>
            <a:spLocks noGrp="1"/>
          </p:cNvSpPr>
          <p:nvPr>
            <p:ph idx="1"/>
          </p:nvPr>
        </p:nvSpPr>
        <p:spPr/>
        <p:txBody>
          <a:bodyPr/>
          <a:lstStyle/>
          <a:p>
            <a:r>
              <a:rPr lang="en-US" smtClean="0"/>
              <a:t>Lagged Reserve Accounting</a:t>
            </a:r>
          </a:p>
          <a:p>
            <a:pPr lvl="1"/>
            <a:r>
              <a:rPr lang="en-US" smtClean="0"/>
              <a:t>Computation Period</a:t>
            </a:r>
          </a:p>
          <a:p>
            <a:pPr lvl="2"/>
            <a:r>
              <a:rPr lang="en-US" smtClean="0"/>
              <a:t>Consists of two one-week reporting periods beginning on a Tuesday and ending on the second Monday thereafter</a:t>
            </a:r>
          </a:p>
          <a:p>
            <a:pPr lvl="1"/>
            <a:r>
              <a:rPr lang="en-US" smtClean="0"/>
              <a:t>Maintenance Period</a:t>
            </a:r>
          </a:p>
          <a:p>
            <a:pPr lvl="2"/>
            <a:r>
              <a:rPr lang="en-US" smtClean="0"/>
              <a:t>Consists of 14 consecutive days beginning on a Thursday and ending on the second Wednesday thereafter</a:t>
            </a:r>
          </a:p>
          <a:p>
            <a:pPr lvl="1"/>
            <a:endParaRPr lang="en-US"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22</a:t>
            </a:fld>
            <a:endParaRPr lang="en-US"/>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Meeting Legal Reserve Requirements</a:t>
            </a:r>
            <a:endParaRPr lang="en-US" dirty="0"/>
          </a:p>
        </p:txBody>
      </p:sp>
      <p:sp>
        <p:nvSpPr>
          <p:cNvPr id="3" name="Content Placeholder 2"/>
          <p:cNvSpPr>
            <a:spLocks noGrp="1"/>
          </p:cNvSpPr>
          <p:nvPr>
            <p:ph idx="1"/>
          </p:nvPr>
        </p:nvSpPr>
        <p:spPr/>
        <p:txBody>
          <a:bodyPr/>
          <a:lstStyle/>
          <a:p>
            <a:r>
              <a:rPr lang="en-US" smtClean="0"/>
              <a:t>Lagged Reserve Accounting</a:t>
            </a:r>
          </a:p>
          <a:p>
            <a:pPr lvl="1"/>
            <a:r>
              <a:rPr lang="en-US" smtClean="0"/>
              <a:t>Reserve Balance Requirements</a:t>
            </a:r>
          </a:p>
          <a:p>
            <a:pPr lvl="2"/>
            <a:r>
              <a:rPr lang="en-US" smtClean="0"/>
              <a:t>The balance to be maintained in any given maintenance period is measured by:</a:t>
            </a:r>
          </a:p>
          <a:p>
            <a:pPr lvl="3"/>
            <a:r>
              <a:rPr lang="en-US" smtClean="0"/>
              <a:t>Reserve requirements on the reservable liabilities calculated as of the computation period that ended 17 days prior to the start of the maintenance period</a:t>
            </a:r>
          </a:p>
          <a:p>
            <a:pPr lvl="3"/>
            <a:r>
              <a:rPr lang="en-US" smtClean="0"/>
              <a:t>Less vault cash as of the same computation period</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23</a:t>
            </a:fld>
            <a:endParaRPr lang="en-US"/>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Meeting Legal Reserve Requirements</a:t>
            </a:r>
            <a:endParaRPr lang="en-US" dirty="0"/>
          </a:p>
        </p:txBody>
      </p:sp>
      <p:sp>
        <p:nvSpPr>
          <p:cNvPr id="3" name="Content Placeholder 2"/>
          <p:cNvSpPr>
            <a:spLocks noGrp="1"/>
          </p:cNvSpPr>
          <p:nvPr>
            <p:ph idx="1"/>
          </p:nvPr>
        </p:nvSpPr>
        <p:spPr/>
        <p:txBody>
          <a:bodyPr/>
          <a:lstStyle/>
          <a:p>
            <a:r>
              <a:rPr lang="en-US" dirty="0" smtClean="0"/>
              <a:t>Lagged Reserve Accounting</a:t>
            </a:r>
          </a:p>
          <a:p>
            <a:pPr lvl="1"/>
            <a:r>
              <a:rPr lang="en-US" dirty="0" smtClean="0"/>
              <a:t>Reserve Balance Requirements</a:t>
            </a:r>
          </a:p>
          <a:p>
            <a:pPr lvl="2"/>
            <a:r>
              <a:rPr lang="en-US" dirty="0" smtClean="0"/>
              <a:t>Both vault cash and Federal Reserve Deposits qualify as reserves</a:t>
            </a:r>
          </a:p>
          <a:p>
            <a:pPr lvl="2"/>
            <a:r>
              <a:rPr lang="en-US" dirty="0" smtClean="0"/>
              <a:t>The portion that is not met by vault cash is called the </a:t>
            </a:r>
            <a:r>
              <a:rPr lang="en-US" i="1" u="sng" dirty="0" smtClean="0"/>
              <a:t>reserve balance requirement</a:t>
            </a:r>
          </a:p>
          <a:p>
            <a:pPr lvl="3"/>
            <a:endParaRPr lang="en-US" dirty="0"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24</a:t>
            </a:fld>
            <a:endParaRPr lang="en-US"/>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pPr/>
              <a:t>25</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990600" y="381000"/>
            <a:ext cx="7161352" cy="5831584"/>
          </a:xfrm>
          <a:prstGeom prst="rect">
            <a:avLst/>
          </a:prstGeom>
          <a:noFill/>
          <a:ln w="9525">
            <a:noFill/>
            <a:miter lim="800000"/>
            <a:headEnd/>
            <a:tailEnd/>
          </a:ln>
        </p:spPr>
      </p:pic>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pPr/>
              <a:t>26</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460829" y="914400"/>
            <a:ext cx="8222342" cy="5029199"/>
          </a:xfrm>
          <a:prstGeom prst="rect">
            <a:avLst/>
          </a:prstGeom>
          <a:noFill/>
          <a:ln w="9525">
            <a:noFill/>
            <a:miter lim="800000"/>
            <a:headEnd/>
            <a:tailEnd/>
          </a:ln>
        </p:spPr>
      </p:pic>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Meeting Legal Reserve Requirements</a:t>
            </a:r>
            <a:endParaRPr lang="en-US" dirty="0"/>
          </a:p>
        </p:txBody>
      </p:sp>
      <p:sp>
        <p:nvSpPr>
          <p:cNvPr id="3" name="Content Placeholder 2"/>
          <p:cNvSpPr>
            <a:spLocks noGrp="1"/>
          </p:cNvSpPr>
          <p:nvPr>
            <p:ph idx="1"/>
          </p:nvPr>
        </p:nvSpPr>
        <p:spPr/>
        <p:txBody>
          <a:bodyPr/>
          <a:lstStyle/>
          <a:p>
            <a:r>
              <a:rPr lang="en-US" dirty="0" smtClean="0"/>
              <a:t>An Application: Reserve Calculation Under LRA</a:t>
            </a:r>
          </a:p>
          <a:p>
            <a:pPr lvl="1"/>
            <a:r>
              <a:rPr lang="en-US" dirty="0" smtClean="0"/>
              <a:t>Four steps:</a:t>
            </a:r>
          </a:p>
          <a:p>
            <a:pPr marL="1428750" lvl="2" indent="-514350">
              <a:buFont typeface="+mj-lt"/>
              <a:buAutoNum type="arabicPeriod"/>
            </a:pPr>
            <a:r>
              <a:rPr lang="en-US" dirty="0" smtClean="0"/>
              <a:t>Calculate daily average balances outstanding during the lagged computation period.</a:t>
            </a:r>
          </a:p>
          <a:p>
            <a:pPr marL="1428750" lvl="2" indent="-514350">
              <a:buFont typeface="+mj-lt"/>
              <a:buAutoNum type="arabicPeriod"/>
            </a:pPr>
            <a:r>
              <a:rPr lang="en-US" dirty="0" smtClean="0"/>
              <a:t>Apply the reserve percentages.</a:t>
            </a:r>
          </a:p>
          <a:p>
            <a:pPr marL="1428750" lvl="2" indent="-514350">
              <a:buFont typeface="+mj-lt"/>
              <a:buAutoNum type="arabicPeriod"/>
            </a:pPr>
            <a:r>
              <a:rPr lang="en-US" dirty="0" smtClean="0"/>
              <a:t>Subtract vault cash.</a:t>
            </a:r>
          </a:p>
          <a:p>
            <a:pPr marL="1428750" lvl="2" indent="-514350">
              <a:buFont typeface="+mj-lt"/>
              <a:buAutoNum type="arabicPeriod"/>
            </a:pPr>
            <a:r>
              <a:rPr lang="en-US" dirty="0" smtClean="0"/>
              <a:t>Add or subtract the allowable reserve carried forward from the prior period</a:t>
            </a:r>
          </a:p>
          <a:p>
            <a:pPr lvl="3"/>
            <a:endParaRPr lang="en-US" dirty="0"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27</a:t>
            </a:fld>
            <a:endParaRPr lang="en-US"/>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pPr/>
              <a:t>28</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533400" y="457200"/>
            <a:ext cx="8165993" cy="5638800"/>
          </a:xfrm>
          <a:prstGeom prst="rect">
            <a:avLst/>
          </a:prstGeom>
          <a:noFill/>
          <a:ln w="9525">
            <a:noFill/>
            <a:miter lim="800000"/>
            <a:headEnd/>
            <a:tailEnd/>
          </a:ln>
        </p:spPr>
      </p:pic>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Meeting Legal Reserve Requirements</a:t>
            </a:r>
            <a:endParaRPr lang="en-US" dirty="0"/>
          </a:p>
        </p:txBody>
      </p:sp>
      <p:sp>
        <p:nvSpPr>
          <p:cNvPr id="3" name="Content Placeholder 2"/>
          <p:cNvSpPr>
            <a:spLocks noGrp="1"/>
          </p:cNvSpPr>
          <p:nvPr>
            <p:ph idx="1"/>
          </p:nvPr>
        </p:nvSpPr>
        <p:spPr/>
        <p:txBody>
          <a:bodyPr/>
          <a:lstStyle/>
          <a:p>
            <a:r>
              <a:rPr lang="en-US" dirty="0" smtClean="0"/>
              <a:t>Correspondent Banking Services</a:t>
            </a:r>
          </a:p>
          <a:p>
            <a:pPr lvl="1"/>
            <a:r>
              <a:rPr lang="en-US" dirty="0" smtClean="0"/>
              <a:t>System of interbank relationships in which the </a:t>
            </a:r>
            <a:r>
              <a:rPr lang="en-US" u="sng" dirty="0" smtClean="0"/>
              <a:t>correspondent bank </a:t>
            </a:r>
            <a:r>
              <a:rPr lang="en-US" dirty="0" smtClean="0"/>
              <a:t>(upstream correspondent) sells services to the </a:t>
            </a:r>
            <a:r>
              <a:rPr lang="en-US" u="sng" dirty="0" smtClean="0"/>
              <a:t>respondent bank</a:t>
            </a:r>
            <a:r>
              <a:rPr lang="en-US" dirty="0" smtClean="0"/>
              <a:t> (downstream correspondent)</a:t>
            </a:r>
          </a:p>
          <a:p>
            <a:pPr lvl="3"/>
            <a:endParaRPr lang="en-US" dirty="0"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29</a:t>
            </a:fld>
            <a:endParaRPr lang="en-US"/>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Meeting Liquidity Needs</a:t>
            </a:r>
            <a:endParaRPr lang="en-US" dirty="0"/>
          </a:p>
        </p:txBody>
      </p:sp>
      <p:sp>
        <p:nvSpPr>
          <p:cNvPr id="3" name="Content Placeholder 2"/>
          <p:cNvSpPr>
            <a:spLocks noGrp="1"/>
          </p:cNvSpPr>
          <p:nvPr>
            <p:ph idx="1"/>
          </p:nvPr>
        </p:nvSpPr>
        <p:spPr/>
        <p:txBody>
          <a:bodyPr/>
          <a:lstStyle/>
          <a:p>
            <a:r>
              <a:rPr lang="en-US" smtClean="0"/>
              <a:t>How effective each liquidity source is at meeting the institution’s liquidity needs, depends on:</a:t>
            </a:r>
          </a:p>
          <a:p>
            <a:pPr lvl="1"/>
            <a:r>
              <a:rPr lang="en-US" smtClean="0"/>
              <a:t>Market conditions</a:t>
            </a:r>
          </a:p>
          <a:p>
            <a:pPr lvl="1"/>
            <a:r>
              <a:rPr lang="en-US" smtClean="0"/>
              <a:t>The market’s perception of risk at the institution as well as in the marketplace</a:t>
            </a:r>
          </a:p>
          <a:p>
            <a:pPr lvl="1"/>
            <a:r>
              <a:rPr lang="en-US" smtClean="0"/>
              <a:t>The market’s perception of bank management and its strategic direction</a:t>
            </a:r>
          </a:p>
          <a:p>
            <a:pPr lvl="1"/>
            <a:r>
              <a:rPr lang="en-US" smtClean="0"/>
              <a:t>The current economic environment</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3</a:t>
            </a:fld>
            <a:endParaRPr lang="en-US"/>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Meeting Legal Reserve Requirements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Correspondent Banking Services</a:t>
            </a:r>
          </a:p>
          <a:p>
            <a:pPr lvl="1"/>
            <a:r>
              <a:rPr lang="en-US" dirty="0" smtClean="0"/>
              <a:t>Common Correspondent Banking Services</a:t>
            </a:r>
          </a:p>
          <a:p>
            <a:pPr lvl="2"/>
            <a:r>
              <a:rPr lang="en-US" dirty="0" smtClean="0"/>
              <a:t>Check collection, wire transfer, coin and currency supply</a:t>
            </a:r>
          </a:p>
          <a:p>
            <a:pPr lvl="2"/>
            <a:r>
              <a:rPr lang="en-US" dirty="0" smtClean="0"/>
              <a:t>Loan participation assistance</a:t>
            </a:r>
          </a:p>
          <a:p>
            <a:pPr lvl="2"/>
            <a:r>
              <a:rPr lang="en-US" dirty="0" smtClean="0"/>
              <a:t>Data processing services</a:t>
            </a:r>
          </a:p>
          <a:p>
            <a:pPr lvl="2"/>
            <a:r>
              <a:rPr lang="en-US" dirty="0" smtClean="0"/>
              <a:t>Portfolio analysis and investment advice</a:t>
            </a:r>
          </a:p>
          <a:p>
            <a:pPr lvl="2"/>
            <a:r>
              <a:rPr lang="en-US" dirty="0" smtClean="0"/>
              <a:t>Federal funds trading</a:t>
            </a:r>
          </a:p>
          <a:p>
            <a:pPr lvl="2"/>
            <a:r>
              <a:rPr lang="en-US" dirty="0" smtClean="0"/>
              <a:t>Securities safekeeping</a:t>
            </a:r>
          </a:p>
          <a:p>
            <a:pPr lvl="2"/>
            <a:r>
              <a:rPr lang="en-US" dirty="0" smtClean="0"/>
              <a:t>Arrangement of purchase or sale of securities</a:t>
            </a:r>
          </a:p>
          <a:p>
            <a:pPr lvl="2"/>
            <a:r>
              <a:rPr lang="en-US" dirty="0" smtClean="0"/>
              <a:t>Investment banking services</a:t>
            </a:r>
          </a:p>
          <a:p>
            <a:pPr lvl="2"/>
            <a:r>
              <a:rPr lang="en-US" dirty="0" smtClean="0"/>
              <a:t>Loans to directors and officers</a:t>
            </a:r>
          </a:p>
          <a:p>
            <a:pPr lvl="2"/>
            <a:r>
              <a:rPr lang="en-US" dirty="0" smtClean="0"/>
              <a:t>International financial transactions</a:t>
            </a:r>
          </a:p>
          <a:p>
            <a:pPr lvl="3"/>
            <a:endParaRPr lang="en-US" dirty="0"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30</a:t>
            </a:fld>
            <a:endParaRPr lang="en-US"/>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Meeting Legal Reserve Requirements</a:t>
            </a:r>
            <a:endParaRPr lang="en-US" dirty="0"/>
          </a:p>
        </p:txBody>
      </p:sp>
      <p:sp>
        <p:nvSpPr>
          <p:cNvPr id="3" name="Content Placeholder 2"/>
          <p:cNvSpPr>
            <a:spLocks noGrp="1"/>
          </p:cNvSpPr>
          <p:nvPr>
            <p:ph idx="1"/>
          </p:nvPr>
        </p:nvSpPr>
        <p:spPr/>
        <p:txBody>
          <a:bodyPr/>
          <a:lstStyle/>
          <a:p>
            <a:r>
              <a:rPr lang="en-US" smtClean="0"/>
              <a:t>Correspondent Banking Services</a:t>
            </a:r>
          </a:p>
          <a:p>
            <a:pPr lvl="1"/>
            <a:r>
              <a:rPr lang="en-US" smtClean="0"/>
              <a:t>Banker’s Bank</a:t>
            </a:r>
          </a:p>
          <a:p>
            <a:pPr lvl="2"/>
            <a:r>
              <a:rPr lang="en-US" smtClean="0"/>
              <a:t>A firm, often a cooperative owned by independent commercial banks, that provides correspondent banking services to commercial banks and not to commercial or retail deposit and loan customers</a:t>
            </a:r>
          </a:p>
          <a:p>
            <a:pPr lvl="3"/>
            <a:endParaRPr lang="en-US"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31</a:t>
            </a:fld>
            <a:endParaRPr lang="en-US"/>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Liquidity Planning</a:t>
            </a:r>
            <a:endParaRPr lang="en-US" dirty="0"/>
          </a:p>
        </p:txBody>
      </p:sp>
      <p:sp>
        <p:nvSpPr>
          <p:cNvPr id="3" name="Content Placeholder 2"/>
          <p:cNvSpPr>
            <a:spLocks noGrp="1"/>
          </p:cNvSpPr>
          <p:nvPr>
            <p:ph idx="1"/>
          </p:nvPr>
        </p:nvSpPr>
        <p:spPr/>
        <p:txBody>
          <a:bodyPr/>
          <a:lstStyle/>
          <a:p>
            <a:r>
              <a:rPr lang="en-US" smtClean="0"/>
              <a:t>Short-Term Liquidity Planning</a:t>
            </a:r>
          </a:p>
          <a:p>
            <a:pPr lvl="1"/>
            <a:r>
              <a:rPr lang="en-US" smtClean="0"/>
              <a:t>Objective is to manage a legal reserve position that meets the minimum requirement at the lowest cost</a:t>
            </a:r>
          </a:p>
          <a:p>
            <a:pPr lvl="1"/>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32</a:t>
            </a:fld>
            <a:endParaRPr lang="en-US"/>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Liquidity Planning</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33</a:t>
            </a:fld>
            <a:endParaRPr lang="en-US"/>
          </a:p>
        </p:txBody>
      </p:sp>
      <p:pic>
        <p:nvPicPr>
          <p:cNvPr id="5122" name="Picture 2"/>
          <p:cNvPicPr>
            <a:picLocks noChangeAspect="1" noChangeArrowheads="1"/>
          </p:cNvPicPr>
          <p:nvPr/>
        </p:nvPicPr>
        <p:blipFill>
          <a:blip r:embed="rId2" cstate="print"/>
          <a:srcRect/>
          <a:stretch>
            <a:fillRect/>
          </a:stretch>
        </p:blipFill>
        <p:spPr bwMode="auto">
          <a:xfrm>
            <a:off x="425824" y="1676400"/>
            <a:ext cx="8271624" cy="3800476"/>
          </a:xfrm>
          <a:prstGeom prst="rect">
            <a:avLst/>
          </a:prstGeom>
          <a:noFill/>
          <a:ln w="9525">
            <a:noFill/>
            <a:miter lim="800000"/>
            <a:headEnd/>
            <a:tailEnd/>
          </a:ln>
        </p:spPr>
      </p:pic>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Liquidity Planning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Managing Float</a:t>
            </a:r>
          </a:p>
          <a:p>
            <a:pPr lvl="1"/>
            <a:r>
              <a:rPr lang="en-US" dirty="0" smtClean="0"/>
              <a:t>During any single day, more than $100 million in checks drawn on U.S. commercial banks is waiting to be processed</a:t>
            </a:r>
          </a:p>
          <a:p>
            <a:pPr lvl="2"/>
            <a:r>
              <a:rPr lang="en-US" dirty="0" smtClean="0"/>
              <a:t>Individuals, businesses, and governments deposit the checks but cannot use the proceeds until banks give their approval, typically in several days</a:t>
            </a:r>
          </a:p>
          <a:p>
            <a:pPr lvl="2"/>
            <a:r>
              <a:rPr lang="en-US" dirty="0" smtClean="0"/>
              <a:t>Checks in process of collection, called float, are a source of both income and expense to banks</a:t>
            </a:r>
          </a:p>
          <a:p>
            <a:pPr lvl="1"/>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34</a:t>
            </a:fld>
            <a:endParaRPr lang="en-US"/>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Liquidity Planning</a:t>
            </a:r>
            <a:endParaRPr lang="en-US" dirty="0"/>
          </a:p>
        </p:txBody>
      </p:sp>
      <p:sp>
        <p:nvSpPr>
          <p:cNvPr id="3" name="Content Placeholder 2"/>
          <p:cNvSpPr>
            <a:spLocks noGrp="1"/>
          </p:cNvSpPr>
          <p:nvPr>
            <p:ph idx="1"/>
          </p:nvPr>
        </p:nvSpPr>
        <p:spPr/>
        <p:txBody>
          <a:bodyPr/>
          <a:lstStyle/>
          <a:p>
            <a:r>
              <a:rPr lang="en-US" smtClean="0"/>
              <a:t>Liquidity versus Profitability</a:t>
            </a:r>
          </a:p>
          <a:p>
            <a:pPr lvl="1"/>
            <a:r>
              <a:rPr lang="en-US" smtClean="0"/>
              <a:t>There is a short-run trade-off between liquidity and profitability</a:t>
            </a:r>
          </a:p>
          <a:p>
            <a:pPr lvl="2"/>
            <a:r>
              <a:rPr lang="en-US" smtClean="0"/>
              <a:t>The more liquid a bank is, the lower are its return on equity and return on assets, all other things equal</a:t>
            </a:r>
          </a:p>
          <a:p>
            <a:pPr lvl="3"/>
            <a:r>
              <a:rPr lang="en-US" smtClean="0"/>
              <a:t>In a bank’s loan portfolio, the highest yielding loans are typically the least liquid</a:t>
            </a:r>
          </a:p>
          <a:p>
            <a:pPr lvl="3"/>
            <a:r>
              <a:rPr lang="en-US" smtClean="0"/>
              <a:t>The most liquid loans are typically government-guaranteed loans</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35</a:t>
            </a:fld>
            <a:endParaRPr lang="en-US"/>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Liquidity Planning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Relationship Between Liquidity, Credit Risk, and Interest Rate Risk</a:t>
            </a:r>
          </a:p>
          <a:p>
            <a:pPr lvl="1"/>
            <a:r>
              <a:rPr lang="en-US" dirty="0" smtClean="0"/>
              <a:t>Liquidity risk for a poorly managed bank closely follows credit and interest rate risk</a:t>
            </a:r>
          </a:p>
          <a:p>
            <a:pPr lvl="2"/>
            <a:r>
              <a:rPr lang="en-US" dirty="0" smtClean="0"/>
              <a:t>Banks that experience large deposit outflows can often trace the source to either credit problems or earnings declines from interest rate gambles that backfired</a:t>
            </a:r>
          </a:p>
          <a:p>
            <a:pPr lvl="1"/>
            <a:r>
              <a:rPr lang="en-US" dirty="0" smtClean="0"/>
              <a:t>Potential liquidity needs must reflect estimates of new loan demand and potential deposit losses</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36</a:t>
            </a:fld>
            <a:endParaRPr lang="en-US"/>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Liquidity Planning</a:t>
            </a:r>
            <a:endParaRPr lang="en-US" dirty="0"/>
          </a:p>
        </p:txBody>
      </p:sp>
      <p:sp>
        <p:nvSpPr>
          <p:cNvPr id="3" name="Content Placeholder 2"/>
          <p:cNvSpPr>
            <a:spLocks noGrp="1"/>
          </p:cNvSpPr>
          <p:nvPr>
            <p:ph idx="1"/>
          </p:nvPr>
        </p:nvSpPr>
        <p:spPr/>
        <p:txBody>
          <a:bodyPr/>
          <a:lstStyle/>
          <a:p>
            <a:r>
              <a:rPr lang="en-US" smtClean="0"/>
              <a:t>The Relationship Between Liquidity, Credit Risk, and Interest Rate Risk</a:t>
            </a:r>
          </a:p>
          <a:p>
            <a:pPr lvl="1"/>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37</a:t>
            </a:fld>
            <a:endParaRPr lang="en-US"/>
          </a:p>
        </p:txBody>
      </p:sp>
      <p:pic>
        <p:nvPicPr>
          <p:cNvPr id="6146" name="Picture 2"/>
          <p:cNvPicPr>
            <a:picLocks noChangeAspect="1" noChangeArrowheads="1"/>
          </p:cNvPicPr>
          <p:nvPr/>
        </p:nvPicPr>
        <p:blipFill>
          <a:blip r:embed="rId2" cstate="print"/>
          <a:srcRect/>
          <a:stretch>
            <a:fillRect/>
          </a:stretch>
        </p:blipFill>
        <p:spPr bwMode="auto">
          <a:xfrm>
            <a:off x="1219200" y="2438400"/>
            <a:ext cx="6910874" cy="3352800"/>
          </a:xfrm>
          <a:prstGeom prst="rect">
            <a:avLst/>
          </a:prstGeom>
          <a:noFill/>
          <a:ln w="9525">
            <a:noFill/>
            <a:miter lim="800000"/>
            <a:headEnd/>
            <a:tailEnd/>
          </a:ln>
        </p:spPr>
      </p:pic>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Traditional Aggregate Measures of Liquidity Risk</a:t>
            </a:r>
            <a:endParaRPr lang="en-US" dirty="0"/>
          </a:p>
        </p:txBody>
      </p:sp>
      <p:sp>
        <p:nvSpPr>
          <p:cNvPr id="3" name="Content Placeholder 2"/>
          <p:cNvSpPr>
            <a:spLocks noGrp="1"/>
          </p:cNvSpPr>
          <p:nvPr>
            <p:ph idx="1"/>
          </p:nvPr>
        </p:nvSpPr>
        <p:spPr/>
        <p:txBody>
          <a:bodyPr/>
          <a:lstStyle/>
          <a:p>
            <a:r>
              <a:rPr lang="en-US" smtClean="0"/>
              <a:t>Asset Liquidity Measures</a:t>
            </a:r>
          </a:p>
          <a:p>
            <a:pPr lvl="1"/>
            <a:r>
              <a:rPr lang="en-US" smtClean="0"/>
              <a:t>The most liquid assets mature near term and are highly marketable</a:t>
            </a:r>
          </a:p>
          <a:p>
            <a:pPr lvl="1"/>
            <a:r>
              <a:rPr lang="en-US" smtClean="0"/>
              <a:t>Any security or loan with a price above par, in which the bank could report a gain at sale, is viewed as highly liquid</a:t>
            </a:r>
          </a:p>
          <a:p>
            <a:pPr lvl="1"/>
            <a:r>
              <a:rPr lang="en-US" smtClean="0"/>
              <a:t>Liquidity measures are normally expressed in percentage terms as a fraction of total assets</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38</a:t>
            </a:fld>
            <a:endParaRPr lang="en-US"/>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Traditional Aggregate Measures of Liquidity Risk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Asset Liquidity Measures</a:t>
            </a:r>
          </a:p>
          <a:p>
            <a:pPr lvl="1"/>
            <a:r>
              <a:rPr lang="en-US" dirty="0" smtClean="0"/>
              <a:t>Highly Liquid Assets</a:t>
            </a:r>
          </a:p>
          <a:p>
            <a:pPr lvl="2"/>
            <a:r>
              <a:rPr lang="en-US" dirty="0" smtClean="0"/>
              <a:t>Cash and due from banks in excess of required holdings </a:t>
            </a:r>
          </a:p>
          <a:p>
            <a:pPr lvl="2"/>
            <a:r>
              <a:rPr lang="en-US" dirty="0" smtClean="0"/>
              <a:t>Federal funds sold and reverse RPs.</a:t>
            </a:r>
          </a:p>
          <a:p>
            <a:pPr lvl="2"/>
            <a:r>
              <a:rPr lang="en-US" dirty="0" smtClean="0"/>
              <a:t>U.S. Treasury securities and agency obligations maturing within one year</a:t>
            </a:r>
          </a:p>
          <a:p>
            <a:pPr lvl="2"/>
            <a:r>
              <a:rPr lang="en-US" dirty="0" smtClean="0"/>
              <a:t>Corporate obligations and municipal securities maturing within one year and rated Baa and above</a:t>
            </a:r>
          </a:p>
          <a:p>
            <a:pPr lvl="2"/>
            <a:r>
              <a:rPr lang="en-US" dirty="0" smtClean="0"/>
              <a:t>Loans that can be readily sold and/or securitized</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39</a:t>
            </a:fld>
            <a:endParaRPr lang="en-US"/>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Meeting Liquidity Needs</a:t>
            </a:r>
            <a:endParaRPr lang="en-US" dirty="0"/>
          </a:p>
        </p:txBody>
      </p:sp>
      <p:sp>
        <p:nvSpPr>
          <p:cNvPr id="3" name="Content Placeholder 2"/>
          <p:cNvSpPr>
            <a:spLocks noGrp="1"/>
          </p:cNvSpPr>
          <p:nvPr>
            <p:ph idx="1"/>
          </p:nvPr>
        </p:nvSpPr>
        <p:spPr/>
        <p:txBody>
          <a:bodyPr>
            <a:normAutofit lnSpcReduction="10000"/>
          </a:bodyPr>
          <a:lstStyle/>
          <a:p>
            <a:r>
              <a:rPr lang="en-US" dirty="0" smtClean="0"/>
              <a:t>Holding Liquid Assets</a:t>
            </a:r>
          </a:p>
          <a:p>
            <a:pPr lvl="1"/>
            <a:r>
              <a:rPr lang="en-US" dirty="0" smtClean="0"/>
              <a:t>“Cash Assets” </a:t>
            </a:r>
          </a:p>
          <a:p>
            <a:pPr lvl="2"/>
            <a:r>
              <a:rPr lang="en-US" dirty="0" smtClean="0"/>
              <a:t>Do not earn any interest</a:t>
            </a:r>
          </a:p>
          <a:p>
            <a:pPr lvl="2"/>
            <a:r>
              <a:rPr lang="en-US" dirty="0" smtClean="0"/>
              <a:t>Represents a substantial opportunity cost for banks</a:t>
            </a:r>
          </a:p>
          <a:p>
            <a:pPr lvl="3"/>
            <a:r>
              <a:rPr lang="en-US" dirty="0" smtClean="0"/>
              <a:t>Banks attempt to minimize the amount of cash assets held and hold only those required by law or for operational needs</a:t>
            </a:r>
          </a:p>
          <a:p>
            <a:pPr lvl="1"/>
            <a:r>
              <a:rPr lang="en-US" dirty="0" smtClean="0"/>
              <a:t>Liquid Assets</a:t>
            </a:r>
          </a:p>
          <a:p>
            <a:pPr lvl="2"/>
            <a:r>
              <a:rPr lang="en-US" dirty="0" smtClean="0"/>
              <a:t>Can be easily and quickly converted into cash with minimum loss</a:t>
            </a:r>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4</a:t>
            </a:fld>
            <a:endParaRPr lang="en-US"/>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Traditional Aggregate Measures of Liquidity Risk</a:t>
            </a:r>
            <a:endParaRPr lang="en-US" dirty="0"/>
          </a:p>
        </p:txBody>
      </p:sp>
      <p:sp>
        <p:nvSpPr>
          <p:cNvPr id="3" name="Content Placeholder 2"/>
          <p:cNvSpPr>
            <a:spLocks noGrp="1"/>
          </p:cNvSpPr>
          <p:nvPr>
            <p:ph idx="1"/>
          </p:nvPr>
        </p:nvSpPr>
        <p:spPr/>
        <p:txBody>
          <a:bodyPr/>
          <a:lstStyle/>
          <a:p>
            <a:r>
              <a:rPr lang="en-US" smtClean="0"/>
              <a:t>Asset Liquidity Measures</a:t>
            </a:r>
          </a:p>
          <a:p>
            <a:pPr lvl="1"/>
            <a:r>
              <a:rPr lang="en-US" smtClean="0"/>
              <a:t>Pledging Requirements</a:t>
            </a:r>
          </a:p>
          <a:p>
            <a:pPr lvl="2"/>
            <a:r>
              <a:rPr lang="en-US" smtClean="0"/>
              <a:t>Not all of a bank’s securities can be easily sold </a:t>
            </a:r>
          </a:p>
          <a:p>
            <a:pPr lvl="3"/>
            <a:r>
              <a:rPr lang="en-US" smtClean="0"/>
              <a:t>Like their credit customers, banks are required to pledge collateral against certain types of borrowings  </a:t>
            </a:r>
          </a:p>
          <a:p>
            <a:pPr lvl="3"/>
            <a:r>
              <a:rPr lang="en-US" smtClean="0"/>
              <a:t>U.S. Treasuries or municipals normally constitute the least-cost collateral and, if pledged against debt, cannot be sold until the bank removes the claim or substitutes other collateral</a:t>
            </a:r>
          </a:p>
          <a:p>
            <a:pPr lvl="2"/>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40</a:t>
            </a:fld>
            <a:endParaRPr lang="en-US"/>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Traditional Aggregate Measures of Liquidity Risk</a:t>
            </a:r>
            <a:endParaRPr lang="en-US" dirty="0"/>
          </a:p>
        </p:txBody>
      </p:sp>
      <p:sp>
        <p:nvSpPr>
          <p:cNvPr id="3" name="Content Placeholder 2"/>
          <p:cNvSpPr>
            <a:spLocks noGrp="1"/>
          </p:cNvSpPr>
          <p:nvPr>
            <p:ph idx="1"/>
          </p:nvPr>
        </p:nvSpPr>
        <p:spPr/>
        <p:txBody>
          <a:bodyPr/>
          <a:lstStyle/>
          <a:p>
            <a:r>
              <a:rPr lang="en-US" smtClean="0"/>
              <a:t>Asset Liquidity Measures</a:t>
            </a:r>
          </a:p>
          <a:p>
            <a:pPr lvl="1"/>
            <a:r>
              <a:rPr lang="en-US" smtClean="0"/>
              <a:t>Pledging Requirements</a:t>
            </a:r>
          </a:p>
          <a:p>
            <a:pPr lvl="2"/>
            <a:r>
              <a:rPr lang="en-US" smtClean="0"/>
              <a:t>Collateral is required against four different liabilities:</a:t>
            </a:r>
          </a:p>
          <a:p>
            <a:pPr lvl="3"/>
            <a:r>
              <a:rPr lang="en-US" smtClean="0"/>
              <a:t>Repurchase agreements</a:t>
            </a:r>
          </a:p>
          <a:p>
            <a:pPr lvl="3"/>
            <a:r>
              <a:rPr lang="en-US" smtClean="0"/>
              <a:t>Discount window borrowings</a:t>
            </a:r>
          </a:p>
          <a:p>
            <a:pPr lvl="3"/>
            <a:r>
              <a:rPr lang="en-US" smtClean="0"/>
              <a:t>Public deposits owned by the U.S. Treasury or any state or municipal government unit</a:t>
            </a:r>
          </a:p>
          <a:p>
            <a:pPr lvl="3"/>
            <a:r>
              <a:rPr lang="en-US" smtClean="0"/>
              <a:t>FLHB advances</a:t>
            </a:r>
          </a:p>
          <a:p>
            <a:pPr lvl="2"/>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41</a:t>
            </a:fld>
            <a:endParaRPr lang="en-US"/>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Traditional Aggregate Measures of Liquidity Risk</a:t>
            </a:r>
            <a:endParaRPr lang="en-US" dirty="0"/>
          </a:p>
        </p:txBody>
      </p:sp>
      <p:sp>
        <p:nvSpPr>
          <p:cNvPr id="3" name="Content Placeholder 2"/>
          <p:cNvSpPr>
            <a:spLocks noGrp="1"/>
          </p:cNvSpPr>
          <p:nvPr>
            <p:ph idx="1"/>
          </p:nvPr>
        </p:nvSpPr>
        <p:spPr/>
        <p:txBody>
          <a:bodyPr>
            <a:normAutofit lnSpcReduction="10000"/>
          </a:bodyPr>
          <a:lstStyle/>
          <a:p>
            <a:r>
              <a:rPr lang="en-US" dirty="0" smtClean="0"/>
              <a:t>Asset Liquidity Measures</a:t>
            </a:r>
          </a:p>
          <a:p>
            <a:pPr lvl="1"/>
            <a:r>
              <a:rPr lang="en-US" dirty="0" smtClean="0"/>
              <a:t>Loans</a:t>
            </a:r>
          </a:p>
          <a:p>
            <a:pPr lvl="2"/>
            <a:r>
              <a:rPr lang="en-US" dirty="0" smtClean="0"/>
              <a:t>Many banks and bank analysts monitor loan-to-deposit ratios as a general measure of liquidity</a:t>
            </a:r>
          </a:p>
          <a:p>
            <a:pPr lvl="2"/>
            <a:r>
              <a:rPr lang="en-US" dirty="0" smtClean="0"/>
              <a:t>Loans are presumably the least liquid of assets, while deposits are the primary source of funds</a:t>
            </a:r>
          </a:p>
          <a:p>
            <a:pPr lvl="2"/>
            <a:r>
              <a:rPr lang="en-US" dirty="0" smtClean="0"/>
              <a:t>A high ratio indicates illiquidity because a bank is fully loaned up relative to its stable funding</a:t>
            </a:r>
          </a:p>
          <a:p>
            <a:pPr lvl="2"/>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42</a:t>
            </a:fld>
            <a:endParaRPr lang="en-US"/>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Traditional Aggregate Measures of Liquidity Risk</a:t>
            </a:r>
            <a:endParaRPr lang="en-US" dirty="0"/>
          </a:p>
        </p:txBody>
      </p:sp>
      <p:sp>
        <p:nvSpPr>
          <p:cNvPr id="3" name="Content Placeholder 2"/>
          <p:cNvSpPr>
            <a:spLocks noGrp="1"/>
          </p:cNvSpPr>
          <p:nvPr>
            <p:ph idx="1"/>
          </p:nvPr>
        </p:nvSpPr>
        <p:spPr/>
        <p:txBody>
          <a:bodyPr/>
          <a:lstStyle/>
          <a:p>
            <a:r>
              <a:rPr lang="en-US" smtClean="0"/>
              <a:t>Liability Liquidity Measures</a:t>
            </a:r>
          </a:p>
          <a:p>
            <a:pPr lvl="1"/>
            <a:r>
              <a:rPr lang="en-US" smtClean="0"/>
              <a:t>Liability Liquidity:</a:t>
            </a:r>
          </a:p>
          <a:p>
            <a:pPr lvl="2"/>
            <a:r>
              <a:rPr lang="en-US" smtClean="0"/>
              <a:t>The ease with which a bank can issue new debt to acquire clearing balances at reasonable costs</a:t>
            </a:r>
          </a:p>
          <a:p>
            <a:pPr lvl="2"/>
            <a:r>
              <a:rPr lang="en-US" smtClean="0"/>
              <a:t>Measures typically reflect a bank’s asset quality, capital base, and composition of outstanding deposits and other liabilities</a:t>
            </a:r>
          </a:p>
          <a:p>
            <a:pPr lvl="1"/>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43</a:t>
            </a:fld>
            <a:endParaRPr lang="en-US"/>
          </a:p>
        </p:txBody>
      </p:sp>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Traditional Aggregate Measures of Liquidity Risk</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Liability Liquidity Measures</a:t>
            </a:r>
          </a:p>
          <a:p>
            <a:pPr lvl="1"/>
            <a:r>
              <a:rPr lang="en-US" dirty="0" smtClean="0"/>
              <a:t>Commonly used measures:</a:t>
            </a:r>
          </a:p>
          <a:p>
            <a:pPr lvl="2"/>
            <a:r>
              <a:rPr lang="en-US" dirty="0" smtClean="0"/>
              <a:t>Total equity to total assets</a:t>
            </a:r>
          </a:p>
          <a:p>
            <a:pPr lvl="2"/>
            <a:r>
              <a:rPr lang="en-US" dirty="0" smtClean="0"/>
              <a:t>Risk assets to total assets</a:t>
            </a:r>
          </a:p>
          <a:p>
            <a:pPr lvl="2"/>
            <a:r>
              <a:rPr lang="en-US" dirty="0" smtClean="0"/>
              <a:t>Loan losses to net loans</a:t>
            </a:r>
          </a:p>
          <a:p>
            <a:pPr lvl="2"/>
            <a:r>
              <a:rPr lang="en-US" dirty="0" smtClean="0"/>
              <a:t>Reserve for loan losses to net loans</a:t>
            </a:r>
          </a:p>
          <a:p>
            <a:pPr lvl="2"/>
            <a:r>
              <a:rPr lang="en-US" dirty="0" smtClean="0"/>
              <a:t>The percentage composition of deposits</a:t>
            </a:r>
          </a:p>
          <a:p>
            <a:pPr lvl="2"/>
            <a:r>
              <a:rPr lang="en-US" dirty="0" smtClean="0"/>
              <a:t>Total deposits to total liabilities</a:t>
            </a:r>
          </a:p>
          <a:p>
            <a:pPr lvl="2"/>
            <a:r>
              <a:rPr lang="en-US" dirty="0" smtClean="0"/>
              <a:t>Core deposits to total assets</a:t>
            </a:r>
          </a:p>
          <a:p>
            <a:pPr lvl="2"/>
            <a:r>
              <a:rPr lang="en-US" dirty="0" smtClean="0"/>
              <a:t>Federal funds purchased and RPs to total liabilities</a:t>
            </a:r>
          </a:p>
          <a:p>
            <a:pPr lvl="2"/>
            <a:r>
              <a:rPr lang="en-US" dirty="0" smtClean="0"/>
              <a:t>Commercial paper and other short-term borrowings to total liabilities</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44</a:t>
            </a:fld>
            <a:endParaRPr lang="en-US"/>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Traditional Aggregate Measures of Liquidity Risk</a:t>
            </a:r>
            <a:endParaRPr lang="en-US" dirty="0"/>
          </a:p>
        </p:txBody>
      </p:sp>
      <p:sp>
        <p:nvSpPr>
          <p:cNvPr id="3" name="Content Placeholder 2"/>
          <p:cNvSpPr>
            <a:spLocks noGrp="1"/>
          </p:cNvSpPr>
          <p:nvPr>
            <p:ph idx="1"/>
          </p:nvPr>
        </p:nvSpPr>
        <p:spPr/>
        <p:txBody>
          <a:bodyPr/>
          <a:lstStyle/>
          <a:p>
            <a:r>
              <a:rPr lang="en-US" smtClean="0"/>
              <a:t>Liability Liquidity Measures</a:t>
            </a:r>
          </a:p>
          <a:p>
            <a:pPr lvl="1"/>
            <a:r>
              <a:rPr lang="en-US" smtClean="0"/>
              <a:t>Core Deposits</a:t>
            </a:r>
          </a:p>
          <a:p>
            <a:pPr lvl="2"/>
            <a:r>
              <a:rPr lang="en-US" smtClean="0"/>
              <a:t>A base level of deposits a bank expects to remain on deposit, regardless of the economic environment</a:t>
            </a:r>
          </a:p>
          <a:p>
            <a:pPr lvl="1"/>
            <a:r>
              <a:rPr lang="en-US" smtClean="0"/>
              <a:t>Volatile Deposits</a:t>
            </a:r>
          </a:p>
          <a:p>
            <a:pPr lvl="2"/>
            <a:r>
              <a:rPr lang="en-US" smtClean="0"/>
              <a:t>The difference between actual current deposits and the base estimate of core deposits</a:t>
            </a:r>
          </a:p>
          <a:p>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45</a:t>
            </a:fld>
            <a:endParaRPr lang="en-US"/>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Longer-Term Liquidity Planning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stage of liquidity planning involves projecting funds needs over the coming year and beyond if necessary</a:t>
            </a:r>
          </a:p>
          <a:p>
            <a:pPr lvl="1"/>
            <a:r>
              <a:rPr lang="en-US" dirty="0" smtClean="0"/>
              <a:t>Forecasts in deposit growth and loan demand are required</a:t>
            </a:r>
          </a:p>
          <a:p>
            <a:pPr lvl="1"/>
            <a:r>
              <a:rPr lang="en-US" dirty="0" smtClean="0"/>
              <a:t>Projections are separated into three categories: base trend, short-term seasonal, and cyclical values</a:t>
            </a:r>
          </a:p>
          <a:p>
            <a:pPr lvl="1"/>
            <a:r>
              <a:rPr lang="en-US" dirty="0" smtClean="0"/>
              <a:t>The analysis assesses a bank’s liquidity gap, measured as the difference between potential uses of funds and anticipated sources of funds, over monthly intervals</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46</a:t>
            </a:fld>
            <a:endParaRPr lang="en-US"/>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pPr/>
              <a:t>47</a:t>
            </a:fld>
            <a:endParaRPr lang="en-US"/>
          </a:p>
        </p:txBody>
      </p:sp>
      <p:pic>
        <p:nvPicPr>
          <p:cNvPr id="7170" name="Picture 2"/>
          <p:cNvPicPr>
            <a:picLocks noChangeAspect="1" noChangeArrowheads="1"/>
          </p:cNvPicPr>
          <p:nvPr/>
        </p:nvPicPr>
        <p:blipFill>
          <a:blip r:embed="rId2" cstate="print"/>
          <a:srcRect/>
          <a:stretch>
            <a:fillRect/>
          </a:stretch>
        </p:blipFill>
        <p:spPr bwMode="auto">
          <a:xfrm>
            <a:off x="1717167" y="83820"/>
            <a:ext cx="5750433" cy="6240780"/>
          </a:xfrm>
          <a:prstGeom prst="rect">
            <a:avLst/>
          </a:prstGeom>
          <a:noFill/>
          <a:ln w="9525">
            <a:noFill/>
            <a:miter lim="800000"/>
            <a:headEnd/>
            <a:tailEnd/>
          </a:ln>
        </p:spPr>
      </p:pic>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Longer-Term Liquidity Planning</a:t>
            </a:r>
            <a:endParaRPr lang="en-US" dirty="0"/>
          </a:p>
        </p:txBody>
      </p:sp>
      <p:sp>
        <p:nvSpPr>
          <p:cNvPr id="3" name="Content Placeholder 2"/>
          <p:cNvSpPr>
            <a:spLocks noGrp="1"/>
          </p:cNvSpPr>
          <p:nvPr>
            <p:ph idx="1"/>
          </p:nvPr>
        </p:nvSpPr>
        <p:spPr/>
        <p:txBody>
          <a:bodyPr/>
          <a:lstStyle/>
          <a:p>
            <a:r>
              <a:rPr lang="en-US" dirty="0" smtClean="0"/>
              <a:t>The bank’s monthly liquidity needs are estimated as the forecasted change in loans plus required reserves minus the forecast change in deposits:</a:t>
            </a:r>
          </a:p>
          <a:p>
            <a:pPr>
              <a:buNone/>
            </a:pPr>
            <a:r>
              <a:rPr lang="en-US" dirty="0" smtClean="0"/>
              <a:t>Liquidity needs = Forecasted </a:t>
            </a:r>
            <a:r>
              <a:rPr lang="el-GR" dirty="0" smtClean="0"/>
              <a:t>Δ</a:t>
            </a:r>
            <a:r>
              <a:rPr lang="en-US" dirty="0" smtClean="0"/>
              <a:t>loans + </a:t>
            </a:r>
            <a:r>
              <a:rPr lang="el-GR" dirty="0" smtClean="0"/>
              <a:t>Δ</a:t>
            </a:r>
            <a:r>
              <a:rPr lang="en-US" dirty="0" smtClean="0"/>
              <a:t>Required reserves - Forecasted </a:t>
            </a:r>
            <a:r>
              <a:rPr lang="el-GR" dirty="0" smtClean="0"/>
              <a:t>Δ</a:t>
            </a:r>
            <a:r>
              <a:rPr lang="en-US" dirty="0" smtClean="0"/>
              <a:t>deposits</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48</a:t>
            </a:fld>
            <a:endParaRPr lang="en-US"/>
          </a:p>
        </p:txBody>
      </p:sp>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Longer-Term Liquidity Planning</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ADB8D636-33FA-42D8-BE38-F6AEE0424093}" type="slidenum">
              <a:rPr lang="en-US" smtClean="0"/>
              <a:pPr/>
              <a:t>49</a:t>
            </a:fld>
            <a:endParaRPr lang="en-US"/>
          </a:p>
        </p:txBody>
      </p:sp>
      <p:pic>
        <p:nvPicPr>
          <p:cNvPr id="8194" name="Picture 2"/>
          <p:cNvPicPr>
            <a:picLocks noChangeAspect="1" noChangeArrowheads="1"/>
          </p:cNvPicPr>
          <p:nvPr/>
        </p:nvPicPr>
        <p:blipFill>
          <a:blip r:embed="rId2" cstate="print"/>
          <a:srcRect/>
          <a:stretch>
            <a:fillRect/>
          </a:stretch>
        </p:blipFill>
        <p:spPr bwMode="auto">
          <a:xfrm>
            <a:off x="210367" y="1371600"/>
            <a:ext cx="8863965" cy="4800600"/>
          </a:xfrm>
          <a:prstGeom prst="rect">
            <a:avLst/>
          </a:prstGeom>
          <a:noFill/>
          <a:ln w="9525">
            <a:noFill/>
            <a:miter lim="800000"/>
            <a:headEnd/>
            <a:tailEnd/>
          </a:ln>
        </p:spPr>
      </p:pic>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Meeting Liquidity Needs</a:t>
            </a:r>
            <a:endParaRPr lang="en-US" dirty="0"/>
          </a:p>
        </p:txBody>
      </p:sp>
      <p:sp>
        <p:nvSpPr>
          <p:cNvPr id="3" name="Content Placeholder 2"/>
          <p:cNvSpPr>
            <a:spLocks noGrp="1"/>
          </p:cNvSpPr>
          <p:nvPr>
            <p:ph idx="1"/>
          </p:nvPr>
        </p:nvSpPr>
        <p:spPr/>
        <p:txBody>
          <a:bodyPr/>
          <a:lstStyle/>
          <a:p>
            <a:r>
              <a:rPr lang="en-US" smtClean="0"/>
              <a:t>Holding Liquid Assets</a:t>
            </a:r>
          </a:p>
          <a:p>
            <a:pPr lvl="1"/>
            <a:r>
              <a:rPr lang="en-US" smtClean="0"/>
              <a:t>“Cash Assets”</a:t>
            </a:r>
            <a:r>
              <a:rPr lang="es-ES" smtClean="0"/>
              <a:t> do </a:t>
            </a:r>
            <a:r>
              <a:rPr lang="en-US" smtClean="0"/>
              <a:t>not generally satisfy a bank’s liquidity needs</a:t>
            </a:r>
          </a:p>
          <a:p>
            <a:pPr lvl="2"/>
            <a:r>
              <a:rPr lang="en-US" smtClean="0"/>
              <a:t>If the bank holds the minimum amount of cash assets required, an unforeseen drain on vault cash (perhaps from an unexpected withdrawal) will cause the level of cash to fall below the  minimum for legal and operational requirements</a:t>
            </a:r>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5</a:t>
            </a:fld>
            <a:endParaRPr lang="en-US"/>
          </a:p>
        </p:txBody>
      </p:sp>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Longer-Term Liquidity Planning</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50</a:t>
            </a:fld>
            <a:endParaRPr lang="en-US"/>
          </a:p>
        </p:txBody>
      </p:sp>
      <p:pic>
        <p:nvPicPr>
          <p:cNvPr id="9218" name="Picture 2"/>
          <p:cNvPicPr>
            <a:picLocks noChangeAspect="1" noChangeArrowheads="1"/>
          </p:cNvPicPr>
          <p:nvPr/>
        </p:nvPicPr>
        <p:blipFill>
          <a:blip r:embed="rId2" cstate="print"/>
          <a:srcRect/>
          <a:stretch>
            <a:fillRect/>
          </a:stretch>
        </p:blipFill>
        <p:spPr bwMode="auto">
          <a:xfrm>
            <a:off x="1447800" y="1143000"/>
            <a:ext cx="6569529" cy="4971535"/>
          </a:xfrm>
          <a:prstGeom prst="rect">
            <a:avLst/>
          </a:prstGeom>
          <a:noFill/>
          <a:ln w="9525">
            <a:noFill/>
            <a:miter lim="800000"/>
            <a:headEnd/>
            <a:tailEnd/>
          </a:ln>
        </p:spPr>
      </p:pic>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Longer-Term Liquidity Planning</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51</a:t>
            </a:fld>
            <a:endParaRPr lang="en-US"/>
          </a:p>
        </p:txBody>
      </p:sp>
      <p:pic>
        <p:nvPicPr>
          <p:cNvPr id="10242" name="Picture 2"/>
          <p:cNvPicPr>
            <a:picLocks noChangeAspect="1" noChangeArrowheads="1"/>
          </p:cNvPicPr>
          <p:nvPr/>
        </p:nvPicPr>
        <p:blipFill>
          <a:blip r:embed="rId2" cstate="print"/>
          <a:srcRect/>
          <a:stretch>
            <a:fillRect/>
          </a:stretch>
        </p:blipFill>
        <p:spPr bwMode="auto">
          <a:xfrm>
            <a:off x="1066800" y="1219200"/>
            <a:ext cx="6853881" cy="4876800"/>
          </a:xfrm>
          <a:prstGeom prst="rect">
            <a:avLst/>
          </a:prstGeom>
          <a:noFill/>
          <a:ln w="9525">
            <a:noFill/>
            <a:miter lim="800000"/>
            <a:headEnd/>
            <a:tailEnd/>
          </a:ln>
        </p:spPr>
      </p:pic>
    </p:spTree>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Longer-Term Liquidity Planning</a:t>
            </a:r>
            <a:endParaRPr lang="en-US" dirty="0"/>
          </a:p>
        </p:txBody>
      </p:sp>
      <p:sp>
        <p:nvSpPr>
          <p:cNvPr id="3" name="Content Placeholder 2"/>
          <p:cNvSpPr>
            <a:spLocks noGrp="1"/>
          </p:cNvSpPr>
          <p:nvPr>
            <p:ph idx="1"/>
          </p:nvPr>
        </p:nvSpPr>
        <p:spPr>
          <a:xfrm>
            <a:off x="762000" y="1295400"/>
            <a:ext cx="8077200" cy="3962400"/>
          </a:xfrm>
        </p:spPr>
        <p:txBody>
          <a:bodyPr>
            <a:normAutofit fontScale="92500"/>
          </a:bodyPr>
          <a:lstStyle/>
          <a:p>
            <a:r>
              <a:rPr lang="en-US" dirty="0" smtClean="0"/>
              <a:t>Considerations in the Selection of Liquidity Sources</a:t>
            </a:r>
          </a:p>
          <a:p>
            <a:pPr lvl="1"/>
            <a:r>
              <a:rPr lang="en-US" dirty="0" smtClean="0"/>
              <a:t>The costs should be evaluated in present value terms because interest income and expense may arise over time</a:t>
            </a:r>
          </a:p>
          <a:p>
            <a:pPr lvl="1"/>
            <a:r>
              <a:rPr lang="en-US" dirty="0" smtClean="0"/>
              <a:t>The choice of one source over another often involves an implicit interest rate forecast</a:t>
            </a:r>
          </a:p>
          <a:p>
            <a:pPr lvl="2"/>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52</a:t>
            </a:fld>
            <a:endParaRPr lang="en-US"/>
          </a:p>
        </p:txBody>
      </p:sp>
      <p:pic>
        <p:nvPicPr>
          <p:cNvPr id="11266" name="Picture 2"/>
          <p:cNvPicPr>
            <a:picLocks noChangeAspect="1" noChangeArrowheads="1"/>
          </p:cNvPicPr>
          <p:nvPr/>
        </p:nvPicPr>
        <p:blipFill>
          <a:blip r:embed="rId2" cstate="print"/>
          <a:srcRect/>
          <a:stretch>
            <a:fillRect/>
          </a:stretch>
        </p:blipFill>
        <p:spPr bwMode="auto">
          <a:xfrm>
            <a:off x="1524000" y="4895850"/>
            <a:ext cx="6155785" cy="1428750"/>
          </a:xfrm>
          <a:prstGeom prst="rect">
            <a:avLst/>
          </a:prstGeom>
          <a:noFill/>
          <a:ln w="9525">
            <a:noFill/>
            <a:miter lim="800000"/>
            <a:headEnd/>
            <a:tailEnd/>
          </a:ln>
        </p:spPr>
      </p:pic>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Contingency Funding</a:t>
            </a:r>
            <a:endParaRPr lang="en-US" dirty="0"/>
          </a:p>
        </p:txBody>
      </p:sp>
      <p:sp>
        <p:nvSpPr>
          <p:cNvPr id="3" name="Content Placeholder 2"/>
          <p:cNvSpPr>
            <a:spLocks noGrp="1"/>
          </p:cNvSpPr>
          <p:nvPr>
            <p:ph idx="1"/>
          </p:nvPr>
        </p:nvSpPr>
        <p:spPr/>
        <p:txBody>
          <a:bodyPr/>
          <a:lstStyle/>
          <a:p>
            <a:r>
              <a:rPr lang="en-US" smtClean="0"/>
              <a:t>Financial institutions must have carefully designed contingency plans that address their strategies for handling unexpected liquidity crises and outline the appropriate procedures for dealing with liquidity shortfalls occurring under abnormal conditions</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53</a:t>
            </a:fld>
            <a:endParaRPr lang="en-US"/>
          </a:p>
        </p:txBody>
      </p:sp>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Contingency Funding</a:t>
            </a:r>
            <a:endParaRPr lang="en-US" dirty="0"/>
          </a:p>
        </p:txBody>
      </p:sp>
      <p:sp>
        <p:nvSpPr>
          <p:cNvPr id="3" name="Content Placeholder 2"/>
          <p:cNvSpPr>
            <a:spLocks noGrp="1"/>
          </p:cNvSpPr>
          <p:nvPr>
            <p:ph idx="1"/>
          </p:nvPr>
        </p:nvSpPr>
        <p:spPr/>
        <p:txBody>
          <a:bodyPr/>
          <a:lstStyle/>
          <a:p>
            <a:r>
              <a:rPr lang="en-US" smtClean="0"/>
              <a:t>Contingency Planning</a:t>
            </a:r>
          </a:p>
          <a:p>
            <a:pPr lvl="1"/>
            <a:r>
              <a:rPr lang="en-US" smtClean="0"/>
              <a:t>A contingency plan should include:</a:t>
            </a:r>
          </a:p>
          <a:p>
            <a:pPr lvl="2"/>
            <a:r>
              <a:rPr lang="en-US" smtClean="0"/>
              <a:t>A narrative section that addresses the senior officers who are responsible for dealing with external constituencies, internal and external reporting requirements, and the types of events that trigger specific funding needs</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54</a:t>
            </a:fld>
            <a:endParaRPr lang="en-US"/>
          </a:p>
        </p:txBody>
      </p:sp>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Contingency Funding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Contingency Planning</a:t>
            </a:r>
          </a:p>
          <a:p>
            <a:pPr lvl="1"/>
            <a:r>
              <a:rPr lang="en-US" dirty="0" smtClean="0"/>
              <a:t>A contingency plan should include:</a:t>
            </a:r>
          </a:p>
          <a:p>
            <a:pPr lvl="2"/>
            <a:r>
              <a:rPr lang="en-US" dirty="0" smtClean="0"/>
              <a:t>A quantitative section that assesses the impact of potential adverse events on the institution’s balance sheet (changes), incorporates the timing of such events by assigning deposit and wholesale funding run-off rates, identifies potential sources of new funds, and forecasts the associated cash flows across numerous short-term and long-term scenarios and time intervals</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55</a:t>
            </a:fld>
            <a:endParaRPr lang="en-US"/>
          </a:p>
        </p:txBody>
      </p:sp>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Contingency Funding</a:t>
            </a:r>
            <a:endParaRPr lang="en-US" dirty="0"/>
          </a:p>
        </p:txBody>
      </p:sp>
      <p:sp>
        <p:nvSpPr>
          <p:cNvPr id="3" name="Content Placeholder 2"/>
          <p:cNvSpPr>
            <a:spLocks noGrp="1"/>
          </p:cNvSpPr>
          <p:nvPr>
            <p:ph idx="1"/>
          </p:nvPr>
        </p:nvSpPr>
        <p:spPr/>
        <p:txBody>
          <a:bodyPr/>
          <a:lstStyle/>
          <a:p>
            <a:r>
              <a:rPr lang="en-US" smtClean="0"/>
              <a:t>Contingency Planning</a:t>
            </a:r>
          </a:p>
          <a:p>
            <a:pPr lvl="1"/>
            <a:r>
              <a:rPr lang="en-US" smtClean="0"/>
              <a:t>A contingency plan should include:</a:t>
            </a:r>
          </a:p>
          <a:p>
            <a:pPr lvl="2"/>
            <a:r>
              <a:rPr lang="en-US" smtClean="0"/>
              <a:t>A section that summarizes the key risks and potential sources of funding, identifies how the modeling will monitored and tested, and establishes relevant policy limits</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56</a:t>
            </a:fld>
            <a:endParaRPr lang="en-US"/>
          </a:p>
        </p:txBody>
      </p:sp>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Contingency Funding</a:t>
            </a:r>
            <a:endParaRPr lang="en-US" dirty="0"/>
          </a:p>
        </p:txBody>
      </p:sp>
      <p:sp>
        <p:nvSpPr>
          <p:cNvPr id="3" name="Content Placeholder 2"/>
          <p:cNvSpPr>
            <a:spLocks noGrp="1"/>
          </p:cNvSpPr>
          <p:nvPr>
            <p:ph idx="1"/>
          </p:nvPr>
        </p:nvSpPr>
        <p:spPr/>
        <p:txBody>
          <a:bodyPr/>
          <a:lstStyle/>
          <a:p>
            <a:r>
              <a:rPr lang="en-US" smtClean="0"/>
              <a:t>Contingency Planning</a:t>
            </a:r>
          </a:p>
          <a:p>
            <a:pPr lvl="1"/>
            <a:r>
              <a:rPr lang="en-US" smtClean="0"/>
              <a:t>The institution’s liquidity contingency strategy should clearly outline the actions needed to provide the necessary liquidity</a:t>
            </a:r>
          </a:p>
          <a:p>
            <a:pPr lvl="1"/>
            <a:r>
              <a:rPr lang="en-US" smtClean="0"/>
              <a:t>The institution’s plan must consider the cost of changing its asset or liability structure versus the cost of facing a liquidity deficit</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57</a:t>
            </a:fld>
            <a:endParaRPr lang="en-US"/>
          </a:p>
        </p:txBody>
      </p:sp>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Contingency Funding</a:t>
            </a:r>
            <a:endParaRPr lang="en-US" dirty="0"/>
          </a:p>
        </p:txBody>
      </p:sp>
      <p:sp>
        <p:nvSpPr>
          <p:cNvPr id="3" name="Content Placeholder 2"/>
          <p:cNvSpPr>
            <a:spLocks noGrp="1"/>
          </p:cNvSpPr>
          <p:nvPr>
            <p:ph idx="1"/>
          </p:nvPr>
        </p:nvSpPr>
        <p:spPr/>
        <p:txBody>
          <a:bodyPr/>
          <a:lstStyle/>
          <a:p>
            <a:r>
              <a:rPr lang="en-US" smtClean="0"/>
              <a:t>Contingency Planning</a:t>
            </a:r>
          </a:p>
          <a:p>
            <a:pPr lvl="1"/>
            <a:r>
              <a:rPr lang="en-US" smtClean="0"/>
              <a:t>The contingency plan should prioritize which assets would have to be sold in the event that a crisis intensifies</a:t>
            </a:r>
          </a:p>
          <a:p>
            <a:pPr lvl="1"/>
            <a:r>
              <a:rPr lang="en-US" smtClean="0"/>
              <a:t>The institution’s relationship with its liability holders should also be factored into the contingency strategy </a:t>
            </a:r>
          </a:p>
          <a:p>
            <a:pPr lvl="1"/>
            <a:r>
              <a:rPr lang="en-US" smtClean="0"/>
              <a:t>The institution’s plan should also provide for back-up liquidity</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58</a:t>
            </a:fld>
            <a:endParaRPr lang="en-US"/>
          </a:p>
        </p:txBody>
      </p:sp>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Managing Liquidity</a:t>
            </a:r>
            <a:endParaRPr lang="en-US" dirty="0"/>
          </a:p>
        </p:txBody>
      </p:sp>
      <p:sp>
        <p:nvSpPr>
          <p:cNvPr id="3" name="Slide Number Placeholder 2"/>
          <p:cNvSpPr>
            <a:spLocks noGrp="1"/>
          </p:cNvSpPr>
          <p:nvPr>
            <p:ph type="sldNum" sz="quarter" idx="4"/>
          </p:nvPr>
        </p:nvSpPr>
        <p:spPr/>
        <p:txBody>
          <a:bodyPr/>
          <a:lstStyle/>
          <a:p>
            <a:fld id="{ADB8D636-33FA-42D8-BE38-F6AEE0424093}" type="slidenum">
              <a:rPr lang="en-US" smtClean="0"/>
              <a:pPr/>
              <a:t>59</a:t>
            </a:fld>
            <a:endParaRPr lang="en-US" dirty="0"/>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Liquidity Needs</a:t>
            </a:r>
            <a:endParaRPr lang="en-US" dirty="0"/>
          </a:p>
        </p:txBody>
      </p:sp>
      <p:sp>
        <p:nvSpPr>
          <p:cNvPr id="3" name="Content Placeholder 2"/>
          <p:cNvSpPr>
            <a:spLocks noGrp="1"/>
          </p:cNvSpPr>
          <p:nvPr>
            <p:ph idx="1"/>
          </p:nvPr>
        </p:nvSpPr>
        <p:spPr/>
        <p:txBody>
          <a:bodyPr>
            <a:normAutofit lnSpcReduction="10000"/>
          </a:bodyPr>
          <a:lstStyle/>
          <a:p>
            <a:r>
              <a:rPr lang="en-US" dirty="0" smtClean="0"/>
              <a:t>Holding Liquid Assets</a:t>
            </a:r>
          </a:p>
          <a:p>
            <a:pPr marL="1009650" lvl="1" indent="-609600"/>
            <a:r>
              <a:rPr lang="en-US" dirty="0" smtClean="0"/>
              <a:t>Banks hold cash assets to satisfy four objectives:</a:t>
            </a:r>
          </a:p>
          <a:p>
            <a:pPr marL="1428750" lvl="2" indent="-571500">
              <a:buFont typeface="Wingdings" pitchFamily="2" charset="2"/>
              <a:buAutoNum type="arabicPeriod"/>
            </a:pPr>
            <a:r>
              <a:rPr lang="en-US" dirty="0" smtClean="0"/>
              <a:t>To meet customers’ regular transaction needs</a:t>
            </a:r>
          </a:p>
          <a:p>
            <a:pPr marL="1428750" lvl="2" indent="-571500">
              <a:buFont typeface="Wingdings" pitchFamily="2" charset="2"/>
              <a:buAutoNum type="arabicPeriod"/>
            </a:pPr>
            <a:r>
              <a:rPr lang="en-US" dirty="0" smtClean="0"/>
              <a:t>To meet legal reserve requirements</a:t>
            </a:r>
          </a:p>
          <a:p>
            <a:pPr marL="1428750" lvl="2" indent="-571500">
              <a:buFont typeface="Wingdings" pitchFamily="2" charset="2"/>
              <a:buAutoNum type="arabicPeriod"/>
            </a:pPr>
            <a:r>
              <a:rPr lang="en-US" dirty="0" smtClean="0"/>
              <a:t>To assist in the check-payment system</a:t>
            </a:r>
          </a:p>
          <a:p>
            <a:pPr marL="1428750" lvl="2" indent="-571500">
              <a:buFont typeface="Wingdings" pitchFamily="2" charset="2"/>
              <a:buAutoNum type="arabicPeriod"/>
            </a:pPr>
            <a:r>
              <a:rPr lang="en-US" dirty="0" smtClean="0"/>
              <a:t>To purchase correspondent banking services</a:t>
            </a:r>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6</a:t>
            </a:fld>
            <a:endParaRPr lang="en-US"/>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Liquidity Needs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Holding Liquid Assets</a:t>
            </a:r>
          </a:p>
          <a:p>
            <a:pPr lvl="1"/>
            <a:r>
              <a:rPr lang="en-US" dirty="0" smtClean="0"/>
              <a:t>Banks own five types of liquid assets</a:t>
            </a:r>
          </a:p>
          <a:p>
            <a:pPr marL="1371600" lvl="2" indent="-457200">
              <a:buFont typeface="+mj-lt"/>
              <a:buAutoNum type="arabicPeriod"/>
            </a:pPr>
            <a:r>
              <a:rPr lang="en-US" dirty="0" smtClean="0"/>
              <a:t>Cash and due from banks in excess of requirements</a:t>
            </a:r>
          </a:p>
          <a:p>
            <a:pPr marL="1371600" lvl="2" indent="-457200">
              <a:buFont typeface="+mj-lt"/>
              <a:buAutoNum type="arabicPeriod"/>
            </a:pPr>
            <a:r>
              <a:rPr lang="en-US" dirty="0" smtClean="0"/>
              <a:t>Federal funds sold and reverse repurchase agreements</a:t>
            </a:r>
          </a:p>
          <a:p>
            <a:pPr marL="1371600" lvl="2" indent="-457200">
              <a:buFont typeface="+mj-lt"/>
              <a:buAutoNum type="arabicPeriod"/>
            </a:pPr>
            <a:r>
              <a:rPr lang="en-US" dirty="0" smtClean="0"/>
              <a:t>Short-term Treasury and agency obligations</a:t>
            </a:r>
          </a:p>
          <a:p>
            <a:pPr marL="1371600" lvl="2" indent="-457200">
              <a:buFont typeface="+mj-lt"/>
              <a:buAutoNum type="arabicPeriod"/>
            </a:pPr>
            <a:r>
              <a:rPr lang="en-US" dirty="0" smtClean="0"/>
              <a:t>High-quality short-term corporate and municipal securities</a:t>
            </a:r>
          </a:p>
          <a:p>
            <a:pPr marL="1371600" lvl="2" indent="-457200">
              <a:buFont typeface="+mj-lt"/>
              <a:buAutoNum type="arabicPeriod"/>
            </a:pPr>
            <a:r>
              <a:rPr lang="en-US" dirty="0" smtClean="0"/>
              <a:t>Government-guaranteed loans that can be readily sold</a:t>
            </a:r>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7</a:t>
            </a:fld>
            <a:endParaRPr lang="en-US"/>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Meeting Liquidity Needs</a:t>
            </a:r>
            <a:endParaRPr lang="en-US" dirty="0"/>
          </a:p>
        </p:txBody>
      </p:sp>
      <p:sp>
        <p:nvSpPr>
          <p:cNvPr id="3" name="Content Placeholder 2"/>
          <p:cNvSpPr>
            <a:spLocks noGrp="1"/>
          </p:cNvSpPr>
          <p:nvPr>
            <p:ph idx="1"/>
          </p:nvPr>
        </p:nvSpPr>
        <p:spPr/>
        <p:txBody>
          <a:bodyPr/>
          <a:lstStyle/>
          <a:p>
            <a:r>
              <a:rPr lang="en-US" smtClean="0"/>
              <a:t>Borrowing Liquid Assets</a:t>
            </a:r>
          </a:p>
          <a:p>
            <a:pPr lvl="1"/>
            <a:r>
              <a:rPr lang="en-US" smtClean="0"/>
              <a:t>Banks can provided for their liquidity by borrowing</a:t>
            </a:r>
          </a:p>
          <a:p>
            <a:pPr lvl="1"/>
            <a:r>
              <a:rPr lang="en-US" smtClean="0"/>
              <a:t>Banks historically have had an advantage over non-depository institutions in that they could fund their operations with relatively low-cost deposit accounts</a:t>
            </a:r>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8</a:t>
            </a:fld>
            <a:endParaRPr lang="en-US"/>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Liquidity Needs</a:t>
            </a:r>
            <a:endParaRPr lang="en-US" dirty="0"/>
          </a:p>
        </p:txBody>
      </p:sp>
      <p:sp>
        <p:nvSpPr>
          <p:cNvPr id="3" name="Content Placeholder 2"/>
          <p:cNvSpPr>
            <a:spLocks noGrp="1"/>
          </p:cNvSpPr>
          <p:nvPr>
            <p:ph idx="1"/>
          </p:nvPr>
        </p:nvSpPr>
        <p:spPr/>
        <p:txBody>
          <a:bodyPr>
            <a:normAutofit/>
          </a:bodyPr>
          <a:lstStyle/>
          <a:p>
            <a:r>
              <a:rPr lang="en-US" dirty="0" smtClean="0"/>
              <a:t>Objectives of Cash Management</a:t>
            </a:r>
          </a:p>
          <a:p>
            <a:pPr lvl="1"/>
            <a:r>
              <a:rPr lang="en-US" dirty="0" smtClean="0"/>
              <a:t>Banks must balance the desire to hold a minimum amount of cash assets while meeting the cash needs of its customers</a:t>
            </a:r>
          </a:p>
          <a:p>
            <a:pPr lvl="1"/>
            <a:r>
              <a:rPr lang="en-US" dirty="0" smtClean="0"/>
              <a:t>The fundamental goal is to accurately forecast cash needs and arrange for readily available sources of cash at minimal cost</a:t>
            </a:r>
          </a:p>
          <a:p>
            <a:endParaRPr lang="en-US" dirty="0" smtClean="0"/>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9</a:t>
            </a:fld>
            <a:endParaRPr lang="en-US"/>
          </a:p>
        </p:txBody>
      </p:sp>
    </p:spTree>
  </p:cSld>
  <p:clrMapOvr>
    <a:masterClrMapping/>
  </p:clrMapOvr>
  <p:transition>
    <p:random/>
  </p:transition>
</p:sld>
</file>

<file path=ppt/theme/theme1.xml><?xml version="1.0" encoding="utf-8"?>
<a:theme xmlns:a="http://schemas.openxmlformats.org/drawingml/2006/main" name="Layers">
  <a:themeElements>
    <a:clrScheme name="Layers 11">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000099"/>
      </a:hlink>
      <a:folHlink>
        <a:srgbClr val="B2B2B2"/>
      </a:folHlink>
    </a:clrScheme>
    <a:fontScheme name="Layers">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Layers 11">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0000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Chapter 10 Funding the Bank</Template>
  <TotalTime>1680</TotalTime>
  <Words>2358</Words>
  <Application>Microsoft Office PowerPoint</Application>
  <PresentationFormat>On-screen Show (4:3)</PresentationFormat>
  <Paragraphs>322</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Layers</vt:lpstr>
      <vt:lpstr>Managing Liquidity</vt:lpstr>
      <vt:lpstr>Meeting Liquidity Needs</vt:lpstr>
      <vt:lpstr>Meeting Liquidity Needs</vt:lpstr>
      <vt:lpstr>Meeting Liquidity Needs</vt:lpstr>
      <vt:lpstr>Meeting Liquidity Needs</vt:lpstr>
      <vt:lpstr>Meeting Liquidity Needs</vt:lpstr>
      <vt:lpstr>Meeting Liquidity Needs</vt:lpstr>
      <vt:lpstr>Meeting Liquidity Needs</vt:lpstr>
      <vt:lpstr>Meeting Liquidity Needs</vt:lpstr>
      <vt:lpstr>Reserve Balances at the Federal Reserve Bank</vt:lpstr>
      <vt:lpstr>Reserve Balances at the Federal Reserve Bank</vt:lpstr>
      <vt:lpstr>Reserve Balances at the Federal Reserve Bank</vt:lpstr>
      <vt:lpstr>Reserve Balances at the Federal Reserve Bank</vt:lpstr>
      <vt:lpstr>Reserve Balances at the Federal Reserve Bank</vt:lpstr>
      <vt:lpstr>Reserve Balances at the Federal Reserve Bank</vt:lpstr>
      <vt:lpstr>Reserve Balances at the Federal Reserve Bank</vt:lpstr>
      <vt:lpstr>Reserve Balances at the Federal Reserve Bank</vt:lpstr>
      <vt:lpstr>Slide 18</vt:lpstr>
      <vt:lpstr>Meeting Legal Reserve Requirements</vt:lpstr>
      <vt:lpstr>Meeting Legal Reserve Requirements</vt:lpstr>
      <vt:lpstr>Meeting Legal Reserve Requirements</vt:lpstr>
      <vt:lpstr>Meeting Legal Reserve Requirements</vt:lpstr>
      <vt:lpstr>Meeting Legal Reserve Requirements</vt:lpstr>
      <vt:lpstr>Meeting Legal Reserve Requirements</vt:lpstr>
      <vt:lpstr>Slide 25</vt:lpstr>
      <vt:lpstr>Slide 26</vt:lpstr>
      <vt:lpstr>Meeting Legal Reserve Requirements</vt:lpstr>
      <vt:lpstr>Slide 28</vt:lpstr>
      <vt:lpstr>Meeting Legal Reserve Requirements</vt:lpstr>
      <vt:lpstr>Meeting Legal Reserve Requirements</vt:lpstr>
      <vt:lpstr>Meeting Legal Reserve Requirements</vt:lpstr>
      <vt:lpstr>Liquidity Planning</vt:lpstr>
      <vt:lpstr>Liquidity Planning</vt:lpstr>
      <vt:lpstr>Liquidity Planning</vt:lpstr>
      <vt:lpstr>Liquidity Planning</vt:lpstr>
      <vt:lpstr>Liquidity Planning</vt:lpstr>
      <vt:lpstr>Liquidity Planning</vt:lpstr>
      <vt:lpstr>Traditional Aggregate Measures of Liquidity Risk</vt:lpstr>
      <vt:lpstr>Traditional Aggregate Measures of Liquidity Risk</vt:lpstr>
      <vt:lpstr>Traditional Aggregate Measures of Liquidity Risk</vt:lpstr>
      <vt:lpstr>Traditional Aggregate Measures of Liquidity Risk</vt:lpstr>
      <vt:lpstr>Traditional Aggregate Measures of Liquidity Risk</vt:lpstr>
      <vt:lpstr>Traditional Aggregate Measures of Liquidity Risk</vt:lpstr>
      <vt:lpstr>Traditional Aggregate Measures of Liquidity Risk</vt:lpstr>
      <vt:lpstr>Traditional Aggregate Measures of Liquidity Risk</vt:lpstr>
      <vt:lpstr>Longer-Term Liquidity Planning</vt:lpstr>
      <vt:lpstr>Slide 47</vt:lpstr>
      <vt:lpstr>Longer-Term Liquidity Planning</vt:lpstr>
      <vt:lpstr>Longer-Term Liquidity Planning</vt:lpstr>
      <vt:lpstr>Longer-Term Liquidity Planning</vt:lpstr>
      <vt:lpstr>Longer-Term Liquidity Planning</vt:lpstr>
      <vt:lpstr>Longer-Term Liquidity Planning</vt:lpstr>
      <vt:lpstr>Contingency Funding</vt:lpstr>
      <vt:lpstr>Contingency Funding</vt:lpstr>
      <vt:lpstr>Contingency Funding</vt:lpstr>
      <vt:lpstr>Contingency Funding</vt:lpstr>
      <vt:lpstr>Contingency Funding</vt:lpstr>
      <vt:lpstr>Contingency Funding</vt:lpstr>
      <vt:lpstr>Managing Liquidity</vt:lpstr>
    </vt:vector>
  </TitlesOfParts>
  <Company>Texas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dc:title>
  <dc:subject>Managing Liquidity</dc:subject>
  <dc:creator>S. Scott MacDonald and William Chittenden</dc:creator>
  <cp:lastModifiedBy>William T. Chittenden</cp:lastModifiedBy>
  <cp:revision>23</cp:revision>
  <dcterms:created xsi:type="dcterms:W3CDTF">2009-08-17T16:20:37Z</dcterms:created>
  <dcterms:modified xsi:type="dcterms:W3CDTF">2009-10-13T20:14:03Z</dcterms:modified>
</cp:coreProperties>
</file>