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333" r:id="rId2"/>
    <p:sldId id="257" r:id="rId3"/>
    <p:sldId id="258" r:id="rId4"/>
    <p:sldId id="259" r:id="rId5"/>
    <p:sldId id="260" r:id="rId6"/>
    <p:sldId id="261" r:id="rId7"/>
    <p:sldId id="262" r:id="rId8"/>
    <p:sldId id="263" r:id="rId9"/>
    <p:sldId id="264" r:id="rId10"/>
    <p:sldId id="265" r:id="rId11"/>
    <p:sldId id="269" r:id="rId12"/>
    <p:sldId id="266" r:id="rId13"/>
    <p:sldId id="267" r:id="rId14"/>
    <p:sldId id="270" r:id="rId15"/>
    <p:sldId id="268" r:id="rId16"/>
    <p:sldId id="271" r:id="rId17"/>
    <p:sldId id="272" r:id="rId18"/>
    <p:sldId id="273" r:id="rId19"/>
    <p:sldId id="275" r:id="rId20"/>
    <p:sldId id="274" r:id="rId21"/>
    <p:sldId id="276" r:id="rId22"/>
    <p:sldId id="277" r:id="rId23"/>
    <p:sldId id="278" r:id="rId24"/>
    <p:sldId id="279" r:id="rId25"/>
    <p:sldId id="282" r:id="rId26"/>
    <p:sldId id="280" r:id="rId27"/>
    <p:sldId id="281" r:id="rId28"/>
    <p:sldId id="283" r:id="rId29"/>
    <p:sldId id="284" r:id="rId30"/>
    <p:sldId id="286" r:id="rId31"/>
    <p:sldId id="285" r:id="rId32"/>
    <p:sldId id="287" r:id="rId33"/>
    <p:sldId id="288" r:id="rId34"/>
    <p:sldId id="289" r:id="rId35"/>
    <p:sldId id="290" r:id="rId36"/>
    <p:sldId id="291" r:id="rId37"/>
    <p:sldId id="293" r:id="rId38"/>
    <p:sldId id="294" r:id="rId39"/>
    <p:sldId id="296" r:id="rId40"/>
    <p:sldId id="295" r:id="rId41"/>
    <p:sldId id="297" r:id="rId42"/>
    <p:sldId id="298" r:id="rId43"/>
    <p:sldId id="299" r:id="rId44"/>
    <p:sldId id="300" r:id="rId45"/>
    <p:sldId id="301" r:id="rId46"/>
    <p:sldId id="303" r:id="rId47"/>
    <p:sldId id="304" r:id="rId48"/>
    <p:sldId id="306" r:id="rId49"/>
    <p:sldId id="307" r:id="rId50"/>
    <p:sldId id="305" r:id="rId51"/>
    <p:sldId id="308" r:id="rId52"/>
    <p:sldId id="309" r:id="rId53"/>
    <p:sldId id="312" r:id="rId54"/>
    <p:sldId id="311" r:id="rId55"/>
    <p:sldId id="310" r:id="rId56"/>
    <p:sldId id="313" r:id="rId57"/>
    <p:sldId id="315" r:id="rId58"/>
    <p:sldId id="314" r:id="rId59"/>
    <p:sldId id="318" r:id="rId60"/>
    <p:sldId id="316" r:id="rId61"/>
    <p:sldId id="319" r:id="rId62"/>
    <p:sldId id="320" r:id="rId63"/>
    <p:sldId id="322" r:id="rId64"/>
    <p:sldId id="323" r:id="rId65"/>
    <p:sldId id="324" r:id="rId66"/>
    <p:sldId id="321" r:id="rId67"/>
    <p:sldId id="325" r:id="rId68"/>
    <p:sldId id="326" r:id="rId69"/>
    <p:sldId id="328" r:id="rId70"/>
    <p:sldId id="327" r:id="rId71"/>
    <p:sldId id="329" r:id="rId72"/>
    <p:sldId id="330" r:id="rId73"/>
    <p:sldId id="331" r:id="rId74"/>
    <p:sldId id="33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2" autoAdjust="0"/>
    <p:restoredTop sz="94660"/>
  </p:normalViewPr>
  <p:slideViewPr>
    <p:cSldViewPr>
      <p:cViewPr varScale="1">
        <p:scale>
          <a:sx n="69" d="100"/>
          <a:sy n="69" d="100"/>
        </p:scale>
        <p:origin x="-42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C62C7-35CE-4D34-8BD9-9154113616C2}" type="datetimeFigureOut">
              <a:rPr lang="en-US" smtClean="0"/>
              <a:pPr/>
              <a:t>10/13/2009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1A93C-BD6B-441F-8FC8-2C28981147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31444" name="Picture 20" descr="Koch7eCO2"/>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231435" name="Rectangle 11"/>
          <p:cNvSpPr>
            <a:spLocks noGrp="1" noChangeArrowheads="1"/>
          </p:cNvSpPr>
          <p:nvPr>
            <p:ph type="ctrTitle"/>
          </p:nvPr>
        </p:nvSpPr>
        <p:spPr>
          <a:xfrm>
            <a:off x="2819400" y="2362200"/>
            <a:ext cx="6019800" cy="3200400"/>
          </a:xfrm>
        </p:spPr>
        <p:txBody>
          <a:bodyPr anchor="t"/>
          <a:lstStyle>
            <a:lvl1pPr>
              <a:defRPr sz="4000">
                <a:solidFill>
                  <a:schemeClr val="tx1"/>
                </a:solidFill>
              </a:defRPr>
            </a:lvl1pPr>
          </a:lstStyle>
          <a:p>
            <a:r>
              <a:rPr lang="en-US" smtClean="0"/>
              <a:t>Click to edit Master title style</a:t>
            </a:r>
            <a:endParaRPr lang="en-US"/>
          </a:p>
        </p:txBody>
      </p:sp>
      <p:sp>
        <p:nvSpPr>
          <p:cNvPr id="231437" name="Rectangle 13"/>
          <p:cNvSpPr>
            <a:spLocks noGrp="1" noChangeArrowheads="1"/>
          </p:cNvSpPr>
          <p:nvPr>
            <p:ph type="dt" sz="half" idx="2"/>
          </p:nvPr>
        </p:nvSpPr>
        <p:spPr>
          <a:xfrm>
            <a:off x="6172200" y="6251575"/>
            <a:ext cx="838200" cy="457200"/>
          </a:xfrm>
        </p:spPr>
        <p:txBody>
          <a:bodyPr/>
          <a:lstStyle>
            <a:lvl1pPr>
              <a:defRPr/>
            </a:lvl1pPr>
          </a:lstStyle>
          <a:p>
            <a:endParaRPr lang="en-US"/>
          </a:p>
        </p:txBody>
      </p:sp>
      <p:sp>
        <p:nvSpPr>
          <p:cNvPr id="231439" name="Rectangle 15"/>
          <p:cNvSpPr>
            <a:spLocks noGrp="1" noChangeArrowheads="1"/>
          </p:cNvSpPr>
          <p:nvPr>
            <p:ph type="sldNum" sz="quarter" idx="4"/>
          </p:nvPr>
        </p:nvSpPr>
        <p:spPr>
          <a:xfrm>
            <a:off x="8458200" y="6248400"/>
            <a:ext cx="533400" cy="457200"/>
          </a:xfrm>
        </p:spPr>
        <p:txBody>
          <a:bodyPr/>
          <a:lstStyle>
            <a:lvl1pPr>
              <a:defRPr/>
            </a:lvl1pPr>
          </a:lstStyle>
          <a:p>
            <a:fld id="{ADB8D636-33FA-42D8-BE38-F6AEE0424093}" type="slidenum">
              <a:rPr lang="en-US" smtClean="0"/>
              <a:pPr/>
              <a:t>‹#›</a:t>
            </a:fld>
            <a:endParaRPr lang="en-US" dirty="0"/>
          </a:p>
        </p:txBody>
      </p:sp>
      <p:pic>
        <p:nvPicPr>
          <p:cNvPr id="231445" name="Picture 21" descr="KochCN1"/>
          <p:cNvPicPr>
            <a:picLocks noChangeAspect="1" noChangeArrowheads="1"/>
          </p:cNvPicPr>
          <p:nvPr/>
        </p:nvPicPr>
        <p:blipFill>
          <a:blip r:embed="rId3" cstate="print"/>
          <a:stretch>
            <a:fillRect/>
          </a:stretch>
        </p:blipFill>
        <p:spPr bwMode="auto">
          <a:xfrm>
            <a:off x="0" y="2895600"/>
            <a:ext cx="2286000" cy="1219200"/>
          </a:xfrm>
          <a:prstGeom prst="rect">
            <a:avLst/>
          </a:prstGeom>
          <a:noFill/>
        </p:spPr>
      </p:pic>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0193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9055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6781800" y="6172200"/>
            <a:ext cx="1905000" cy="457200"/>
          </a:xfrm>
        </p:spPr>
        <p:txBody>
          <a:bodyPr/>
          <a:lstStyle>
            <a:lvl1pPr>
              <a:defRPr/>
            </a:lvl1pPr>
          </a:lstStyle>
          <a:p>
            <a:fld id="{ADB8D636-33FA-42D8-BE38-F6AEE0424093}"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6" name="Footer Placeholder 5"/>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295400"/>
            <a:ext cx="3962400" cy="4835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5" name="Footer Placeholder 4"/>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4" name="Footer Placeholder 3"/>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DB8D636-33FA-42D8-BE38-F6AEE0424093}" type="slidenum">
              <a:rPr lang="en-US" smtClean="0"/>
              <a:pPr/>
              <a:t>‹#›</a:t>
            </a:fld>
            <a:endParaRPr lang="en-US"/>
          </a:p>
        </p:txBody>
      </p:sp>
      <p:sp>
        <p:nvSpPr>
          <p:cNvPr id="7" name="Footer Placeholder 6"/>
          <p:cNvSpPr>
            <a:spLocks noGrp="1"/>
          </p:cNvSpPr>
          <p:nvPr>
            <p:ph type="ftr" sz="quarter" idx="12"/>
          </p:nvPr>
        </p:nvSpPr>
        <p:spPr>
          <a:xfrm>
            <a:off x="3124200" y="6245225"/>
            <a:ext cx="2895600" cy="476250"/>
          </a:xfrm>
          <a:prstGeom prst="rect">
            <a:avLst/>
          </a:prstGeom>
        </p:spPr>
        <p:txBody>
          <a:bodyPr/>
          <a:lstStyle>
            <a:lvl1pPr>
              <a:defRPr/>
            </a:lvl1pPr>
          </a:lstStyle>
          <a:p>
            <a:r>
              <a:rPr lang="en-US" smtClean="0"/>
              <a:t>© 2010 Cengage Learning. All Rights Reserved. May not be scanned, copied or duplicated, or posted to a publicly accessible website, in whole or in part. </a:t>
            </a:r>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30416" name="Picture 16" descr="Koch7eBKGRND2"/>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230407" name="Rectangle 7"/>
          <p:cNvSpPr>
            <a:spLocks noGrp="1" noChangeArrowheads="1"/>
          </p:cNvSpPr>
          <p:nvPr>
            <p:ph type="body" idx="1"/>
          </p:nvPr>
        </p:nvSpPr>
        <p:spPr bwMode="auto">
          <a:xfrm>
            <a:off x="762000" y="1295400"/>
            <a:ext cx="8077200" cy="4835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230408" name="Rectangle 8"/>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230410"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DB8D636-33FA-42D8-BE38-F6AEE0424093}" type="slidenum">
              <a:rPr lang="en-US" smtClean="0"/>
              <a:pPr/>
              <a:t>‹#›</a:t>
            </a:fld>
            <a:endParaRPr lang="en-US" dirty="0"/>
          </a:p>
        </p:txBody>
      </p:sp>
      <p:sp>
        <p:nvSpPr>
          <p:cNvPr id="230413" name="Rectangle 13"/>
          <p:cNvSpPr>
            <a:spLocks noGrp="1" noChangeArrowheads="1"/>
          </p:cNvSpPr>
          <p:nvPr>
            <p:ph type="title"/>
          </p:nvPr>
        </p:nvSpPr>
        <p:spPr bwMode="auto">
          <a:xfrm>
            <a:off x="762000" y="274638"/>
            <a:ext cx="7924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hdr="0" ftr="0" dt="0"/>
  <p:txStyles>
    <p:titleStyle>
      <a:lvl1pPr algn="l" rtl="0" eaLnBrk="1" fontAlgn="base" hangingPunct="1">
        <a:spcBef>
          <a:spcPct val="0"/>
        </a:spcBef>
        <a:spcAft>
          <a:spcPct val="0"/>
        </a:spcAft>
        <a:defRPr sz="3800" b="1">
          <a:solidFill>
            <a:srgbClr val="678530"/>
          </a:solidFill>
          <a:latin typeface="+mj-lt"/>
          <a:ea typeface="+mj-ea"/>
          <a:cs typeface="+mj-cs"/>
        </a:defRPr>
      </a:lvl1pPr>
      <a:lvl2pPr algn="l" rtl="0" eaLnBrk="1" fontAlgn="base" hangingPunct="1">
        <a:spcBef>
          <a:spcPct val="0"/>
        </a:spcBef>
        <a:spcAft>
          <a:spcPct val="0"/>
        </a:spcAft>
        <a:defRPr sz="3800" b="1">
          <a:solidFill>
            <a:srgbClr val="678530"/>
          </a:solidFill>
          <a:latin typeface="Helvetica" pitchFamily="1" charset="0"/>
        </a:defRPr>
      </a:lvl2pPr>
      <a:lvl3pPr algn="l" rtl="0" eaLnBrk="1" fontAlgn="base" hangingPunct="1">
        <a:spcBef>
          <a:spcPct val="0"/>
        </a:spcBef>
        <a:spcAft>
          <a:spcPct val="0"/>
        </a:spcAft>
        <a:defRPr sz="3800" b="1">
          <a:solidFill>
            <a:srgbClr val="678530"/>
          </a:solidFill>
          <a:latin typeface="Helvetica" pitchFamily="1" charset="0"/>
        </a:defRPr>
      </a:lvl3pPr>
      <a:lvl4pPr algn="l" rtl="0" eaLnBrk="1" fontAlgn="base" hangingPunct="1">
        <a:spcBef>
          <a:spcPct val="0"/>
        </a:spcBef>
        <a:spcAft>
          <a:spcPct val="0"/>
        </a:spcAft>
        <a:defRPr sz="3800" b="1">
          <a:solidFill>
            <a:srgbClr val="678530"/>
          </a:solidFill>
          <a:latin typeface="Helvetica" pitchFamily="1" charset="0"/>
        </a:defRPr>
      </a:lvl4pPr>
      <a:lvl5pPr algn="l" rtl="0" eaLnBrk="1" fontAlgn="base" hangingPunct="1">
        <a:spcBef>
          <a:spcPct val="0"/>
        </a:spcBef>
        <a:spcAft>
          <a:spcPct val="0"/>
        </a:spcAft>
        <a:defRPr sz="3800" b="1">
          <a:solidFill>
            <a:srgbClr val="678530"/>
          </a:solidFill>
          <a:latin typeface="Helvetica" pitchFamily="1" charset="0"/>
        </a:defRPr>
      </a:lvl5pPr>
      <a:lvl6pPr marL="457200" algn="l" rtl="0" eaLnBrk="1" fontAlgn="base" hangingPunct="1">
        <a:spcBef>
          <a:spcPct val="0"/>
        </a:spcBef>
        <a:spcAft>
          <a:spcPct val="0"/>
        </a:spcAft>
        <a:defRPr sz="3800" b="1">
          <a:solidFill>
            <a:srgbClr val="678530"/>
          </a:solidFill>
          <a:latin typeface="Helvetica" pitchFamily="1" charset="0"/>
        </a:defRPr>
      </a:lvl6pPr>
      <a:lvl7pPr marL="914400" algn="l" rtl="0" eaLnBrk="1" fontAlgn="base" hangingPunct="1">
        <a:spcBef>
          <a:spcPct val="0"/>
        </a:spcBef>
        <a:spcAft>
          <a:spcPct val="0"/>
        </a:spcAft>
        <a:defRPr sz="3800" b="1">
          <a:solidFill>
            <a:srgbClr val="678530"/>
          </a:solidFill>
          <a:latin typeface="Helvetica" pitchFamily="1" charset="0"/>
        </a:defRPr>
      </a:lvl7pPr>
      <a:lvl8pPr marL="1371600" algn="l" rtl="0" eaLnBrk="1" fontAlgn="base" hangingPunct="1">
        <a:spcBef>
          <a:spcPct val="0"/>
        </a:spcBef>
        <a:spcAft>
          <a:spcPct val="0"/>
        </a:spcAft>
        <a:defRPr sz="3800" b="1">
          <a:solidFill>
            <a:srgbClr val="678530"/>
          </a:solidFill>
          <a:latin typeface="Helvetica" pitchFamily="1" charset="0"/>
        </a:defRPr>
      </a:lvl8pPr>
      <a:lvl9pPr marL="1828800" algn="l" rtl="0" eaLnBrk="1" fontAlgn="base" hangingPunct="1">
        <a:spcBef>
          <a:spcPct val="0"/>
        </a:spcBef>
        <a:spcAft>
          <a:spcPct val="0"/>
        </a:spcAft>
        <a:defRPr sz="3800" b="1">
          <a:solidFill>
            <a:srgbClr val="678530"/>
          </a:solidFill>
          <a:latin typeface="Helvetica" pitchFamily="1" charset="0"/>
        </a:defRPr>
      </a:lvl9pPr>
    </p:titleStyle>
    <p:bodyStyle>
      <a:lvl1pPr marL="342900" indent="-342900" algn="l" rtl="0" eaLnBrk="1" fontAlgn="base" hangingPunct="1">
        <a:spcBef>
          <a:spcPct val="20000"/>
        </a:spcBef>
        <a:spcAft>
          <a:spcPct val="0"/>
        </a:spcAft>
        <a:buClr>
          <a:schemeClr val="folHlink"/>
        </a:buClr>
        <a:buSzPct val="90000"/>
        <a:buFont typeface="Wingdings" pitchFamily="1" charset="2"/>
        <a:buChar char="n"/>
        <a:defRPr sz="32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75000"/>
        <a:buFont typeface="Wingdings" pitchFamily="1" charset="2"/>
        <a:buChar char="n"/>
        <a:defRPr sz="3000" b="1">
          <a:solidFill>
            <a:schemeClr val="tx1"/>
          </a:solidFill>
          <a:latin typeface="+mn-lt"/>
        </a:defRPr>
      </a:lvl2pPr>
      <a:lvl3pPr marL="1143000" indent="-228600" algn="l" rtl="0" eaLnBrk="1" fontAlgn="base" hangingPunct="1">
        <a:spcBef>
          <a:spcPct val="20000"/>
        </a:spcBef>
        <a:spcAft>
          <a:spcPct val="0"/>
        </a:spcAft>
        <a:buClr>
          <a:schemeClr val="folHlink"/>
        </a:buClr>
        <a:buSzPct val="55000"/>
        <a:buFont typeface="Wingdings" pitchFamily="1" charset="2"/>
        <a:buChar char="n"/>
        <a:defRPr sz="2800" b="1">
          <a:solidFill>
            <a:schemeClr val="tx1"/>
          </a:solidFill>
          <a:latin typeface="+mn-lt"/>
        </a:defRPr>
      </a:lvl3pPr>
      <a:lvl4pPr marL="1600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1" charset="2"/>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Effective Use of Capital</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pPr/>
              <a:t>1</a:t>
            </a:fld>
            <a:endParaRPr lang="en-US" dirty="0"/>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Risk-Based Capital Standards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Risk-Based Elements of Basel I</a:t>
            </a:r>
          </a:p>
          <a:p>
            <a:pPr marL="971550" lvl="1" indent="-514350">
              <a:buFont typeface="+mj-lt"/>
              <a:buAutoNum type="arabicPeriod"/>
            </a:pPr>
            <a:r>
              <a:rPr lang="en-US" dirty="0" smtClean="0"/>
              <a:t>Classify assets into one of four risk categories</a:t>
            </a:r>
          </a:p>
          <a:p>
            <a:pPr marL="971550" lvl="1" indent="-514350">
              <a:buFont typeface="+mj-lt"/>
              <a:buAutoNum type="arabicPeriod"/>
            </a:pPr>
            <a:r>
              <a:rPr lang="en-US" dirty="0" smtClean="0"/>
              <a:t>Classify off-balance sheet commitments into the appropriate risk categories</a:t>
            </a:r>
          </a:p>
          <a:p>
            <a:pPr marL="971550" lvl="1" indent="-514350">
              <a:buFont typeface="+mj-lt"/>
              <a:buAutoNum type="arabicPeriod"/>
            </a:pPr>
            <a:r>
              <a:rPr lang="en-US" dirty="0" smtClean="0"/>
              <a:t>Multiply the dollar amount of assets in each risk category by the appropriate risk weight</a:t>
            </a:r>
          </a:p>
          <a:p>
            <a:pPr marL="1371600" lvl="2" indent="-457200"/>
            <a:r>
              <a:rPr lang="en-US" dirty="0" smtClean="0"/>
              <a:t>This equals risk-weighted assets</a:t>
            </a:r>
          </a:p>
          <a:p>
            <a:pPr marL="971550" lvl="1" indent="-514350">
              <a:buFont typeface="+mj-lt"/>
              <a:buAutoNum type="arabicPeriod"/>
            </a:pPr>
            <a:r>
              <a:rPr lang="en-US" dirty="0" smtClean="0"/>
              <a:t>Multiply risk-weighted assets by the minimum capital percentages, currently 4% for Tier 1 capital and 8% for total capital</a:t>
            </a:r>
          </a:p>
          <a:p>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10</a:t>
            </a:fld>
            <a:endParaRPr lang="en-US"/>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11</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199516" y="0"/>
            <a:ext cx="6725284" cy="627120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Risk-Based Capital Standards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12</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1143000" y="3331273"/>
            <a:ext cx="6770275" cy="238372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066800" y="1959673"/>
            <a:ext cx="6880860" cy="137617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Risk-Based Capital Standards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13</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1143000" y="1752600"/>
            <a:ext cx="7138892" cy="380904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14</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990600" y="381000"/>
            <a:ext cx="7126605" cy="543096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15</a:t>
            </a:fld>
            <a:endParaRPr lang="en-US"/>
          </a:p>
        </p:txBody>
      </p:sp>
      <p:pic>
        <p:nvPicPr>
          <p:cNvPr id="6146" name="Picture 2"/>
          <p:cNvPicPr>
            <a:picLocks noChangeAspect="1" noChangeArrowheads="1"/>
          </p:cNvPicPr>
          <p:nvPr/>
        </p:nvPicPr>
        <p:blipFill>
          <a:blip r:embed="rId2" cstate="print"/>
          <a:srcRect/>
          <a:stretch>
            <a:fillRect/>
          </a:stretch>
        </p:blipFill>
        <p:spPr bwMode="auto">
          <a:xfrm>
            <a:off x="989933" y="457200"/>
            <a:ext cx="7163467" cy="5074634"/>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16</a:t>
            </a:fld>
            <a:endParaRPr lang="en-US"/>
          </a:p>
        </p:txBody>
      </p:sp>
      <p:pic>
        <p:nvPicPr>
          <p:cNvPr id="7170" name="Picture 2"/>
          <p:cNvPicPr>
            <a:picLocks noChangeAspect="1" noChangeArrowheads="1"/>
          </p:cNvPicPr>
          <p:nvPr/>
        </p:nvPicPr>
        <p:blipFill>
          <a:blip r:embed="rId2" cstate="print"/>
          <a:srcRect/>
          <a:stretch>
            <a:fillRect/>
          </a:stretch>
        </p:blipFill>
        <p:spPr bwMode="auto">
          <a:xfrm>
            <a:off x="1066800" y="1447800"/>
            <a:ext cx="7274052" cy="4091654"/>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143000" y="533400"/>
            <a:ext cx="7138892" cy="97069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17</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1447800" y="70441"/>
            <a:ext cx="6248400" cy="625913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p:txBody>
          <a:bodyPr/>
          <a:lstStyle/>
          <a:p>
            <a:r>
              <a:rPr lang="en-US" smtClean="0"/>
              <a:t>Capital (Net Worth)</a:t>
            </a:r>
          </a:p>
          <a:p>
            <a:pPr lvl="1"/>
            <a:r>
              <a:rPr lang="en-US" smtClean="0"/>
              <a:t>The cumulative value of assets minus the cumulative value of liabilities</a:t>
            </a:r>
          </a:p>
          <a:p>
            <a:pPr lvl="1"/>
            <a:r>
              <a:rPr lang="en-US" smtClean="0"/>
              <a:t>Represents ownership interest in a firm</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18</a:t>
            </a:fld>
            <a:endParaRPr lang="en-US"/>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p:txBody>
          <a:bodyPr/>
          <a:lstStyle/>
          <a:p>
            <a:r>
              <a:rPr lang="en-US" smtClean="0"/>
              <a:t>Total Equity Capital</a:t>
            </a:r>
          </a:p>
          <a:p>
            <a:pPr lvl="1"/>
            <a:r>
              <a:rPr lang="en-US" smtClean="0"/>
              <a:t>Equals the sum of:</a:t>
            </a:r>
          </a:p>
          <a:p>
            <a:pPr lvl="2"/>
            <a:r>
              <a:rPr lang="en-US" smtClean="0"/>
              <a:t>Common stock</a:t>
            </a:r>
          </a:p>
          <a:p>
            <a:pPr lvl="2"/>
            <a:r>
              <a:rPr lang="en-US" smtClean="0"/>
              <a:t>Surplus</a:t>
            </a:r>
          </a:p>
          <a:p>
            <a:pPr lvl="2"/>
            <a:r>
              <a:rPr lang="en-US" smtClean="0"/>
              <a:t>Undivided profits and capital reserves</a:t>
            </a:r>
          </a:p>
          <a:p>
            <a:pPr lvl="2"/>
            <a:r>
              <a:rPr lang="en-US" smtClean="0"/>
              <a:t>Net unrealized holding gains (losses) on available-for-sale securities</a:t>
            </a:r>
          </a:p>
          <a:p>
            <a:pPr lvl="2"/>
            <a:r>
              <a:rPr lang="en-US" smtClean="0"/>
              <a:t>Preferred stock</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19</a:t>
            </a:fld>
            <a:endParaRPr lang="en-US"/>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Worry About Bank Capital?</a:t>
            </a:r>
            <a:endParaRPr lang="en-US" dirty="0"/>
          </a:p>
        </p:txBody>
      </p:sp>
      <p:sp>
        <p:nvSpPr>
          <p:cNvPr id="3" name="Content Placeholder 2"/>
          <p:cNvSpPr>
            <a:spLocks noGrp="1"/>
          </p:cNvSpPr>
          <p:nvPr>
            <p:ph idx="1"/>
          </p:nvPr>
        </p:nvSpPr>
        <p:spPr/>
        <p:txBody>
          <a:bodyPr/>
          <a:lstStyle/>
          <a:p>
            <a:r>
              <a:rPr lang="en-US" dirty="0" smtClean="0"/>
              <a:t>Capital requirements reduce the risk of failure by acting as a cushion against losses, providing access to financial markets to meet liquidity needs, and limiting growth</a:t>
            </a:r>
          </a:p>
          <a:p>
            <a:r>
              <a:rPr lang="en-US" dirty="0" smtClean="0"/>
              <a:t>Bank capital-to-asset ratios have fallen from about 20% a hundred years ago to around 8% today</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a:t>
            </a:fld>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p:txBody>
          <a:bodyPr>
            <a:normAutofit/>
          </a:bodyPr>
          <a:lstStyle/>
          <a:p>
            <a:r>
              <a:rPr lang="en-US" dirty="0" smtClean="0"/>
              <a:t>Tier 1 (Core) Capital</a:t>
            </a:r>
          </a:p>
          <a:p>
            <a:pPr lvl="1"/>
            <a:r>
              <a:rPr lang="en-US" dirty="0" smtClean="0"/>
              <a:t>Equals the sum of:</a:t>
            </a:r>
          </a:p>
          <a:p>
            <a:pPr lvl="2"/>
            <a:r>
              <a:rPr lang="en-US" dirty="0" smtClean="0"/>
              <a:t>Common equity </a:t>
            </a:r>
          </a:p>
          <a:p>
            <a:pPr lvl="2"/>
            <a:r>
              <a:rPr lang="en-US" dirty="0" smtClean="0"/>
              <a:t>Non-cumulative perpetual preferred stock </a:t>
            </a:r>
          </a:p>
          <a:p>
            <a:pPr lvl="2"/>
            <a:r>
              <a:rPr lang="en-US" dirty="0" smtClean="0"/>
              <a:t>Minority interest in consolidated subsidiaries, less intangible assets such as goodwill</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20</a:t>
            </a:fld>
            <a:endParaRPr lang="en-US"/>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p:txBody>
          <a:bodyPr>
            <a:normAutofit/>
          </a:bodyPr>
          <a:lstStyle/>
          <a:p>
            <a:r>
              <a:rPr lang="en-US" dirty="0" smtClean="0"/>
              <a:t>Tier 2 (Supplementary) Capital</a:t>
            </a:r>
          </a:p>
          <a:p>
            <a:pPr lvl="1"/>
            <a:r>
              <a:rPr lang="en-US" dirty="0" smtClean="0"/>
              <a:t>Equals the sum of:</a:t>
            </a:r>
          </a:p>
          <a:p>
            <a:pPr lvl="2"/>
            <a:r>
              <a:rPr lang="en-US" dirty="0" smtClean="0"/>
              <a:t>Cumulative perpetual preferred stock</a:t>
            </a:r>
          </a:p>
          <a:p>
            <a:pPr lvl="2"/>
            <a:r>
              <a:rPr lang="en-US" dirty="0" smtClean="0"/>
              <a:t>Long-term preferred stock</a:t>
            </a:r>
          </a:p>
          <a:p>
            <a:pPr lvl="2"/>
            <a:r>
              <a:rPr lang="en-US" dirty="0" smtClean="0"/>
              <a:t>Limited amounts of term-subordinated debt</a:t>
            </a:r>
          </a:p>
          <a:p>
            <a:pPr lvl="2"/>
            <a:r>
              <a:rPr lang="en-US" dirty="0" smtClean="0"/>
              <a:t>Limited amount of the allowance for loan loss reserves (up to 1.25 percent of risk-weighted assets)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21</a:t>
            </a:fld>
            <a:endParaRPr lang="en-US"/>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Constitutes Bank Capital?</a:t>
            </a:r>
            <a:endParaRPr lang="en-US" dirty="0"/>
          </a:p>
        </p:txBody>
      </p:sp>
      <p:sp>
        <p:nvSpPr>
          <p:cNvPr id="3" name="Content Placeholder 2"/>
          <p:cNvSpPr>
            <a:spLocks noGrp="1"/>
          </p:cNvSpPr>
          <p:nvPr>
            <p:ph idx="1"/>
          </p:nvPr>
        </p:nvSpPr>
        <p:spPr/>
        <p:txBody>
          <a:bodyPr>
            <a:normAutofit lnSpcReduction="10000"/>
          </a:bodyPr>
          <a:lstStyle/>
          <a:p>
            <a:r>
              <a:rPr lang="en-US" dirty="0" smtClean="0"/>
              <a:t>Leverage Capital Ratio</a:t>
            </a:r>
          </a:p>
          <a:p>
            <a:pPr lvl="1"/>
            <a:r>
              <a:rPr lang="en-US" dirty="0" smtClean="0"/>
              <a:t>Tier 1 capital divided by total assets net of goodwill and disallowed intangible assets and deferred tax assets</a:t>
            </a:r>
          </a:p>
          <a:p>
            <a:pPr lvl="2"/>
            <a:r>
              <a:rPr lang="en-US" dirty="0" smtClean="0"/>
              <a:t>Regulators are concerned that a bank could acquire practically all low-risk assets such that risk-based capital requirements would be virtually zero</a:t>
            </a:r>
          </a:p>
          <a:p>
            <a:pPr lvl="3"/>
            <a:r>
              <a:rPr lang="en-US" dirty="0" smtClean="0"/>
              <a:t>To prevent this, regulators have also imposed a 3 percent leverage capital ratio</a:t>
            </a:r>
          </a:p>
        </p:txBody>
      </p:sp>
      <p:sp>
        <p:nvSpPr>
          <p:cNvPr id="4" name="Slide Number Placeholder 3"/>
          <p:cNvSpPr>
            <a:spLocks noGrp="1"/>
          </p:cNvSpPr>
          <p:nvPr>
            <p:ph type="sldNum" sz="quarter" idx="11"/>
          </p:nvPr>
        </p:nvSpPr>
        <p:spPr/>
        <p:txBody>
          <a:bodyPr/>
          <a:lstStyle/>
          <a:p>
            <a:fld id="{ADB8D636-33FA-42D8-BE38-F6AEE0424093}" type="slidenum">
              <a:rPr lang="en-US" smtClean="0"/>
              <a:pPr/>
              <a:t>22</a:t>
            </a:fld>
            <a:endParaRPr lang="en-US"/>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23</a:t>
            </a:fld>
            <a:endParaRPr lang="en-US"/>
          </a:p>
        </p:txBody>
      </p:sp>
      <p:pic>
        <p:nvPicPr>
          <p:cNvPr id="9218" name="Picture 2"/>
          <p:cNvPicPr>
            <a:picLocks noChangeAspect="1" noChangeArrowheads="1"/>
          </p:cNvPicPr>
          <p:nvPr/>
        </p:nvPicPr>
        <p:blipFill>
          <a:blip r:embed="rId2" cstate="print"/>
          <a:srcRect/>
          <a:stretch>
            <a:fillRect/>
          </a:stretch>
        </p:blipFill>
        <p:spPr bwMode="auto">
          <a:xfrm>
            <a:off x="1066800" y="381000"/>
            <a:ext cx="7163467" cy="533266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Constitutes Bank Capital?</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24</a:t>
            </a:fld>
            <a:endParaRPr lang="en-US"/>
          </a:p>
        </p:txBody>
      </p:sp>
      <p:pic>
        <p:nvPicPr>
          <p:cNvPr id="10242" name="Picture 2"/>
          <p:cNvPicPr>
            <a:picLocks noChangeAspect="1" noChangeArrowheads="1"/>
          </p:cNvPicPr>
          <p:nvPr/>
        </p:nvPicPr>
        <p:blipFill>
          <a:blip r:embed="rId2" cstate="print"/>
          <a:srcRect/>
          <a:stretch>
            <a:fillRect/>
          </a:stretch>
        </p:blipFill>
        <p:spPr bwMode="auto">
          <a:xfrm>
            <a:off x="1066800" y="2485930"/>
            <a:ext cx="7274052" cy="330527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1066800" y="1571530"/>
            <a:ext cx="7249478" cy="108127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What Constitutes Bank Capital?</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25</a:t>
            </a:fld>
            <a:endParaRPr lang="en-US"/>
          </a:p>
        </p:txBody>
      </p:sp>
      <p:pic>
        <p:nvPicPr>
          <p:cNvPr id="11266" name="Picture 2"/>
          <p:cNvPicPr>
            <a:picLocks noChangeAspect="1" noChangeArrowheads="1"/>
          </p:cNvPicPr>
          <p:nvPr/>
        </p:nvPicPr>
        <p:blipFill>
          <a:blip r:embed="rId2" cstate="print"/>
          <a:srcRect/>
          <a:stretch>
            <a:fillRect/>
          </a:stretch>
        </p:blipFill>
        <p:spPr bwMode="auto">
          <a:xfrm>
            <a:off x="1066800" y="1524000"/>
            <a:ext cx="7151180" cy="452170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p:txBody>
          <a:bodyPr>
            <a:normAutofit/>
          </a:bodyPr>
          <a:lstStyle/>
          <a:p>
            <a:r>
              <a:rPr lang="en-US" dirty="0" smtClean="0"/>
              <a:t>Tier 3 Capital Requirements for Market Risk Under Basel I</a:t>
            </a:r>
          </a:p>
          <a:p>
            <a:pPr lvl="1"/>
            <a:r>
              <a:rPr lang="en-US" dirty="0" smtClean="0"/>
              <a:t>Market Risk</a:t>
            </a:r>
          </a:p>
          <a:p>
            <a:pPr lvl="2"/>
            <a:r>
              <a:rPr lang="en-US" dirty="0" smtClean="0"/>
              <a:t>The risk of loss to the bank from fluctuations in interest rates, equity prices, foreign exchange rates, commodity prices, and exposure to specific risk associated with debt and equity positions in the bank’s trading portfolio</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26</a:t>
            </a:fld>
            <a:endParaRPr lang="en-US"/>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p:txBody>
          <a:bodyPr>
            <a:normAutofit/>
          </a:bodyPr>
          <a:lstStyle/>
          <a:p>
            <a:r>
              <a:rPr lang="en-US" dirty="0" smtClean="0"/>
              <a:t>Tier 3 Capital Requirements for Market Risk Under Basel I</a:t>
            </a:r>
          </a:p>
          <a:p>
            <a:pPr lvl="1"/>
            <a:r>
              <a:rPr lang="en-US" dirty="0" smtClean="0"/>
              <a:t>Banks subject to the market risk capital guidelines must maintain an overall minimum 8 percent ratio of total qualifying capital [the sum of Tier 1 capital, Tier 2 capital, and Tier 3 capital allocated for market risk, net of all deductions] to risk-weighted assets and market risk–equivalent assets</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27</a:t>
            </a:fld>
            <a:endParaRPr lang="en-US"/>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p:txBody>
          <a:bodyPr>
            <a:normAutofit fontScale="92500"/>
          </a:bodyPr>
          <a:lstStyle/>
          <a:p>
            <a:r>
              <a:rPr lang="en-US" dirty="0" smtClean="0"/>
              <a:t>Basel II Capital Standards</a:t>
            </a:r>
          </a:p>
          <a:p>
            <a:pPr lvl="1"/>
            <a:r>
              <a:rPr lang="en-US" dirty="0" smtClean="0"/>
              <a:t>Risk-based capital standards that encompass a three-pillar approach for determining the capital requirements for financial institutions</a:t>
            </a:r>
          </a:p>
          <a:p>
            <a:pPr lvl="1"/>
            <a:r>
              <a:rPr lang="en-US" dirty="0" smtClean="0"/>
              <a:t>Basel II capital standards are designed to produce minimum capital requirements that incorporate more types of risk than the credit risk-based standards of Basel I</a:t>
            </a:r>
          </a:p>
          <a:p>
            <a:pPr lvl="2"/>
            <a:r>
              <a:rPr lang="en-US" dirty="0" smtClean="0"/>
              <a:t>Basel II standards have not been finalized </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28</a:t>
            </a:fld>
            <a:endParaRPr lang="en-US"/>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p:txBody>
          <a:bodyPr>
            <a:normAutofit lnSpcReduction="10000"/>
          </a:bodyPr>
          <a:lstStyle/>
          <a:p>
            <a:r>
              <a:rPr lang="en-US" dirty="0" smtClean="0"/>
              <a:t>Basel II Capital Standards</a:t>
            </a:r>
          </a:p>
          <a:p>
            <a:pPr lvl="1"/>
            <a:r>
              <a:rPr lang="en-US" dirty="0" smtClean="0"/>
              <a:t>Pillar I</a:t>
            </a:r>
          </a:p>
          <a:p>
            <a:pPr lvl="2"/>
            <a:r>
              <a:rPr lang="en-US" dirty="0" smtClean="0"/>
              <a:t>Credit risk</a:t>
            </a:r>
          </a:p>
          <a:p>
            <a:pPr lvl="2"/>
            <a:r>
              <a:rPr lang="en-US" dirty="0" smtClean="0"/>
              <a:t>Market risk</a:t>
            </a:r>
          </a:p>
          <a:p>
            <a:pPr lvl="2"/>
            <a:r>
              <a:rPr lang="en-US" dirty="0" smtClean="0"/>
              <a:t>Operational risk</a:t>
            </a:r>
          </a:p>
          <a:p>
            <a:pPr lvl="1"/>
            <a:r>
              <a:rPr lang="en-US" dirty="0" smtClean="0"/>
              <a:t>Pillar II</a:t>
            </a:r>
          </a:p>
          <a:p>
            <a:pPr lvl="2"/>
            <a:r>
              <a:rPr lang="en-US" dirty="0" smtClean="0"/>
              <a:t>Supervisory review of capital adequacy</a:t>
            </a:r>
          </a:p>
          <a:p>
            <a:pPr lvl="1"/>
            <a:r>
              <a:rPr lang="en-US" dirty="0" smtClean="0"/>
              <a:t>Pillar III</a:t>
            </a:r>
          </a:p>
          <a:p>
            <a:pPr lvl="2"/>
            <a:r>
              <a:rPr lang="en-US" dirty="0" smtClean="0"/>
              <a:t>Market discipline through enhanced public disclosure</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29</a:t>
            </a:fld>
            <a:endParaRPr lang="en-U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533400" y="152400"/>
            <a:ext cx="8001000" cy="615638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p:txBody>
          <a:bodyPr>
            <a:normAutofit lnSpcReduction="10000"/>
          </a:bodyPr>
          <a:lstStyle/>
          <a:p>
            <a:r>
              <a:rPr lang="en-US" dirty="0" smtClean="0"/>
              <a:t>Weaknesses of the Risk-Based Capital Standards</a:t>
            </a:r>
          </a:p>
          <a:p>
            <a:pPr lvl="1"/>
            <a:r>
              <a:rPr lang="en-US" dirty="0" smtClean="0"/>
              <a:t>Standards only consider credit risk</a:t>
            </a:r>
          </a:p>
          <a:p>
            <a:pPr lvl="2"/>
            <a:r>
              <a:rPr lang="en-US" dirty="0" smtClean="0"/>
              <a:t>Ignores interest rate risk and liquidity risk</a:t>
            </a:r>
          </a:p>
          <a:p>
            <a:pPr lvl="1"/>
            <a:r>
              <a:rPr lang="en-US" dirty="0" smtClean="0"/>
              <a:t>Core banks subject to the advanced approaches of Basel II use internal models to assess credit risk</a:t>
            </a:r>
          </a:p>
          <a:p>
            <a:pPr lvl="2"/>
            <a:r>
              <a:rPr lang="en-US" dirty="0" smtClean="0"/>
              <a:t>Results of their own models are reported to the regulators</a:t>
            </a:r>
          </a:p>
        </p:txBody>
      </p:sp>
      <p:sp>
        <p:nvSpPr>
          <p:cNvPr id="4" name="Slide Number Placeholder 3"/>
          <p:cNvSpPr>
            <a:spLocks noGrp="1"/>
          </p:cNvSpPr>
          <p:nvPr>
            <p:ph type="sldNum" sz="quarter" idx="11"/>
          </p:nvPr>
        </p:nvSpPr>
        <p:spPr/>
        <p:txBody>
          <a:bodyPr/>
          <a:lstStyle/>
          <a:p>
            <a:fld id="{ADB8D636-33FA-42D8-BE38-F6AEE0424093}" type="slidenum">
              <a:rPr lang="en-US" smtClean="0"/>
              <a:pPr/>
              <a:t>30</a:t>
            </a:fld>
            <a:endParaRPr lang="en-US"/>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Constitutes Bank Capital?</a:t>
            </a:r>
            <a:endParaRPr lang="en-US" dirty="0"/>
          </a:p>
        </p:txBody>
      </p:sp>
      <p:sp>
        <p:nvSpPr>
          <p:cNvPr id="3" name="Content Placeholder 2"/>
          <p:cNvSpPr>
            <a:spLocks noGrp="1"/>
          </p:cNvSpPr>
          <p:nvPr>
            <p:ph idx="1"/>
          </p:nvPr>
        </p:nvSpPr>
        <p:spPr>
          <a:xfrm>
            <a:off x="762000" y="1295400"/>
            <a:ext cx="8077200" cy="4953000"/>
          </a:xfrm>
        </p:spPr>
        <p:txBody>
          <a:bodyPr>
            <a:normAutofit fontScale="85000" lnSpcReduction="20000"/>
          </a:bodyPr>
          <a:lstStyle/>
          <a:p>
            <a:r>
              <a:rPr lang="en-US" dirty="0" smtClean="0"/>
              <a:t>Weaknesses of the Risk-Based Capital Standards</a:t>
            </a:r>
          </a:p>
          <a:p>
            <a:pPr lvl="1"/>
            <a:r>
              <a:rPr lang="en-US" dirty="0" smtClean="0"/>
              <a:t>The new risk-based capital rules of Basel II are heavily dependent on credit ratings, which have been extremely inaccurate in the recent past</a:t>
            </a:r>
          </a:p>
          <a:p>
            <a:pPr lvl="1"/>
            <a:r>
              <a:rPr lang="en-US" dirty="0" smtClean="0"/>
              <a:t>Book value of capital is often not meaningful since It ignores:</a:t>
            </a:r>
          </a:p>
          <a:p>
            <a:pPr lvl="2"/>
            <a:r>
              <a:rPr lang="en-US" dirty="0" smtClean="0"/>
              <a:t>changes in the market value of assets</a:t>
            </a:r>
          </a:p>
          <a:p>
            <a:pPr lvl="2"/>
            <a:r>
              <a:rPr lang="en-US" dirty="0" smtClean="0"/>
              <a:t>unrealized gains (losses) on held-to-maturity securities</a:t>
            </a:r>
          </a:p>
          <a:p>
            <a:pPr lvl="1"/>
            <a:r>
              <a:rPr lang="en-US" dirty="0" smtClean="0"/>
              <a:t>97% of banks are considered “well capitalized” in 2007</a:t>
            </a:r>
          </a:p>
          <a:p>
            <a:pPr lvl="2"/>
            <a:r>
              <a:rPr lang="en-US" dirty="0" smtClean="0"/>
              <a:t>Not a binding constraint for most banks</a:t>
            </a:r>
          </a:p>
          <a:p>
            <a:pPr lvl="1"/>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31</a:t>
            </a:fld>
            <a:endParaRPr lang="en-US"/>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the Function of Bank Capital</a:t>
            </a:r>
            <a:endParaRPr lang="en-US" dirty="0"/>
          </a:p>
        </p:txBody>
      </p:sp>
      <p:sp>
        <p:nvSpPr>
          <p:cNvPr id="3" name="Content Placeholder 2"/>
          <p:cNvSpPr>
            <a:spLocks noGrp="1"/>
          </p:cNvSpPr>
          <p:nvPr>
            <p:ph idx="1"/>
          </p:nvPr>
        </p:nvSpPr>
        <p:spPr/>
        <p:txBody>
          <a:bodyPr>
            <a:normAutofit fontScale="92500"/>
          </a:bodyPr>
          <a:lstStyle/>
          <a:p>
            <a:r>
              <a:rPr lang="en-US" dirty="0" smtClean="0"/>
              <a:t>For regulators, bank capital serves to protect the deposit insurance fund in case of bank failures</a:t>
            </a:r>
          </a:p>
          <a:p>
            <a:r>
              <a:rPr lang="en-US" dirty="0" smtClean="0"/>
              <a:t>Bank capital reduces bank risk by:</a:t>
            </a:r>
          </a:p>
          <a:p>
            <a:pPr lvl="1"/>
            <a:r>
              <a:rPr lang="en-US" dirty="0" smtClean="0"/>
              <a:t>Providing a cushion for firms to absorb losses and remain solvent</a:t>
            </a:r>
          </a:p>
          <a:p>
            <a:pPr lvl="1"/>
            <a:r>
              <a:rPr lang="en-US" dirty="0" smtClean="0"/>
              <a:t>Providing ready access to financial markets, which provides the bank with liquidity</a:t>
            </a:r>
          </a:p>
          <a:p>
            <a:pPr lvl="1"/>
            <a:r>
              <a:rPr lang="en-US" dirty="0" smtClean="0"/>
              <a:t>Constraining growth and limits risk taking</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32</a:t>
            </a:fld>
            <a:endParaRPr lang="en-US"/>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the Function of Bank Capital</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33</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990600" y="1676400"/>
            <a:ext cx="7163467" cy="444798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Much Capital Is Adequate?</a:t>
            </a:r>
            <a:endParaRPr lang="en-US" dirty="0"/>
          </a:p>
        </p:txBody>
      </p:sp>
      <p:sp>
        <p:nvSpPr>
          <p:cNvPr id="3" name="Content Placeholder 2"/>
          <p:cNvSpPr>
            <a:spLocks noGrp="1"/>
          </p:cNvSpPr>
          <p:nvPr>
            <p:ph idx="1"/>
          </p:nvPr>
        </p:nvSpPr>
        <p:spPr/>
        <p:txBody>
          <a:bodyPr>
            <a:normAutofit lnSpcReduction="10000"/>
          </a:bodyPr>
          <a:lstStyle/>
          <a:p>
            <a:r>
              <a:rPr lang="en-US" dirty="0" smtClean="0"/>
              <a:t>Regulators prefer more capital</a:t>
            </a:r>
          </a:p>
          <a:p>
            <a:pPr lvl="1"/>
            <a:r>
              <a:rPr lang="en-US" dirty="0" smtClean="0"/>
              <a:t>Reduces the likelihood of bank failures and increases bank liquidity</a:t>
            </a:r>
          </a:p>
          <a:p>
            <a:r>
              <a:rPr lang="en-US" dirty="0" smtClean="0"/>
              <a:t>Bankers prefer less capital</a:t>
            </a:r>
          </a:p>
          <a:p>
            <a:pPr lvl="1"/>
            <a:r>
              <a:rPr lang="en-US" dirty="0" smtClean="0"/>
              <a:t>Lower capital increases ROE, all other things the same</a:t>
            </a:r>
          </a:p>
          <a:p>
            <a:r>
              <a:rPr lang="en-US" dirty="0" smtClean="0"/>
              <a:t>Riskier banks should hold more capital while lower-risk banks should be allowed to increase financial leverage</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34</a:t>
            </a:fld>
            <a:endParaRPr lang="en-US"/>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382000" cy="715962"/>
          </a:xfrm>
        </p:spPr>
        <p:txBody>
          <a:bodyPr/>
          <a:lstStyle/>
          <a:p>
            <a:r>
              <a:rPr lang="en-US" dirty="0" smtClean="0"/>
              <a:t>The Effect of Capital Requirements on Bank Operating Policies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Limiting Asset Growth</a:t>
            </a:r>
          </a:p>
          <a:p>
            <a:pPr lvl="1"/>
            <a:r>
              <a:rPr lang="en-US" dirty="0" smtClean="0"/>
              <a:t>The change in total bank assets is restricted by the amount of bank equity </a:t>
            </a:r>
          </a:p>
          <a:p>
            <a:pPr lvl="2"/>
            <a:endParaRPr lang="en-US" dirty="0" smtClean="0"/>
          </a:p>
          <a:p>
            <a:pPr lvl="2"/>
            <a:endParaRPr lang="en-US" dirty="0" smtClean="0"/>
          </a:p>
          <a:p>
            <a:pPr lvl="2"/>
            <a:r>
              <a:rPr lang="en-US" dirty="0" smtClean="0"/>
              <a:t>where</a:t>
            </a:r>
          </a:p>
          <a:p>
            <a:pPr lvl="3"/>
            <a:r>
              <a:rPr lang="en-US" dirty="0" smtClean="0"/>
              <a:t>TA = Total Assets</a:t>
            </a:r>
          </a:p>
          <a:p>
            <a:pPr lvl="3"/>
            <a:r>
              <a:rPr lang="en-US" dirty="0" smtClean="0"/>
              <a:t>EQ = Equity Capital</a:t>
            </a:r>
          </a:p>
          <a:p>
            <a:pPr lvl="3"/>
            <a:r>
              <a:rPr lang="en-US" dirty="0" smtClean="0"/>
              <a:t>ROA = Return on Assets</a:t>
            </a:r>
          </a:p>
          <a:p>
            <a:pPr lvl="3"/>
            <a:r>
              <a:rPr lang="en-US" dirty="0" smtClean="0"/>
              <a:t>DR = Dividend Payout Ratio</a:t>
            </a:r>
          </a:p>
          <a:p>
            <a:pPr lvl="3"/>
            <a:r>
              <a:rPr lang="en-US" dirty="0" smtClean="0"/>
              <a:t>EC = New External Capital</a:t>
            </a:r>
          </a:p>
          <a:p>
            <a:pPr lvl="1"/>
            <a:endParaRPr lang="en-US" dirty="0"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35</a:t>
            </a:fld>
            <a:endParaRPr lang="en-US"/>
          </a:p>
        </p:txBody>
      </p:sp>
      <p:graphicFrame>
        <p:nvGraphicFramePr>
          <p:cNvPr id="13314" name="Object 4"/>
          <p:cNvGraphicFramePr>
            <a:graphicFrameLocks noChangeAspect="1"/>
          </p:cNvGraphicFramePr>
          <p:nvPr/>
        </p:nvGraphicFramePr>
        <p:xfrm>
          <a:off x="2071688" y="2819400"/>
          <a:ext cx="5235575" cy="941388"/>
        </p:xfrm>
        <a:graphic>
          <a:graphicData uri="http://schemas.openxmlformats.org/presentationml/2006/ole">
            <p:oleObj spid="_x0000_s13314" name="Equation" r:id="rId3" imgW="2400120" imgH="431640" progId="Equation.3">
              <p:embed/>
            </p:oleObj>
          </a:graphicData>
        </a:graphic>
      </p:graphicFrame>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36</a:t>
            </a:fld>
            <a:endParaRPr lang="en-US"/>
          </a:p>
        </p:txBody>
      </p:sp>
      <p:pic>
        <p:nvPicPr>
          <p:cNvPr id="14338" name="Picture 2"/>
          <p:cNvPicPr>
            <a:picLocks noChangeAspect="1" noChangeArrowheads="1"/>
          </p:cNvPicPr>
          <p:nvPr/>
        </p:nvPicPr>
        <p:blipFill>
          <a:blip r:embed="rId2" cstate="print"/>
          <a:srcRect/>
          <a:stretch>
            <a:fillRect/>
          </a:stretch>
        </p:blipFill>
        <p:spPr bwMode="auto">
          <a:xfrm>
            <a:off x="1447800" y="37588"/>
            <a:ext cx="6248400" cy="6320359"/>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8382000" cy="715962"/>
          </a:xfrm>
        </p:spPr>
        <p:txBody>
          <a:bodyPr/>
          <a:lstStyle/>
          <a:p>
            <a:r>
              <a:rPr lang="en-US" dirty="0" smtClean="0"/>
              <a:t>The Effect of Capital Requirements on Bank Operating Policies</a:t>
            </a:r>
            <a:endParaRPr lang="en-US" dirty="0"/>
          </a:p>
        </p:txBody>
      </p:sp>
      <p:sp>
        <p:nvSpPr>
          <p:cNvPr id="3" name="Content Placeholder 2"/>
          <p:cNvSpPr>
            <a:spLocks noGrp="1"/>
          </p:cNvSpPr>
          <p:nvPr>
            <p:ph idx="1"/>
          </p:nvPr>
        </p:nvSpPr>
        <p:spPr/>
        <p:txBody>
          <a:bodyPr/>
          <a:lstStyle/>
          <a:p>
            <a:r>
              <a:rPr lang="en-US" smtClean="0"/>
              <a:t>Changing the Capital Mix</a:t>
            </a:r>
          </a:p>
          <a:p>
            <a:pPr lvl="1"/>
            <a:r>
              <a:rPr lang="en-US" smtClean="0"/>
              <a:t>Internal versus External capital</a:t>
            </a:r>
          </a:p>
          <a:p>
            <a:r>
              <a:rPr lang="en-US" smtClean="0"/>
              <a:t>Change Asset Composition</a:t>
            </a:r>
          </a:p>
          <a:p>
            <a:pPr lvl="1"/>
            <a:r>
              <a:rPr lang="en-US" smtClean="0"/>
              <a:t>Hold fewer high-risk category assets</a:t>
            </a:r>
          </a:p>
          <a:p>
            <a:r>
              <a:rPr lang="en-US" smtClean="0"/>
              <a:t>Pricing Policies</a:t>
            </a:r>
          </a:p>
          <a:p>
            <a:pPr lvl="1"/>
            <a:r>
              <a:rPr lang="en-US" smtClean="0"/>
              <a:t>Raise rates on higher-risk loans</a:t>
            </a:r>
          </a:p>
          <a:p>
            <a:r>
              <a:rPr lang="en-US" smtClean="0"/>
              <a:t>Shrinking the Bank</a:t>
            </a:r>
          </a:p>
          <a:p>
            <a:pPr lvl="1"/>
            <a:r>
              <a:rPr lang="en-US" smtClean="0"/>
              <a:t>Fewer assets requires less capital</a:t>
            </a:r>
          </a:p>
          <a:p>
            <a:pPr lvl="1"/>
            <a:endParaRPr lang="en-US" smtClean="0"/>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37</a:t>
            </a:fld>
            <a:endParaRPr lang="en-US"/>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External Capital Sources</a:t>
            </a:r>
            <a:endParaRPr lang="en-US" dirty="0"/>
          </a:p>
        </p:txBody>
      </p:sp>
      <p:sp>
        <p:nvSpPr>
          <p:cNvPr id="3" name="Content Placeholder 2"/>
          <p:cNvSpPr>
            <a:spLocks noGrp="1"/>
          </p:cNvSpPr>
          <p:nvPr>
            <p:ph idx="1"/>
          </p:nvPr>
        </p:nvSpPr>
        <p:spPr/>
        <p:txBody>
          <a:bodyPr/>
          <a:lstStyle/>
          <a:p>
            <a:r>
              <a:rPr lang="en-US" smtClean="0"/>
              <a:t>Subordinated Debt</a:t>
            </a:r>
          </a:p>
          <a:p>
            <a:pPr lvl="1"/>
            <a:r>
              <a:rPr lang="en-US" smtClean="0"/>
              <a:t>Advantages</a:t>
            </a:r>
          </a:p>
          <a:p>
            <a:pPr lvl="2"/>
            <a:r>
              <a:rPr lang="en-US" smtClean="0"/>
              <a:t>Interest payments are tax-deductible</a:t>
            </a:r>
          </a:p>
          <a:p>
            <a:pPr lvl="2"/>
            <a:r>
              <a:rPr lang="en-US" smtClean="0"/>
              <a:t>No dilution of ownership interest</a:t>
            </a:r>
          </a:p>
          <a:p>
            <a:pPr lvl="2"/>
            <a:r>
              <a:rPr lang="en-US" smtClean="0"/>
              <a:t>Generates additional profits for shareholders as long as earnings before interest and taxes exceed interest payments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38</a:t>
            </a:fld>
            <a:endParaRPr lang="en-US"/>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External Capital Sources</a:t>
            </a:r>
            <a:endParaRPr lang="en-US" dirty="0"/>
          </a:p>
        </p:txBody>
      </p:sp>
      <p:sp>
        <p:nvSpPr>
          <p:cNvPr id="3" name="Content Placeholder 2"/>
          <p:cNvSpPr>
            <a:spLocks noGrp="1"/>
          </p:cNvSpPr>
          <p:nvPr>
            <p:ph idx="1"/>
          </p:nvPr>
        </p:nvSpPr>
        <p:spPr/>
        <p:txBody>
          <a:bodyPr/>
          <a:lstStyle/>
          <a:p>
            <a:r>
              <a:rPr lang="en-US" smtClean="0"/>
              <a:t>Subordinated Debt</a:t>
            </a:r>
          </a:p>
          <a:p>
            <a:pPr lvl="1"/>
            <a:r>
              <a:rPr lang="en-US" smtClean="0"/>
              <a:t>Disadvantages</a:t>
            </a:r>
          </a:p>
          <a:p>
            <a:pPr lvl="2"/>
            <a:r>
              <a:rPr lang="en-US" smtClean="0"/>
              <a:t>Does not qualify as Tier 1 capital</a:t>
            </a:r>
          </a:p>
          <a:p>
            <a:pPr lvl="2"/>
            <a:r>
              <a:rPr lang="en-US" smtClean="0"/>
              <a:t>Interest and principal payments are mandatory</a:t>
            </a:r>
          </a:p>
          <a:p>
            <a:pPr lvl="2"/>
            <a:r>
              <a:rPr lang="en-US" smtClean="0"/>
              <a:t>Many issues require sinking funds </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39</a:t>
            </a:fld>
            <a:endParaRPr lang="en-US"/>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Risk-Based Capital Standards</a:t>
            </a:r>
            <a:endParaRPr lang="en-US" dirty="0"/>
          </a:p>
        </p:txBody>
      </p:sp>
      <p:sp>
        <p:nvSpPr>
          <p:cNvPr id="3" name="Content Placeholder 2"/>
          <p:cNvSpPr>
            <a:spLocks noGrp="1"/>
          </p:cNvSpPr>
          <p:nvPr>
            <p:ph idx="1"/>
          </p:nvPr>
        </p:nvSpPr>
        <p:spPr/>
        <p:txBody>
          <a:bodyPr/>
          <a:lstStyle/>
          <a:p>
            <a:r>
              <a:rPr lang="en-US" smtClean="0"/>
              <a:t>Historically, the minimum capital requirements for banks were independent of the riskiness of the bank</a:t>
            </a:r>
          </a:p>
          <a:p>
            <a:r>
              <a:rPr lang="en-US" smtClean="0"/>
              <a:t>Prior to 1990, banks were required to maintain:</a:t>
            </a:r>
          </a:p>
          <a:p>
            <a:pPr lvl="1"/>
            <a:r>
              <a:rPr lang="en-US" smtClean="0"/>
              <a:t>a primary capital-to-asset ratio of at least 5% to 6%, and </a:t>
            </a:r>
          </a:p>
          <a:p>
            <a:pPr lvl="1"/>
            <a:r>
              <a:rPr lang="en-US" smtClean="0"/>
              <a:t>a minimum total capital-to-asset ratio of 6%</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4</a:t>
            </a:fld>
            <a:endParaRPr lang="en-US"/>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External Capital Sources</a:t>
            </a:r>
            <a:endParaRPr lang="en-US" dirty="0"/>
          </a:p>
        </p:txBody>
      </p:sp>
      <p:sp>
        <p:nvSpPr>
          <p:cNvPr id="3" name="Content Placeholder 2"/>
          <p:cNvSpPr>
            <a:spLocks noGrp="1"/>
          </p:cNvSpPr>
          <p:nvPr>
            <p:ph idx="1"/>
          </p:nvPr>
        </p:nvSpPr>
        <p:spPr/>
        <p:txBody>
          <a:bodyPr/>
          <a:lstStyle/>
          <a:p>
            <a:r>
              <a:rPr lang="en-US" smtClean="0"/>
              <a:t>Common Stock</a:t>
            </a:r>
          </a:p>
          <a:p>
            <a:pPr lvl="1"/>
            <a:r>
              <a:rPr lang="en-US" smtClean="0"/>
              <a:t>Advantages</a:t>
            </a:r>
          </a:p>
          <a:p>
            <a:pPr lvl="2"/>
            <a:r>
              <a:rPr lang="en-US" smtClean="0"/>
              <a:t>Qualifies as Tier 1 capital</a:t>
            </a:r>
          </a:p>
          <a:p>
            <a:pPr lvl="2"/>
            <a:r>
              <a:rPr lang="en-US" smtClean="0"/>
              <a:t>It has no fixed maturity and thus represents a permanent source of funds</a:t>
            </a:r>
          </a:p>
          <a:p>
            <a:pPr lvl="2"/>
            <a:r>
              <a:rPr lang="en-US" smtClean="0"/>
              <a:t>Dividend payments are discretionary</a:t>
            </a:r>
          </a:p>
          <a:p>
            <a:pPr lvl="2"/>
            <a:r>
              <a:rPr lang="en-US" smtClean="0"/>
              <a:t>Losses can be charged against equity, not debt, so common stock better protects the FDIC</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40</a:t>
            </a:fld>
            <a:endParaRPr lang="en-US"/>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External Capital Sources</a:t>
            </a:r>
            <a:endParaRPr lang="en-US" dirty="0"/>
          </a:p>
        </p:txBody>
      </p:sp>
      <p:sp>
        <p:nvSpPr>
          <p:cNvPr id="3" name="Content Placeholder 2"/>
          <p:cNvSpPr>
            <a:spLocks noGrp="1"/>
          </p:cNvSpPr>
          <p:nvPr>
            <p:ph idx="1"/>
          </p:nvPr>
        </p:nvSpPr>
        <p:spPr/>
        <p:txBody>
          <a:bodyPr/>
          <a:lstStyle/>
          <a:p>
            <a:r>
              <a:rPr lang="en-US" smtClean="0"/>
              <a:t>Common Stock</a:t>
            </a:r>
          </a:p>
          <a:p>
            <a:pPr lvl="1"/>
            <a:r>
              <a:rPr lang="en-US" smtClean="0"/>
              <a:t>Disadvantages</a:t>
            </a:r>
          </a:p>
          <a:p>
            <a:pPr lvl="2"/>
            <a:r>
              <a:rPr lang="en-US" smtClean="0"/>
              <a:t>Dividends are not tax-deductible, </a:t>
            </a:r>
          </a:p>
          <a:p>
            <a:pPr lvl="2"/>
            <a:r>
              <a:rPr lang="en-US" smtClean="0"/>
              <a:t>Transactions costs on new issues exceed comparable costs on debt</a:t>
            </a:r>
          </a:p>
          <a:p>
            <a:pPr lvl="2"/>
            <a:r>
              <a:rPr lang="en-US" smtClean="0"/>
              <a:t>Shareholders are sensitive to earnings dilution and possible loss of control in ownership</a:t>
            </a:r>
          </a:p>
          <a:p>
            <a:pPr lvl="2"/>
            <a:r>
              <a:rPr lang="en-US" smtClean="0"/>
              <a:t>Often not a viable alternative for smaller banks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41</a:t>
            </a:fld>
            <a:endParaRPr lang="en-US"/>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External Capital Sources</a:t>
            </a:r>
            <a:endParaRPr lang="en-US" dirty="0"/>
          </a:p>
        </p:txBody>
      </p:sp>
      <p:sp>
        <p:nvSpPr>
          <p:cNvPr id="3" name="Content Placeholder 2"/>
          <p:cNvSpPr>
            <a:spLocks noGrp="1"/>
          </p:cNvSpPr>
          <p:nvPr>
            <p:ph idx="1"/>
          </p:nvPr>
        </p:nvSpPr>
        <p:spPr/>
        <p:txBody>
          <a:bodyPr/>
          <a:lstStyle/>
          <a:p>
            <a:r>
              <a:rPr lang="en-US" smtClean="0"/>
              <a:t>Preferred Stock</a:t>
            </a:r>
          </a:p>
          <a:p>
            <a:pPr lvl="1"/>
            <a:r>
              <a:rPr lang="en-US" smtClean="0"/>
              <a:t>A form of equity in which investors' claims are senior to those of common stockholders</a:t>
            </a:r>
          </a:p>
          <a:p>
            <a:pPr lvl="1"/>
            <a:r>
              <a:rPr lang="en-US" smtClean="0"/>
              <a:t>Dividends are not tax-deductible</a:t>
            </a:r>
          </a:p>
          <a:p>
            <a:pPr lvl="1"/>
            <a:r>
              <a:rPr lang="en-US" smtClean="0"/>
              <a:t>Corporate investors in preferred stock pay taxes on only 20 percent of dividends</a:t>
            </a:r>
          </a:p>
          <a:p>
            <a:pPr lvl="1"/>
            <a:r>
              <a:rPr lang="en-US" smtClean="0"/>
              <a:t>Most issues take the form of adjustable-rate perpetual stock</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42</a:t>
            </a:fld>
            <a:endParaRPr lang="en-US"/>
          </a:p>
        </p:txBody>
      </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External Capital 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Trust Preferred Stock</a:t>
            </a:r>
          </a:p>
          <a:p>
            <a:pPr lvl="1"/>
            <a:r>
              <a:rPr lang="en-US" dirty="0" smtClean="0"/>
              <a:t>A hybrid form of equity capital at banks</a:t>
            </a:r>
          </a:p>
          <a:p>
            <a:pPr lvl="1"/>
            <a:r>
              <a:rPr lang="en-US" dirty="0" smtClean="0"/>
              <a:t>It effectively pays dividends that are tax deductible</a:t>
            </a:r>
          </a:p>
          <a:p>
            <a:pPr lvl="2"/>
            <a:r>
              <a:rPr lang="en-US" dirty="0" smtClean="0"/>
              <a:t>To issue the security, a bank establishes a trust company</a:t>
            </a:r>
          </a:p>
          <a:p>
            <a:pPr lvl="2"/>
            <a:r>
              <a:rPr lang="en-US" dirty="0" smtClean="0"/>
              <a:t>The trust company sells preferred stock to investors and loans the proceeds of the issue to the bank</a:t>
            </a:r>
          </a:p>
          <a:p>
            <a:pPr lvl="2"/>
            <a:r>
              <a:rPr lang="en-US" dirty="0" smtClean="0"/>
              <a:t>Interest on the loan equals dividends paid on preferred stock</a:t>
            </a:r>
          </a:p>
          <a:p>
            <a:pPr lvl="2"/>
            <a:r>
              <a:rPr lang="en-US" dirty="0" smtClean="0"/>
              <a:t>The interest on the loan is tax deductible such that the bank deducts dividend payments</a:t>
            </a:r>
          </a:p>
          <a:p>
            <a:pPr lvl="2"/>
            <a:r>
              <a:rPr lang="en-US" dirty="0" smtClean="0"/>
              <a:t>Counts as Tier 1 capital</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43</a:t>
            </a:fld>
            <a:endParaRPr lang="en-US"/>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External Capital Sources</a:t>
            </a:r>
            <a:endParaRPr lang="en-US" dirty="0"/>
          </a:p>
        </p:txBody>
      </p:sp>
      <p:sp>
        <p:nvSpPr>
          <p:cNvPr id="3" name="Content Placeholder 2"/>
          <p:cNvSpPr>
            <a:spLocks noGrp="1"/>
          </p:cNvSpPr>
          <p:nvPr>
            <p:ph idx="1"/>
          </p:nvPr>
        </p:nvSpPr>
        <p:spPr/>
        <p:txBody>
          <a:bodyPr/>
          <a:lstStyle/>
          <a:p>
            <a:r>
              <a:rPr lang="en-US" smtClean="0"/>
              <a:t>TARP Capital Purchase Program</a:t>
            </a:r>
          </a:p>
          <a:p>
            <a:pPr lvl="1"/>
            <a:r>
              <a:rPr lang="en-US" smtClean="0"/>
              <a:t>The Troubled Asset Relief Program’s Capital Purchase Program (TARP-CPP), allows financial institutions to sell preferred stock that qualifies as Tier 1 capital to the Treasury</a:t>
            </a:r>
          </a:p>
          <a:p>
            <a:pPr lvl="2"/>
            <a:r>
              <a:rPr lang="en-US" smtClean="0"/>
              <a:t>Qualified institutions may issue senior preferred stock equal to not less than 1% of risk-weighted assets and not more than the lesser of $25 billion, or 3%, of risk-weight assets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44</a:t>
            </a:fld>
            <a:endParaRPr lang="en-US"/>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45</a:t>
            </a:fld>
            <a:endParaRPr lang="en-US"/>
          </a:p>
        </p:txBody>
      </p:sp>
      <p:pic>
        <p:nvPicPr>
          <p:cNvPr id="17410" name="Picture 2"/>
          <p:cNvPicPr>
            <a:picLocks noChangeAspect="1" noChangeArrowheads="1"/>
          </p:cNvPicPr>
          <p:nvPr/>
        </p:nvPicPr>
        <p:blipFill>
          <a:blip r:embed="rId2" cstate="print"/>
          <a:srcRect/>
          <a:stretch>
            <a:fillRect/>
          </a:stretch>
        </p:blipFill>
        <p:spPr bwMode="auto">
          <a:xfrm>
            <a:off x="990600" y="304800"/>
            <a:ext cx="7151180" cy="588559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Characteristics of External Capital 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Leasing Arrangements</a:t>
            </a:r>
          </a:p>
          <a:p>
            <a:pPr lvl="1"/>
            <a:r>
              <a:rPr lang="en-US" dirty="0" smtClean="0"/>
              <a:t>Many banks enter into sale and leaseback arrangements</a:t>
            </a:r>
          </a:p>
          <a:p>
            <a:pPr lvl="2"/>
            <a:r>
              <a:rPr lang="en-US" dirty="0" smtClean="0"/>
              <a:t>Example:</a:t>
            </a:r>
          </a:p>
          <a:p>
            <a:pPr lvl="3"/>
            <a:r>
              <a:rPr lang="en-US" dirty="0" smtClean="0"/>
              <a:t>The bank sells its headquarters and simultaneously leases it back from the buyer</a:t>
            </a:r>
          </a:p>
          <a:p>
            <a:pPr lvl="3"/>
            <a:r>
              <a:rPr lang="en-US" dirty="0" smtClean="0"/>
              <a:t>The bank receives a large amount of cash and still maintains control of the property</a:t>
            </a:r>
          </a:p>
          <a:p>
            <a:pPr lvl="3"/>
            <a:r>
              <a:rPr lang="en-US" dirty="0" smtClean="0"/>
              <a:t>The net effect is that the bank takes a fully depreciated asset and turns it into a tax deduction</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46</a:t>
            </a:fld>
            <a:endParaRPr lang="en-US"/>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 Planning</a:t>
            </a:r>
            <a:endParaRPr lang="en-US" dirty="0"/>
          </a:p>
        </p:txBody>
      </p:sp>
      <p:sp>
        <p:nvSpPr>
          <p:cNvPr id="3" name="Content Placeholder 2"/>
          <p:cNvSpPr>
            <a:spLocks noGrp="1"/>
          </p:cNvSpPr>
          <p:nvPr>
            <p:ph idx="1"/>
          </p:nvPr>
        </p:nvSpPr>
        <p:spPr/>
        <p:txBody>
          <a:bodyPr/>
          <a:lstStyle/>
          <a:p>
            <a:r>
              <a:rPr lang="en-US" dirty="0" smtClean="0"/>
              <a:t>Process of Capital Planning</a:t>
            </a:r>
          </a:p>
          <a:p>
            <a:pPr lvl="1"/>
            <a:r>
              <a:rPr lang="en-US" dirty="0" smtClean="0"/>
              <a:t>Generate pro formal balance sheet and income statements for the bank</a:t>
            </a:r>
          </a:p>
          <a:p>
            <a:pPr lvl="1"/>
            <a:r>
              <a:rPr lang="en-US" dirty="0" smtClean="0"/>
              <a:t>Select a dividend payout</a:t>
            </a:r>
          </a:p>
          <a:p>
            <a:pPr lvl="1"/>
            <a:r>
              <a:rPr lang="en-US" dirty="0" smtClean="0"/>
              <a:t>Analyze the costs and benefits of alternative sources of external capital</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47</a:t>
            </a:fld>
            <a:endParaRPr lang="en-US"/>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 Planning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Application</a:t>
            </a:r>
          </a:p>
          <a:p>
            <a:pPr lvl="1"/>
            <a:r>
              <a:rPr lang="en-US" dirty="0" smtClean="0"/>
              <a:t>Consider a bank that has exhibited a deteriorating profit trend</a:t>
            </a:r>
          </a:p>
          <a:p>
            <a:pPr lvl="2"/>
            <a:r>
              <a:rPr lang="en-US" dirty="0" smtClean="0"/>
              <a:t>Assume as well that federal regulators who recently examined the bank indicated that the bank should increase its primary capital-to-asset ratio to 8.5% within four years from its current 7%</a:t>
            </a:r>
          </a:p>
          <a:p>
            <a:pPr lvl="2"/>
            <a:r>
              <a:rPr lang="en-US" dirty="0" smtClean="0"/>
              <a:t>The $80 million bank reported an ROA of just 0.45 percent</a:t>
            </a:r>
          </a:p>
          <a:p>
            <a:pPr lvl="2"/>
            <a:r>
              <a:rPr lang="en-US" dirty="0" smtClean="0"/>
              <a:t>During each of the past five years, the bank paid $250,000 in common dividends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48</a:t>
            </a:fld>
            <a:endParaRPr lang="en-US"/>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Capital Planning</a:t>
            </a:r>
            <a:endParaRPr lang="en-US" dirty="0"/>
          </a:p>
        </p:txBody>
      </p:sp>
      <p:sp>
        <p:nvSpPr>
          <p:cNvPr id="3" name="Content Placeholder 2"/>
          <p:cNvSpPr>
            <a:spLocks noGrp="1"/>
          </p:cNvSpPr>
          <p:nvPr>
            <p:ph idx="1"/>
          </p:nvPr>
        </p:nvSpPr>
        <p:spPr/>
        <p:txBody>
          <a:bodyPr/>
          <a:lstStyle/>
          <a:p>
            <a:r>
              <a:rPr lang="en-US" smtClean="0"/>
              <a:t>Application</a:t>
            </a:r>
          </a:p>
          <a:p>
            <a:pPr lvl="1"/>
            <a:r>
              <a:rPr lang="en-US" smtClean="0"/>
              <a:t>Consider a bank that has exhibited a deteriorating profit trend</a:t>
            </a:r>
          </a:p>
          <a:p>
            <a:pPr lvl="2"/>
            <a:r>
              <a:rPr lang="en-US" smtClean="0"/>
              <a:t>The following slide extrapolates historical asset growth of 10% </a:t>
            </a:r>
          </a:p>
          <a:p>
            <a:pPr lvl="3"/>
            <a:r>
              <a:rPr lang="en-US" smtClean="0"/>
              <a:t>Under this scenario, the bank will actually see its capital ratio fall</a:t>
            </a:r>
          </a:p>
          <a:p>
            <a:pPr lvl="2"/>
            <a:r>
              <a:rPr lang="en-US" smtClean="0"/>
              <a:t>The following slide also identifies three different strategies for meting the required 8.5% capital ratio</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49</a:t>
            </a:fld>
            <a:endParaRPr lang="en-US"/>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Risk-Based Capital Standards</a:t>
            </a:r>
            <a:endParaRPr lang="en-US" dirty="0"/>
          </a:p>
        </p:txBody>
      </p:sp>
      <p:sp>
        <p:nvSpPr>
          <p:cNvPr id="3" name="Content Placeholder 2"/>
          <p:cNvSpPr>
            <a:spLocks noGrp="1"/>
          </p:cNvSpPr>
          <p:nvPr>
            <p:ph idx="1"/>
          </p:nvPr>
        </p:nvSpPr>
        <p:spPr/>
        <p:txBody>
          <a:bodyPr/>
          <a:lstStyle/>
          <a:p>
            <a:r>
              <a:rPr lang="en-US" dirty="0" smtClean="0"/>
              <a:t>Primary Capital</a:t>
            </a:r>
          </a:p>
          <a:p>
            <a:pPr lvl="1"/>
            <a:r>
              <a:rPr lang="en-US" dirty="0" smtClean="0"/>
              <a:t>Common stock</a:t>
            </a:r>
          </a:p>
          <a:p>
            <a:pPr lvl="1"/>
            <a:r>
              <a:rPr lang="en-US" dirty="0" smtClean="0"/>
              <a:t>Perpetual preferred stock</a:t>
            </a:r>
          </a:p>
          <a:p>
            <a:pPr lvl="1"/>
            <a:r>
              <a:rPr lang="en-US" dirty="0" smtClean="0"/>
              <a:t>Surplus</a:t>
            </a:r>
          </a:p>
          <a:p>
            <a:pPr lvl="1"/>
            <a:r>
              <a:rPr lang="en-US" dirty="0" smtClean="0"/>
              <a:t>Undivided profits</a:t>
            </a:r>
          </a:p>
          <a:p>
            <a:pPr lvl="1"/>
            <a:r>
              <a:rPr lang="en-US" dirty="0" smtClean="0"/>
              <a:t>Contingency and other capital reserves</a:t>
            </a:r>
          </a:p>
          <a:p>
            <a:pPr lvl="1"/>
            <a:r>
              <a:rPr lang="en-US" dirty="0" smtClean="0"/>
              <a:t>Mandatory convertible debt</a:t>
            </a:r>
          </a:p>
          <a:p>
            <a:pPr lvl="1"/>
            <a:r>
              <a:rPr lang="en-US" dirty="0" smtClean="0"/>
              <a:t>Allowance for loan and lease losses</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5</a:t>
            </a:fld>
            <a:endParaRPr lang="en-US"/>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50</a:t>
            </a:fld>
            <a:endParaRPr lang="en-US"/>
          </a:p>
        </p:txBody>
      </p:sp>
      <p:pic>
        <p:nvPicPr>
          <p:cNvPr id="18434" name="Picture 2"/>
          <p:cNvPicPr>
            <a:picLocks noChangeAspect="1" noChangeArrowheads="1"/>
          </p:cNvPicPr>
          <p:nvPr/>
        </p:nvPicPr>
        <p:blipFill>
          <a:blip r:embed="rId2" cstate="print"/>
          <a:srcRect/>
          <a:stretch>
            <a:fillRect/>
          </a:stretch>
        </p:blipFill>
        <p:spPr bwMode="auto">
          <a:xfrm>
            <a:off x="914400" y="457200"/>
            <a:ext cx="7231380" cy="572071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Depository Institutions Capital Standards</a:t>
            </a:r>
            <a:endParaRPr lang="en-US" dirty="0"/>
          </a:p>
        </p:txBody>
      </p:sp>
      <p:sp>
        <p:nvSpPr>
          <p:cNvPr id="3" name="Content Placeholder 2"/>
          <p:cNvSpPr>
            <a:spLocks noGrp="1"/>
          </p:cNvSpPr>
          <p:nvPr>
            <p:ph idx="1"/>
          </p:nvPr>
        </p:nvSpPr>
        <p:spPr/>
        <p:txBody>
          <a:bodyPr/>
          <a:lstStyle/>
          <a:p>
            <a:r>
              <a:rPr lang="en-US" smtClean="0"/>
              <a:t>The Federal Deposit Insurance Improvement Act (FDICIA) focused on revising bank capital requirements to:</a:t>
            </a:r>
          </a:p>
          <a:p>
            <a:pPr lvl="1"/>
            <a:r>
              <a:rPr lang="en-US" smtClean="0"/>
              <a:t>Emphasize the importance of capital</a:t>
            </a:r>
          </a:p>
          <a:p>
            <a:pPr lvl="1"/>
            <a:r>
              <a:rPr lang="en-US" smtClean="0"/>
              <a:t>Authorize early regulatory intervention in problem institutions</a:t>
            </a:r>
          </a:p>
          <a:p>
            <a:pPr lvl="1"/>
            <a:r>
              <a:rPr lang="en-US" smtClean="0"/>
              <a:t>Authorized regulators to measure interest rate risk at banks and require additional capital when it is deemed excessive</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51</a:t>
            </a:fld>
            <a:endParaRPr lang="en-US"/>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Depository Institutions Capital Standards</a:t>
            </a:r>
            <a:endParaRPr lang="en-US" dirty="0"/>
          </a:p>
        </p:txBody>
      </p:sp>
      <p:sp>
        <p:nvSpPr>
          <p:cNvPr id="3" name="Content Placeholder 2"/>
          <p:cNvSpPr>
            <a:spLocks noGrp="1"/>
          </p:cNvSpPr>
          <p:nvPr>
            <p:ph idx="1"/>
          </p:nvPr>
        </p:nvSpPr>
        <p:spPr/>
        <p:txBody>
          <a:bodyPr/>
          <a:lstStyle/>
          <a:p>
            <a:r>
              <a:rPr lang="en-US" smtClean="0"/>
              <a:t>The Act required a system for prompt regulatory action</a:t>
            </a:r>
          </a:p>
          <a:p>
            <a:pPr lvl="1"/>
            <a:r>
              <a:rPr lang="en-US" smtClean="0"/>
              <a:t>It divides banks into categories according to their capital positions and mandates action when capital minimums are not met</a:t>
            </a:r>
          </a:p>
          <a:p>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52</a:t>
            </a:fld>
            <a:endParaRPr lang="en-US"/>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Depository Institutions Capital Standards</a:t>
            </a:r>
            <a:endParaRPr lang="en-US" dirty="0"/>
          </a:p>
        </p:txBody>
      </p:sp>
      <p:sp>
        <p:nvSpPr>
          <p:cNvPr id="8" name="Content Placeholder 7"/>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ADB8D636-33FA-42D8-BE38-F6AEE0424093}" type="slidenum">
              <a:rPr lang="en-US" smtClean="0"/>
              <a:pPr/>
              <a:t>53</a:t>
            </a:fld>
            <a:endParaRPr lang="en-US"/>
          </a:p>
        </p:txBody>
      </p:sp>
      <p:pic>
        <p:nvPicPr>
          <p:cNvPr id="19458" name="Picture 2"/>
          <p:cNvPicPr>
            <a:picLocks noChangeAspect="1" noChangeArrowheads="1"/>
          </p:cNvPicPr>
          <p:nvPr/>
        </p:nvPicPr>
        <p:blipFill>
          <a:blip r:embed="rId2" cstate="print"/>
          <a:srcRect/>
          <a:stretch>
            <a:fillRect/>
          </a:stretch>
        </p:blipFill>
        <p:spPr bwMode="auto">
          <a:xfrm>
            <a:off x="762000" y="2057400"/>
            <a:ext cx="7218998" cy="276129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DB8D636-33FA-42D8-BE38-F6AEE0424093}" type="slidenum">
              <a:rPr lang="en-US" smtClean="0"/>
              <a:pPr/>
              <a:t>54</a:t>
            </a:fld>
            <a:endParaRPr lang="en-US"/>
          </a:p>
        </p:txBody>
      </p:sp>
      <p:pic>
        <p:nvPicPr>
          <p:cNvPr id="20482" name="Picture 2"/>
          <p:cNvPicPr>
            <a:picLocks noChangeAspect="1" noChangeArrowheads="1"/>
          </p:cNvPicPr>
          <p:nvPr/>
        </p:nvPicPr>
        <p:blipFill>
          <a:blip r:embed="rId2" cstate="print"/>
          <a:srcRect/>
          <a:stretch>
            <a:fillRect/>
          </a:stretch>
        </p:blipFill>
        <p:spPr bwMode="auto">
          <a:xfrm>
            <a:off x="1295400" y="152400"/>
            <a:ext cx="6497098" cy="757809"/>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1295400" y="914400"/>
            <a:ext cx="6500813" cy="53340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lstStyle/>
          <a:p>
            <a:r>
              <a:rPr lang="en-US" smtClean="0"/>
              <a:t>Federal Deposit Insurance Corporation</a:t>
            </a:r>
          </a:p>
          <a:p>
            <a:pPr lvl="1"/>
            <a:r>
              <a:rPr lang="en-US" smtClean="0"/>
              <a:t>Established in 1933</a:t>
            </a:r>
          </a:p>
          <a:p>
            <a:pPr lvl="1"/>
            <a:r>
              <a:rPr lang="en-US" smtClean="0"/>
              <a:t>Coverage is currently $100,000 per depositor per institution</a:t>
            </a:r>
          </a:p>
          <a:p>
            <a:pPr lvl="2"/>
            <a:r>
              <a:rPr lang="en-US" smtClean="0"/>
              <a:t>Original coverage was $2,500</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55</a:t>
            </a:fld>
            <a:endParaRPr lang="en-US"/>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lstStyle/>
          <a:p>
            <a:r>
              <a:rPr lang="en-US" smtClean="0"/>
              <a:t>Federal Deposit Insurance Corporation</a:t>
            </a:r>
          </a:p>
          <a:p>
            <a:pPr lvl="1"/>
            <a:r>
              <a:rPr lang="en-US" smtClean="0"/>
              <a:t>Initial Objective:</a:t>
            </a:r>
          </a:p>
          <a:p>
            <a:pPr lvl="2"/>
            <a:r>
              <a:rPr lang="en-US" smtClean="0"/>
              <a:t>Prevent liquidity crises caused by large-scale deposit withdrawals</a:t>
            </a:r>
          </a:p>
          <a:p>
            <a:pPr lvl="2"/>
            <a:r>
              <a:rPr lang="en-US" smtClean="0"/>
              <a:t>Protect depositors of modes means against a bank failure</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56</a:t>
            </a:fld>
            <a:endParaRPr lang="en-US"/>
          </a:p>
        </p:txBody>
      </p:sp>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normAutofit/>
          </a:bodyPr>
          <a:lstStyle/>
          <a:p>
            <a:r>
              <a:rPr lang="en-US" dirty="0" smtClean="0"/>
              <a:t>Federal Deposit Insurance Corporation</a:t>
            </a:r>
          </a:p>
          <a:p>
            <a:pPr lvl="1"/>
            <a:r>
              <a:rPr lang="en-US" dirty="0" smtClean="0"/>
              <a:t>The Financial Institution Reform, Recovery and Enforcement Act of 1989  authorized the issuance of bonds to finance the bailout of the FSLIC</a:t>
            </a:r>
          </a:p>
          <a:p>
            <a:pPr lvl="2"/>
            <a:r>
              <a:rPr lang="en-US" dirty="0" smtClean="0"/>
              <a:t>The act also created two new insurance funds, the Savings Association Insurance Fund (SAIF) and the Bank Insurance Fund (BIF); both were controlled by the FDIC</a:t>
            </a:r>
          </a:p>
        </p:txBody>
      </p:sp>
      <p:sp>
        <p:nvSpPr>
          <p:cNvPr id="4" name="Slide Number Placeholder 3"/>
          <p:cNvSpPr>
            <a:spLocks noGrp="1"/>
          </p:cNvSpPr>
          <p:nvPr>
            <p:ph type="sldNum" sz="quarter" idx="11"/>
          </p:nvPr>
        </p:nvSpPr>
        <p:spPr/>
        <p:txBody>
          <a:bodyPr/>
          <a:lstStyle/>
          <a:p>
            <a:fld id="{ADB8D636-33FA-42D8-BE38-F6AEE0424093}" type="slidenum">
              <a:rPr lang="en-US" smtClean="0"/>
              <a:pPr/>
              <a:t>57</a:t>
            </a:fld>
            <a:endParaRPr lang="en-US"/>
          </a:p>
        </p:txBody>
      </p:sp>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Federal Deposit Insurance Corporation</a:t>
            </a:r>
          </a:p>
          <a:p>
            <a:pPr lvl="1"/>
            <a:r>
              <a:rPr lang="en-US" dirty="0" smtClean="0"/>
              <a:t>The large number of failures in the late 1980s and early 1990s depleted the FDIC fund</a:t>
            </a:r>
          </a:p>
          <a:p>
            <a:pPr lvl="2"/>
            <a:r>
              <a:rPr lang="en-US" dirty="0" smtClean="0"/>
              <a:t>During 1991 - 92, the FDIC ran a deficit and had to borrow from the Treasury</a:t>
            </a:r>
          </a:p>
          <a:p>
            <a:pPr lvl="2"/>
            <a:r>
              <a:rPr lang="en-US" dirty="0" smtClean="0"/>
              <a:t>In 1991 FDIC began charging  risk-based deposit insurance premiums ranging from $0.23 to $0.27 per $100,  depending on a bank’s capital position. </a:t>
            </a:r>
          </a:p>
          <a:p>
            <a:pPr lvl="2"/>
            <a:r>
              <a:rPr lang="en-US" dirty="0" smtClean="0"/>
              <a:t>By 1993, the reduction in bank failures and increased premiums allowed the FDIC to pay off the debt and put the fund back in the black</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58</a:t>
            </a:fld>
            <a:endParaRPr lang="en-US"/>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4" name="Slide Number Placeholder 3"/>
          <p:cNvSpPr>
            <a:spLocks noGrp="1"/>
          </p:cNvSpPr>
          <p:nvPr>
            <p:ph type="sldNum" sz="quarter" idx="11"/>
          </p:nvPr>
        </p:nvSpPr>
        <p:spPr/>
        <p:txBody>
          <a:bodyPr/>
          <a:lstStyle/>
          <a:p>
            <a:fld id="{ADB8D636-33FA-42D8-BE38-F6AEE0424093}" type="slidenum">
              <a:rPr lang="en-US" smtClean="0"/>
              <a:pPr/>
              <a:t>59</a:t>
            </a:fld>
            <a:endParaRPr lang="en-US"/>
          </a:p>
        </p:txBody>
      </p:sp>
      <p:pic>
        <p:nvPicPr>
          <p:cNvPr id="7" name="Picture 2"/>
          <p:cNvPicPr>
            <a:picLocks noChangeAspect="1" noChangeArrowheads="1"/>
          </p:cNvPicPr>
          <p:nvPr/>
        </p:nvPicPr>
        <p:blipFill>
          <a:blip r:embed="rId2" cstate="print"/>
          <a:srcRect/>
          <a:stretch>
            <a:fillRect/>
          </a:stretch>
        </p:blipFill>
        <p:spPr bwMode="auto">
          <a:xfrm>
            <a:off x="1066800" y="1281874"/>
            <a:ext cx="7138892" cy="4890326"/>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Risk-Based Capital Standards</a:t>
            </a:r>
            <a:endParaRPr lang="en-US" dirty="0"/>
          </a:p>
        </p:txBody>
      </p:sp>
      <p:sp>
        <p:nvSpPr>
          <p:cNvPr id="3" name="Content Placeholder 2"/>
          <p:cNvSpPr>
            <a:spLocks noGrp="1"/>
          </p:cNvSpPr>
          <p:nvPr>
            <p:ph idx="1"/>
          </p:nvPr>
        </p:nvSpPr>
        <p:spPr/>
        <p:txBody>
          <a:bodyPr>
            <a:normAutofit fontScale="92500"/>
          </a:bodyPr>
          <a:lstStyle/>
          <a:p>
            <a:r>
              <a:rPr lang="en-US" dirty="0" smtClean="0"/>
              <a:t>Secondary Capital</a:t>
            </a:r>
          </a:p>
          <a:p>
            <a:pPr lvl="1"/>
            <a:r>
              <a:rPr lang="en-US" dirty="0" smtClean="0"/>
              <a:t>Long-term subordinated debt</a:t>
            </a:r>
          </a:p>
          <a:p>
            <a:pPr lvl="1"/>
            <a:r>
              <a:rPr lang="en-US" dirty="0" smtClean="0"/>
              <a:t>Limited-life preferred stock</a:t>
            </a:r>
          </a:p>
          <a:p>
            <a:r>
              <a:rPr lang="en-US" dirty="0" smtClean="0"/>
              <a:t>Total Capital</a:t>
            </a:r>
          </a:p>
          <a:p>
            <a:pPr lvl="1"/>
            <a:r>
              <a:rPr lang="en-US" dirty="0" smtClean="0"/>
              <a:t>Primary Capital + Secondary Capital</a:t>
            </a:r>
          </a:p>
          <a:p>
            <a:r>
              <a:rPr lang="en-US" dirty="0" smtClean="0"/>
              <a:t>Capital requirements were independent of a bank’s asset quality, liquidity risk, interest rate risk, operational risk, and other related risks</a:t>
            </a:r>
          </a:p>
        </p:txBody>
      </p:sp>
      <p:sp>
        <p:nvSpPr>
          <p:cNvPr id="4" name="Slide Number Placeholder 3"/>
          <p:cNvSpPr>
            <a:spLocks noGrp="1"/>
          </p:cNvSpPr>
          <p:nvPr>
            <p:ph type="sldNum" sz="quarter" idx="11"/>
          </p:nvPr>
        </p:nvSpPr>
        <p:spPr/>
        <p:txBody>
          <a:bodyPr/>
          <a:lstStyle/>
          <a:p>
            <a:fld id="{ADB8D636-33FA-42D8-BE38-F6AEE0424093}" type="slidenum">
              <a:rPr lang="en-US" smtClean="0"/>
              <a:pPr/>
              <a:t>6</a:t>
            </a:fld>
            <a:endParaRPr lang="en-US"/>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FDIC Insurance Assessment Rates</a:t>
            </a:r>
          </a:p>
          <a:p>
            <a:pPr lvl="1"/>
            <a:r>
              <a:rPr lang="en-US" dirty="0" smtClean="0"/>
              <a:t>FDIC insurance premiums are assessed using a risk-based deposit insurance system</a:t>
            </a:r>
          </a:p>
          <a:p>
            <a:pPr lvl="1"/>
            <a:r>
              <a:rPr lang="en-US" dirty="0" smtClean="0"/>
              <a:t>Deposit insurance assessment rates are reviewed semiannually by the FDIC to ensure that premiums appropriately reflect the risks posed to the insurance funds and that fund reserve ratios are maintained at or above the target designated reserve ratio (DRR) of 1.25% of insured deposits</a:t>
            </a:r>
          </a:p>
          <a:p>
            <a:pPr lvl="1"/>
            <a:r>
              <a:rPr lang="en-US" dirty="0" smtClean="0"/>
              <a:t>Deposit insurance premiums are assessed as basis points per $100 of insured deposits</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60</a:t>
            </a:fld>
            <a:endParaRPr lang="en-US"/>
          </a:p>
        </p:txBody>
      </p:sp>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normAutofit lnSpcReduction="10000"/>
          </a:bodyPr>
          <a:lstStyle/>
          <a:p>
            <a:r>
              <a:rPr lang="en-US" dirty="0" smtClean="0"/>
              <a:t>FDIC Insurance Assessment Rates</a:t>
            </a:r>
          </a:p>
          <a:p>
            <a:pPr lvl="1"/>
            <a:r>
              <a:rPr lang="en-US" dirty="0" smtClean="0"/>
              <a:t>FDIC Improvement Act</a:t>
            </a:r>
          </a:p>
          <a:p>
            <a:pPr lvl="2"/>
            <a:r>
              <a:rPr lang="en-US" dirty="0" smtClean="0"/>
              <a:t>Merged the BIF and SAIF into the Deposit Insurance Fund (DIF)</a:t>
            </a:r>
          </a:p>
          <a:p>
            <a:pPr lvl="2"/>
            <a:r>
              <a:rPr lang="en-US" dirty="0" smtClean="0"/>
              <a:t>Increasing coverage for retirement accounts to $250,000 and indexing the coverage to inflation</a:t>
            </a:r>
          </a:p>
          <a:p>
            <a:pPr lvl="2"/>
            <a:r>
              <a:rPr lang="en-US" dirty="0" smtClean="0"/>
              <a:t>Established a range of 1.15% to 1.50% within which the FDIC Board of Directors may set the Designated Reserve Ratio (DRR)</a:t>
            </a:r>
          </a:p>
          <a:p>
            <a:pPr lvl="1"/>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61</a:t>
            </a:fld>
            <a:endParaRPr lang="en-US"/>
          </a:p>
        </p:txBody>
      </p:sp>
    </p:spTree>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lstStyle/>
          <a:p>
            <a:r>
              <a:rPr lang="en-US" smtClean="0"/>
              <a:t>FDIC Insurance Assessment Rates</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62</a:t>
            </a:fld>
            <a:endParaRPr lang="en-US"/>
          </a:p>
        </p:txBody>
      </p:sp>
      <p:pic>
        <p:nvPicPr>
          <p:cNvPr id="22530" name="Picture 2"/>
          <p:cNvPicPr>
            <a:picLocks noChangeAspect="1" noChangeArrowheads="1"/>
          </p:cNvPicPr>
          <p:nvPr/>
        </p:nvPicPr>
        <p:blipFill>
          <a:blip r:embed="rId2" cstate="print"/>
          <a:srcRect/>
          <a:stretch>
            <a:fillRect/>
          </a:stretch>
        </p:blipFill>
        <p:spPr bwMode="auto">
          <a:xfrm>
            <a:off x="990600" y="2667000"/>
            <a:ext cx="7163467" cy="287521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lstStyle/>
          <a:p>
            <a:r>
              <a:rPr lang="en-US" smtClean="0"/>
              <a:t>FDIC Insurance Assessment Rates</a:t>
            </a:r>
          </a:p>
          <a:p>
            <a:pPr lvl="1"/>
            <a:r>
              <a:rPr lang="en-US" smtClean="0"/>
              <a:t>Subgroup A </a:t>
            </a:r>
          </a:p>
          <a:p>
            <a:pPr lvl="2"/>
            <a:r>
              <a:rPr lang="en-US" smtClean="0"/>
              <a:t>Financially sound institutions with only a few minor weaknesses</a:t>
            </a:r>
          </a:p>
          <a:p>
            <a:pPr lvl="2"/>
            <a:r>
              <a:rPr lang="en-US" smtClean="0"/>
              <a:t>This subgroup assignment generally corresponds to the primary federal regulator’s composite rating of “1” or “2”</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63</a:t>
            </a:fld>
            <a:endParaRPr lang="en-US"/>
          </a:p>
        </p:txBody>
      </p:sp>
    </p:spTree>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lstStyle/>
          <a:p>
            <a:r>
              <a:rPr lang="en-US" smtClean="0"/>
              <a:t>FDIC Insurance Assessment Rates</a:t>
            </a:r>
          </a:p>
          <a:p>
            <a:pPr lvl="1"/>
            <a:r>
              <a:rPr lang="en-US" smtClean="0"/>
              <a:t>Subgroup B </a:t>
            </a:r>
          </a:p>
          <a:p>
            <a:pPr lvl="2"/>
            <a:r>
              <a:rPr lang="en-US" smtClean="0"/>
              <a:t>Institutions that demonstrate weaknesses that, if not corrected, could result in significant deterioration of the institution and increased risk of loss to the BIF or SAIF</a:t>
            </a:r>
          </a:p>
          <a:p>
            <a:pPr lvl="2"/>
            <a:r>
              <a:rPr lang="en-US" smtClean="0"/>
              <a:t>This subgroup assignment generally corresponds to the primary federal regulator’s composite rating of “3”</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64</a:t>
            </a:fld>
            <a:endParaRPr lang="en-US"/>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normAutofit/>
          </a:bodyPr>
          <a:lstStyle/>
          <a:p>
            <a:r>
              <a:rPr lang="en-US" dirty="0" smtClean="0"/>
              <a:t>FDIC Insurance Assessment Rates</a:t>
            </a:r>
          </a:p>
          <a:p>
            <a:pPr lvl="1"/>
            <a:r>
              <a:rPr lang="en-US" dirty="0" smtClean="0"/>
              <a:t>Subgroup C</a:t>
            </a:r>
          </a:p>
          <a:p>
            <a:pPr lvl="2"/>
            <a:r>
              <a:rPr lang="en-US" dirty="0" smtClean="0"/>
              <a:t>Institutions that pose a substantial probability of loss to the BIF or the SAIF unless effective corrective action is taken</a:t>
            </a:r>
          </a:p>
          <a:p>
            <a:pPr lvl="2"/>
            <a:r>
              <a:rPr lang="en-US" dirty="0" smtClean="0"/>
              <a:t>This subgroup assignment generally corresponds to the primary federal regulator’s composite rating of “4” or “5”</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65</a:t>
            </a:fld>
            <a:endParaRPr lang="en-US"/>
          </a:p>
        </p:txBody>
      </p:sp>
    </p:spTree>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lstStyle/>
          <a:p>
            <a:r>
              <a:rPr lang="en-US" smtClean="0"/>
              <a:t>FDIC Insurance Assessment Rates</a:t>
            </a:r>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66</a:t>
            </a:fld>
            <a:endParaRPr lang="en-US"/>
          </a:p>
        </p:txBody>
      </p:sp>
      <p:pic>
        <p:nvPicPr>
          <p:cNvPr id="23554" name="Picture 2"/>
          <p:cNvPicPr>
            <a:picLocks noChangeAspect="1" noChangeArrowheads="1"/>
          </p:cNvPicPr>
          <p:nvPr/>
        </p:nvPicPr>
        <p:blipFill>
          <a:blip r:embed="rId2" cstate="print"/>
          <a:srcRect/>
          <a:stretch>
            <a:fillRect/>
          </a:stretch>
        </p:blipFill>
        <p:spPr bwMode="auto">
          <a:xfrm>
            <a:off x="1066800" y="2535079"/>
            <a:ext cx="7175754" cy="3256121"/>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Problems With Deposit Insurance</a:t>
            </a:r>
          </a:p>
          <a:p>
            <a:pPr lvl="1"/>
            <a:r>
              <a:rPr lang="en-US" dirty="0" smtClean="0"/>
              <a:t>Deposit insurance acts similarly to bank capital</a:t>
            </a:r>
          </a:p>
          <a:p>
            <a:pPr lvl="2"/>
            <a:r>
              <a:rPr lang="en-US" dirty="0" smtClean="0"/>
              <a:t>In banking, a large portion of borrowed funds come from insured depositors who do not look to the bank’s capital position in the event of default </a:t>
            </a:r>
          </a:p>
          <a:p>
            <a:pPr lvl="2"/>
            <a:r>
              <a:rPr lang="en-US" dirty="0" smtClean="0"/>
              <a:t>A large number of depositors, therefore, do not require a risk premium to be paid by the bank since their funds are insured</a:t>
            </a:r>
          </a:p>
          <a:p>
            <a:pPr lvl="2"/>
            <a:r>
              <a:rPr lang="en-US" dirty="0" smtClean="0"/>
              <a:t>Normal market discipline in which higher risk requires the bank to pay a risk premium does not apply to insured funds</a:t>
            </a:r>
          </a:p>
          <a:p>
            <a:pPr lvl="1"/>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67</a:t>
            </a:fld>
            <a:endParaRPr lang="en-US"/>
          </a:p>
        </p:txBody>
      </p:sp>
    </p:spTree>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lstStyle/>
          <a:p>
            <a:r>
              <a:rPr lang="en-US" smtClean="0"/>
              <a:t>Problems With Deposit Insurance</a:t>
            </a:r>
          </a:p>
          <a:p>
            <a:pPr lvl="1"/>
            <a:r>
              <a:rPr lang="en-US" smtClean="0"/>
              <a:t>Too-Big-To-Fail</a:t>
            </a:r>
          </a:p>
          <a:p>
            <a:pPr lvl="2"/>
            <a:r>
              <a:rPr lang="en-US" smtClean="0"/>
              <a:t>Many large banks are considered to be “too-big-to-fail” </a:t>
            </a:r>
          </a:p>
          <a:p>
            <a:pPr lvl="2"/>
            <a:r>
              <a:rPr lang="en-US" smtClean="0"/>
              <a:t>As such, any creditor of a large bank would receive de facto 100 percent insurance coverage regardless of the size or type of liability</a:t>
            </a:r>
          </a:p>
          <a:p>
            <a:pPr lvl="2"/>
            <a:endParaRPr lang="en-US" smtClean="0"/>
          </a:p>
          <a:p>
            <a:pPr lvl="1"/>
            <a:endParaRPr lang="en-US"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68</a:t>
            </a:fld>
            <a:endParaRPr lang="en-US"/>
          </a:p>
        </p:txBody>
      </p:sp>
    </p:spTree>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Problems With Deposit Insurance</a:t>
            </a:r>
          </a:p>
          <a:p>
            <a:pPr lvl="1"/>
            <a:r>
              <a:rPr lang="en-US" dirty="0" smtClean="0"/>
              <a:t>Deposit insurance has historically ignored the riskiness of a bank’s operations, which represents the critical factor that leads to failure</a:t>
            </a:r>
          </a:p>
          <a:p>
            <a:pPr lvl="2"/>
            <a:r>
              <a:rPr lang="en-US" dirty="0" smtClean="0"/>
              <a:t>Two banks with equal amounts of domestic deposits paid the same insurance premium, even though one invested heavily in risky loans and had no uninsured deposits while the other owned only U.S. government securities and just 50 percent of its deposits were fully insured</a:t>
            </a:r>
          </a:p>
          <a:p>
            <a:pPr lvl="2"/>
            <a:r>
              <a:rPr lang="en-US" dirty="0" smtClean="0"/>
              <a:t>The creates a moral hazard problem</a:t>
            </a:r>
          </a:p>
          <a:p>
            <a:pPr lvl="1"/>
            <a:endParaRPr lang="en-US" dirty="0"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69</a:t>
            </a:fld>
            <a:endParaRPr lang="en-US"/>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Risk-Based Capital Standards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1986 Basel Agreement</a:t>
            </a:r>
          </a:p>
          <a:p>
            <a:pPr lvl="1"/>
            <a:r>
              <a:rPr lang="en-US" dirty="0" smtClean="0"/>
              <a:t>In 1986, U.S. bank regulators proposed that U.S. banks be required to maintain capital that reflects the riskiness of bank assets</a:t>
            </a:r>
          </a:p>
          <a:p>
            <a:pPr lvl="2"/>
            <a:r>
              <a:rPr lang="en-US" dirty="0" smtClean="0"/>
              <a:t>The Basel Agreement grew to include risk-based capital standards for banks in 12 industrialized nations</a:t>
            </a:r>
          </a:p>
          <a:p>
            <a:pPr lvl="2"/>
            <a:r>
              <a:rPr lang="en-US" dirty="0" smtClean="0"/>
              <a:t>Regulations apply to both banks and thrifts and have been in place since the end of 1992</a:t>
            </a:r>
          </a:p>
          <a:p>
            <a:pPr lvl="2"/>
            <a:r>
              <a:rPr lang="en-US" dirty="0" smtClean="0"/>
              <a:t>Today, countries that are members of the Organization for Economic Cooperation and Development (OECD) enforce similar risk-based requirements on their own financial institutions</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7</a:t>
            </a:fld>
            <a:endParaRPr lang="en-US"/>
          </a:p>
        </p:txBody>
      </p:sp>
    </p:spTree>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lstStyle/>
          <a:p>
            <a:r>
              <a:rPr lang="en-US" smtClean="0"/>
              <a:t>Problems With Deposit Insurance</a:t>
            </a:r>
          </a:p>
          <a:p>
            <a:pPr lvl="1"/>
            <a:r>
              <a:rPr lang="en-US" smtClean="0"/>
              <a:t>Moral Hazard</a:t>
            </a:r>
          </a:p>
          <a:p>
            <a:pPr lvl="2"/>
            <a:r>
              <a:rPr lang="en-US" smtClean="0"/>
              <a:t>A lack of incentives that would encourage individuals to protect or mitigate against risk</a:t>
            </a:r>
          </a:p>
          <a:p>
            <a:pPr lvl="3"/>
            <a:r>
              <a:rPr lang="en-US" smtClean="0"/>
              <a:t>In some cases of moral hazard, incentives are created that would actually increase risk-taking behavior</a:t>
            </a:r>
          </a:p>
          <a:p>
            <a:pPr lvl="1"/>
            <a:endParaRPr lang="en-US" smtClean="0"/>
          </a:p>
          <a:p>
            <a:pPr lvl="2"/>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70</a:t>
            </a:fld>
            <a:endParaRPr lang="en-US"/>
          </a:p>
        </p:txBody>
      </p:sp>
    </p:spTree>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lstStyle/>
          <a:p>
            <a:r>
              <a:rPr lang="en-US" smtClean="0"/>
              <a:t>Problems With Deposit Insurance</a:t>
            </a:r>
          </a:p>
          <a:p>
            <a:pPr lvl="1"/>
            <a:r>
              <a:rPr lang="en-US" smtClean="0"/>
              <a:t>Deposit insurance funds were always viewed as providing basic insurance coverage</a:t>
            </a:r>
          </a:p>
          <a:p>
            <a:pPr lvl="2"/>
            <a:r>
              <a:rPr lang="en-US" smtClean="0"/>
              <a:t>Historically, there has been fundamental problem with the pricing of deposit insurance </a:t>
            </a:r>
          </a:p>
          <a:p>
            <a:pPr lvl="3"/>
            <a:r>
              <a:rPr lang="en-US" smtClean="0"/>
              <a:t>Premium levels were not sufficient to cover potential payouts </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71</a:t>
            </a:fld>
            <a:endParaRPr lang="en-US"/>
          </a:p>
        </p:txBody>
      </p:sp>
    </p:spTree>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Problems With Deposit Insurance</a:t>
            </a:r>
          </a:p>
          <a:p>
            <a:pPr lvl="1"/>
            <a:r>
              <a:rPr lang="en-US" dirty="0" smtClean="0"/>
              <a:t>Historically, premiums were not assessed against all of a bank’s insured liabilities</a:t>
            </a:r>
          </a:p>
          <a:p>
            <a:pPr lvl="2"/>
            <a:r>
              <a:rPr lang="en-US" dirty="0" smtClean="0"/>
              <a:t>Insured deposits consisted only of domestic deposits while foreign deposits were exempt</a:t>
            </a:r>
          </a:p>
          <a:p>
            <a:pPr lvl="2"/>
            <a:r>
              <a:rPr lang="en-US" dirty="0" smtClean="0"/>
              <a:t>Too-big-to-fail doctrine toward large banks means that large banks would have coverage on 100 percent of their deposits but pay for the same coverage as if they only had the same $250,000 coverage as smaller banks do </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72</a:t>
            </a:fld>
            <a:endParaRPr lang="en-US"/>
          </a:p>
        </p:txBody>
      </p:sp>
    </p:spTree>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Federal Deposit Insurance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Weakness of the Current Risk-Based Deposit Insurance System</a:t>
            </a:r>
          </a:p>
          <a:p>
            <a:pPr lvl="1"/>
            <a:r>
              <a:rPr lang="en-US" dirty="0" smtClean="0"/>
              <a:t>Risk-based deposit system is based on capital and risk</a:t>
            </a:r>
          </a:p>
          <a:p>
            <a:pPr lvl="2"/>
            <a:r>
              <a:rPr lang="en-US" dirty="0" smtClean="0"/>
              <a:t>Hence, banks that hold higher capital, everything else being equal, pay lower premiums</a:t>
            </a:r>
          </a:p>
          <a:p>
            <a:pPr lvl="1"/>
            <a:r>
              <a:rPr lang="en-US" dirty="0" smtClean="0"/>
              <a:t>“Too Big to Fail” </a:t>
            </a:r>
          </a:p>
          <a:p>
            <a:pPr lvl="2"/>
            <a:r>
              <a:rPr lang="en-US" dirty="0" smtClean="0"/>
              <a:t>The FDIC must follow the “least cost” alternative in the resolution of a failed bank. Consequently, the FDIC must consider all alternatives and choose the one that represents the lowest cost to the insurance fund</a:t>
            </a:r>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73</a:t>
            </a:fld>
            <a:endParaRPr lang="en-US"/>
          </a:p>
        </p:txBody>
      </p:sp>
    </p:spTree>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Effective Use of Capital</a:t>
            </a:r>
            <a:endParaRPr lang="en-US" dirty="0"/>
          </a:p>
        </p:txBody>
      </p:sp>
      <p:sp>
        <p:nvSpPr>
          <p:cNvPr id="3" name="Slide Number Placeholder 2"/>
          <p:cNvSpPr>
            <a:spLocks noGrp="1"/>
          </p:cNvSpPr>
          <p:nvPr>
            <p:ph type="sldNum" sz="quarter" idx="4"/>
          </p:nvPr>
        </p:nvSpPr>
        <p:spPr/>
        <p:txBody>
          <a:bodyPr/>
          <a:lstStyle/>
          <a:p>
            <a:fld id="{ADB8D636-33FA-42D8-BE38-F6AEE0424093}" type="slidenum">
              <a:rPr lang="en-US" smtClean="0"/>
              <a:pPr/>
              <a:t>74</a:t>
            </a:fld>
            <a:endParaRPr lang="en-US" dirty="0"/>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Risk-Based Capital Standards</a:t>
            </a:r>
            <a:endParaRPr lang="en-US" dirty="0"/>
          </a:p>
        </p:txBody>
      </p:sp>
      <p:sp>
        <p:nvSpPr>
          <p:cNvPr id="3" name="Content Placeholder 2"/>
          <p:cNvSpPr>
            <a:spLocks noGrp="1"/>
          </p:cNvSpPr>
          <p:nvPr>
            <p:ph idx="1"/>
          </p:nvPr>
        </p:nvSpPr>
        <p:spPr/>
        <p:txBody>
          <a:bodyPr/>
          <a:lstStyle/>
          <a:p>
            <a:r>
              <a:rPr lang="en-US" smtClean="0"/>
              <a:t>The 1986 Basel Agreement</a:t>
            </a:r>
          </a:p>
          <a:p>
            <a:pPr lvl="1"/>
            <a:r>
              <a:rPr lang="en-US" smtClean="0"/>
              <a:t>A bank’s minimum capital requirement is linked to its credit risk</a:t>
            </a:r>
          </a:p>
          <a:p>
            <a:pPr lvl="2"/>
            <a:r>
              <a:rPr lang="en-US" smtClean="0"/>
              <a:t>The greater the credit risk, the greater the required capital</a:t>
            </a:r>
          </a:p>
          <a:p>
            <a:pPr lvl="1"/>
            <a:r>
              <a:rPr lang="en-US" smtClean="0"/>
              <a:t>Stockholders' equity is deemed to be the most valuable type of capital</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8</a:t>
            </a:fld>
            <a:endParaRPr lang="en-US"/>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Risk-Based Capital Standards</a:t>
            </a:r>
            <a:endParaRPr lang="en-US" dirty="0"/>
          </a:p>
        </p:txBody>
      </p:sp>
      <p:sp>
        <p:nvSpPr>
          <p:cNvPr id="3" name="Content Placeholder 2"/>
          <p:cNvSpPr>
            <a:spLocks noGrp="1"/>
          </p:cNvSpPr>
          <p:nvPr>
            <p:ph idx="1"/>
          </p:nvPr>
        </p:nvSpPr>
        <p:spPr/>
        <p:txBody>
          <a:bodyPr/>
          <a:lstStyle/>
          <a:p>
            <a:r>
              <a:rPr lang="en-US" smtClean="0"/>
              <a:t>The 1986 Basel Agreement</a:t>
            </a:r>
          </a:p>
          <a:p>
            <a:pPr lvl="1"/>
            <a:r>
              <a:rPr lang="en-US" smtClean="0"/>
              <a:t>Minimum capital requirement increased to 8% total capital to risk-adjusted assets</a:t>
            </a:r>
          </a:p>
          <a:p>
            <a:pPr lvl="1"/>
            <a:r>
              <a:rPr lang="en-US" smtClean="0"/>
              <a:t>Capital requirements were approximately standardized between countries to ‘level the playing field'</a:t>
            </a:r>
          </a:p>
          <a:p>
            <a:pPr lvl="1"/>
            <a:endParaRPr lang="en-US" dirty="0" smtClean="0"/>
          </a:p>
        </p:txBody>
      </p:sp>
      <p:sp>
        <p:nvSpPr>
          <p:cNvPr id="4" name="Slide Number Placeholder 3"/>
          <p:cNvSpPr>
            <a:spLocks noGrp="1"/>
          </p:cNvSpPr>
          <p:nvPr>
            <p:ph type="sldNum" sz="quarter" idx="11"/>
          </p:nvPr>
        </p:nvSpPr>
        <p:spPr/>
        <p:txBody>
          <a:bodyPr/>
          <a:lstStyle/>
          <a:p>
            <a:fld id="{ADB8D636-33FA-42D8-BE38-F6AEE0424093}" type="slidenum">
              <a:rPr lang="en-US" smtClean="0"/>
              <a:pPr/>
              <a:t>9</a:t>
            </a:fld>
            <a:endParaRPr lang="en-US"/>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Layers">
  <a:themeElements>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fontScheme name="Layers">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Layers 11">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0000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11 Managing Liquidity</Template>
  <TotalTime>397</TotalTime>
  <Words>2858</Words>
  <Application>Microsoft Office PowerPoint</Application>
  <PresentationFormat>On-screen Show (4:3)</PresentationFormat>
  <Paragraphs>392</Paragraphs>
  <Slides>74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Layers</vt:lpstr>
      <vt:lpstr>Equation</vt:lpstr>
      <vt:lpstr>The Effective Use of Capital</vt:lpstr>
      <vt:lpstr>Why Worry About Bank Capital?</vt:lpstr>
      <vt:lpstr>Slide 3</vt:lpstr>
      <vt:lpstr>Risk-Based Capital Standards</vt:lpstr>
      <vt:lpstr>Risk-Based Capital Standards</vt:lpstr>
      <vt:lpstr>Risk-Based Capital Standards</vt:lpstr>
      <vt:lpstr>Risk-Based Capital Standards</vt:lpstr>
      <vt:lpstr>Risk-Based Capital Standards</vt:lpstr>
      <vt:lpstr>Risk-Based Capital Standards</vt:lpstr>
      <vt:lpstr>Risk-Based Capital Standards</vt:lpstr>
      <vt:lpstr>Slide 11</vt:lpstr>
      <vt:lpstr>Risk-Based Capital Standards</vt:lpstr>
      <vt:lpstr>Risk-Based Capital Standards</vt:lpstr>
      <vt:lpstr>Slide 14</vt:lpstr>
      <vt:lpstr>Slide 15</vt:lpstr>
      <vt:lpstr>Slide 16</vt:lpstr>
      <vt:lpstr>Slide 17</vt:lpstr>
      <vt:lpstr>What Constitutes Bank Capital?</vt:lpstr>
      <vt:lpstr>What Constitutes Bank Capital?</vt:lpstr>
      <vt:lpstr>What Constitutes Bank Capital?</vt:lpstr>
      <vt:lpstr>What Constitutes Bank Capital?</vt:lpstr>
      <vt:lpstr>What Constitutes Bank Capital?</vt:lpstr>
      <vt:lpstr>Slide 23</vt:lpstr>
      <vt:lpstr>What Constitutes Bank Capital?</vt:lpstr>
      <vt:lpstr>What Constitutes Bank Capital?</vt:lpstr>
      <vt:lpstr>What Constitutes Bank Capital?</vt:lpstr>
      <vt:lpstr>What Constitutes Bank Capital?</vt:lpstr>
      <vt:lpstr>What Constitutes Bank Capital?</vt:lpstr>
      <vt:lpstr>What Constitutes Bank Capital?</vt:lpstr>
      <vt:lpstr>What Constitutes Bank Capital?</vt:lpstr>
      <vt:lpstr>What Constitutes Bank Capital?</vt:lpstr>
      <vt:lpstr>What is the Function of Bank Capital</vt:lpstr>
      <vt:lpstr>What is the Function of Bank Capital</vt:lpstr>
      <vt:lpstr>How Much Capital Is Adequate?</vt:lpstr>
      <vt:lpstr>The Effect of Capital Requirements on Bank Operating Policies</vt:lpstr>
      <vt:lpstr>Slide 36</vt:lpstr>
      <vt:lpstr>The Effect of Capital Requirements on Bank Operating Policies</vt:lpstr>
      <vt:lpstr>Characteristics of External Capital Sources</vt:lpstr>
      <vt:lpstr>Characteristics of External Capital Sources</vt:lpstr>
      <vt:lpstr>Characteristics of External Capital Sources</vt:lpstr>
      <vt:lpstr>Characteristics of External Capital Sources</vt:lpstr>
      <vt:lpstr>Characteristics of External Capital Sources</vt:lpstr>
      <vt:lpstr>Characteristics of External Capital Sources</vt:lpstr>
      <vt:lpstr>Characteristics of External Capital Sources</vt:lpstr>
      <vt:lpstr>Slide 45</vt:lpstr>
      <vt:lpstr>Characteristics of External Capital Sources</vt:lpstr>
      <vt:lpstr>Capital Planning</vt:lpstr>
      <vt:lpstr>Capital Planning</vt:lpstr>
      <vt:lpstr>Capital Planning</vt:lpstr>
      <vt:lpstr>Slide 50</vt:lpstr>
      <vt:lpstr>Depository Institutions Capital Standards</vt:lpstr>
      <vt:lpstr>Depository Institutions Capital Standards</vt:lpstr>
      <vt:lpstr>Depository Institutions Capital Standards</vt:lpstr>
      <vt:lpstr>Slide 54</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Federal Deposit Insurance</vt:lpstr>
      <vt:lpstr>The Effective Use of Capital</vt:lpstr>
    </vt:vector>
  </TitlesOfParts>
  <Company>Texas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dc:title>
  <dc:subject>The Effective Use of Capital</dc:subject>
  <dc:creator>S. Scott MacDonald and William Chittenden</dc:creator>
  <cp:lastModifiedBy>William T. Chittenden</cp:lastModifiedBy>
  <cp:revision>29</cp:revision>
  <dcterms:created xsi:type="dcterms:W3CDTF">2009-08-17T16:20:37Z</dcterms:created>
  <dcterms:modified xsi:type="dcterms:W3CDTF">2009-10-13T20:20:02Z</dcterms:modified>
</cp:coreProperties>
</file>