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Lst>
  <p:notesMasterIdLst>
    <p:notesMasterId r:id="rId226"/>
  </p:notesMasterIdLst>
  <p:sldIdLst>
    <p:sldId id="323" r:id="rId5"/>
    <p:sldId id="259" r:id="rId6"/>
    <p:sldId id="260" r:id="rId7"/>
    <p:sldId id="261" r:id="rId8"/>
    <p:sldId id="262" r:id="rId9"/>
    <p:sldId id="300" r:id="rId10"/>
    <p:sldId id="263" r:id="rId11"/>
    <p:sldId id="301" r:id="rId12"/>
    <p:sldId id="269" r:id="rId13"/>
    <p:sldId id="302" r:id="rId14"/>
    <p:sldId id="304" r:id="rId15"/>
    <p:sldId id="278" r:id="rId16"/>
    <p:sldId id="303" r:id="rId17"/>
    <p:sldId id="324" r:id="rId18"/>
    <p:sldId id="305" r:id="rId19"/>
    <p:sldId id="306" r:id="rId20"/>
    <p:sldId id="307" r:id="rId21"/>
    <p:sldId id="308" r:id="rId22"/>
    <p:sldId id="309" r:id="rId23"/>
    <p:sldId id="310" r:id="rId24"/>
    <p:sldId id="311" r:id="rId25"/>
    <p:sldId id="287" r:id="rId26"/>
    <p:sldId id="325" r:id="rId27"/>
    <p:sldId id="288" r:id="rId28"/>
    <p:sldId id="312" r:id="rId29"/>
    <p:sldId id="313" r:id="rId30"/>
    <p:sldId id="314" r:id="rId31"/>
    <p:sldId id="315" r:id="rId32"/>
    <p:sldId id="316" r:id="rId33"/>
    <p:sldId id="317" r:id="rId34"/>
    <p:sldId id="318" r:id="rId35"/>
    <p:sldId id="319" r:id="rId36"/>
    <p:sldId id="321" r:id="rId37"/>
    <p:sldId id="320"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3" r:id="rId74"/>
    <p:sldId id="364" r:id="rId75"/>
    <p:sldId id="365" r:id="rId76"/>
    <p:sldId id="366" r:id="rId77"/>
    <p:sldId id="367" r:id="rId78"/>
    <p:sldId id="373" r:id="rId79"/>
    <p:sldId id="374" r:id="rId80"/>
    <p:sldId id="375" r:id="rId81"/>
    <p:sldId id="376" r:id="rId82"/>
    <p:sldId id="377" r:id="rId83"/>
    <p:sldId id="378" r:id="rId84"/>
    <p:sldId id="379" r:id="rId85"/>
    <p:sldId id="380" r:id="rId86"/>
    <p:sldId id="381" r:id="rId87"/>
    <p:sldId id="384" r:id="rId88"/>
    <p:sldId id="385" r:id="rId89"/>
    <p:sldId id="386" r:id="rId90"/>
    <p:sldId id="388" r:id="rId91"/>
    <p:sldId id="389" r:id="rId92"/>
    <p:sldId id="390" r:id="rId93"/>
    <p:sldId id="391" r:id="rId94"/>
    <p:sldId id="393" r:id="rId95"/>
    <p:sldId id="394" r:id="rId96"/>
    <p:sldId id="395" r:id="rId97"/>
    <p:sldId id="397" r:id="rId98"/>
    <p:sldId id="399"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18" r:id="rId117"/>
    <p:sldId id="419" r:id="rId118"/>
    <p:sldId id="420" r:id="rId119"/>
    <p:sldId id="421" r:id="rId120"/>
    <p:sldId id="422" r:id="rId121"/>
    <p:sldId id="423" r:id="rId122"/>
    <p:sldId id="424" r:id="rId123"/>
    <p:sldId id="425" r:id="rId124"/>
    <p:sldId id="426" r:id="rId125"/>
    <p:sldId id="427" r:id="rId126"/>
    <p:sldId id="428" r:id="rId127"/>
    <p:sldId id="429" r:id="rId128"/>
    <p:sldId id="430" r:id="rId129"/>
    <p:sldId id="431" r:id="rId130"/>
    <p:sldId id="432" r:id="rId131"/>
    <p:sldId id="433" r:id="rId132"/>
    <p:sldId id="434" r:id="rId133"/>
    <p:sldId id="435" r:id="rId134"/>
    <p:sldId id="436" r:id="rId135"/>
    <p:sldId id="437" r:id="rId136"/>
    <p:sldId id="438" r:id="rId137"/>
    <p:sldId id="439" r:id="rId138"/>
    <p:sldId id="440" r:id="rId139"/>
    <p:sldId id="441" r:id="rId140"/>
    <p:sldId id="442" r:id="rId141"/>
    <p:sldId id="444" r:id="rId142"/>
    <p:sldId id="445" r:id="rId143"/>
    <p:sldId id="446" r:id="rId144"/>
    <p:sldId id="447" r:id="rId145"/>
    <p:sldId id="448" r:id="rId146"/>
    <p:sldId id="449" r:id="rId147"/>
    <p:sldId id="450" r:id="rId148"/>
    <p:sldId id="451" r:id="rId149"/>
    <p:sldId id="452" r:id="rId150"/>
    <p:sldId id="453" r:id="rId151"/>
    <p:sldId id="454" r:id="rId152"/>
    <p:sldId id="455" r:id="rId153"/>
    <p:sldId id="456" r:id="rId154"/>
    <p:sldId id="457" r:id="rId155"/>
    <p:sldId id="458" r:id="rId156"/>
    <p:sldId id="459" r:id="rId157"/>
    <p:sldId id="460" r:id="rId158"/>
    <p:sldId id="461" r:id="rId159"/>
    <p:sldId id="462" r:id="rId160"/>
    <p:sldId id="463" r:id="rId161"/>
    <p:sldId id="464" r:id="rId162"/>
    <p:sldId id="465" r:id="rId163"/>
    <p:sldId id="466" r:id="rId164"/>
    <p:sldId id="467" r:id="rId165"/>
    <p:sldId id="468" r:id="rId166"/>
    <p:sldId id="469" r:id="rId167"/>
    <p:sldId id="470" r:id="rId168"/>
    <p:sldId id="471" r:id="rId169"/>
    <p:sldId id="472" r:id="rId170"/>
    <p:sldId id="473" r:id="rId171"/>
    <p:sldId id="474" r:id="rId172"/>
    <p:sldId id="475" r:id="rId173"/>
    <p:sldId id="476" r:id="rId174"/>
    <p:sldId id="477" r:id="rId175"/>
    <p:sldId id="478" r:id="rId176"/>
    <p:sldId id="479" r:id="rId177"/>
    <p:sldId id="480" r:id="rId178"/>
    <p:sldId id="481" r:id="rId179"/>
    <p:sldId id="482" r:id="rId180"/>
    <p:sldId id="483" r:id="rId181"/>
    <p:sldId id="484" r:id="rId182"/>
    <p:sldId id="485" r:id="rId183"/>
    <p:sldId id="486" r:id="rId184"/>
    <p:sldId id="487" r:id="rId185"/>
    <p:sldId id="488" r:id="rId186"/>
    <p:sldId id="489" r:id="rId187"/>
    <p:sldId id="490" r:id="rId188"/>
    <p:sldId id="491" r:id="rId189"/>
    <p:sldId id="492" r:id="rId190"/>
    <p:sldId id="493" r:id="rId191"/>
    <p:sldId id="494" r:id="rId192"/>
    <p:sldId id="495" r:id="rId193"/>
    <p:sldId id="496" r:id="rId194"/>
    <p:sldId id="497" r:id="rId195"/>
    <p:sldId id="498" r:id="rId196"/>
    <p:sldId id="499" r:id="rId197"/>
    <p:sldId id="500" r:id="rId198"/>
    <p:sldId id="501" r:id="rId199"/>
    <p:sldId id="502" r:id="rId200"/>
    <p:sldId id="503" r:id="rId201"/>
    <p:sldId id="504" r:id="rId202"/>
    <p:sldId id="505" r:id="rId203"/>
    <p:sldId id="506" r:id="rId204"/>
    <p:sldId id="507" r:id="rId205"/>
    <p:sldId id="508" r:id="rId206"/>
    <p:sldId id="509" r:id="rId207"/>
    <p:sldId id="510" r:id="rId208"/>
    <p:sldId id="511" r:id="rId209"/>
    <p:sldId id="512" r:id="rId210"/>
    <p:sldId id="513" r:id="rId211"/>
    <p:sldId id="514" r:id="rId212"/>
    <p:sldId id="515" r:id="rId213"/>
    <p:sldId id="516" r:id="rId214"/>
    <p:sldId id="517" r:id="rId215"/>
    <p:sldId id="518" r:id="rId216"/>
    <p:sldId id="519" r:id="rId217"/>
    <p:sldId id="520" r:id="rId218"/>
    <p:sldId id="521" r:id="rId219"/>
    <p:sldId id="522" r:id="rId220"/>
    <p:sldId id="523" r:id="rId221"/>
    <p:sldId id="524" r:id="rId222"/>
    <p:sldId id="525" r:id="rId223"/>
    <p:sldId id="526" r:id="rId224"/>
    <p:sldId id="527" r:id="rId2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664"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presProps" Target="presProps.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theme" Target="theme/theme1.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tableStyles" Target="tableStyle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62C7-35CE-4D34-8BD9-9154113616C2}" type="datetimeFigureOut">
              <a:rPr lang="en-US" smtClean="0"/>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1A93C-BD6B-441F-8FC8-2C289811477C}" type="slidenum">
              <a:rPr lang="en-US" smtClean="0"/>
              <a:pPr/>
              <a:t>‹#›</a:t>
            </a:fld>
            <a:endParaRPr lang="en-US"/>
          </a:p>
        </p:txBody>
      </p:sp>
    </p:spTree>
    <p:extLst>
      <p:ext uri="{BB962C8B-B14F-4D97-AF65-F5344CB8AC3E}">
        <p14:creationId xmlns:p14="http://schemas.microsoft.com/office/powerpoint/2010/main" val="42470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689AE-1E31-40AF-9B89-C95CF1C9DD14}" type="slidenum">
              <a:rPr lang="en-US"/>
              <a:pPr/>
              <a:t>2</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26</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27</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28</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29</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30</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31</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33</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34</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96</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a:t>Point out that the APR is the same in either case, but your effective rate is different.  Ask them which account they should use.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69AA8-3FCF-41FE-9225-529B8113E2D6}" type="slidenum">
              <a:rPr lang="en-US"/>
              <a:pPr/>
              <a:t>3</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97</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a:t>Point out that the APR is the same in either case, but your effective rate is different.  Ask them which account they should use.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F76E-EA7C-4859-A279-9D7032966DFA}" type="slidenum">
              <a:rPr lang="en-US">
                <a:solidFill>
                  <a:prstClr val="black"/>
                </a:solidFill>
              </a:rPr>
              <a:pPr/>
              <a:t>98</a:t>
            </a:fld>
            <a:endParaRPr lang="en-US">
              <a:solidFill>
                <a:prstClr val="black"/>
              </a:solidFill>
            </a:endParaRPr>
          </a:p>
        </p:txBody>
      </p:sp>
      <p:sp>
        <p:nvSpPr>
          <p:cNvPr id="1050626" name="Rectangle 2"/>
          <p:cNvSpPr>
            <a:spLocks noGrp="1" noRot="1" noChangeAspect="1" noChangeArrowheads="1" noTextEdit="1"/>
          </p:cNvSpPr>
          <p:nvPr>
            <p:ph type="sldImg"/>
          </p:nvPr>
        </p:nvSpPr>
        <p:spPr>
          <a:xfrm>
            <a:off x="1144588" y="685800"/>
            <a:ext cx="4570412" cy="3429000"/>
          </a:xfrm>
          <a:ln/>
        </p:spPr>
      </p:sp>
      <p:sp>
        <p:nvSpPr>
          <p:cNvPr id="1050627"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F1F7A-7AAB-40B1-9669-09BC8B729570}" type="slidenum">
              <a:rPr lang="en-US">
                <a:solidFill>
                  <a:prstClr val="black"/>
                </a:solidFill>
              </a:rPr>
              <a:pPr/>
              <a:t>100</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1144588" y="685800"/>
            <a:ext cx="4570412" cy="3429000"/>
          </a:xfrm>
          <a:ln/>
        </p:spPr>
      </p:sp>
      <p:sp>
        <p:nvSpPr>
          <p:cNvPr id="1054723"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F1F7A-7AAB-40B1-9669-09BC8B729570}" type="slidenum">
              <a:rPr lang="en-US">
                <a:solidFill>
                  <a:prstClr val="black"/>
                </a:solidFill>
              </a:rPr>
              <a:pPr/>
              <a:t>102</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1144588" y="685800"/>
            <a:ext cx="4570412" cy="3429000"/>
          </a:xfrm>
          <a:ln/>
        </p:spPr>
      </p:sp>
      <p:sp>
        <p:nvSpPr>
          <p:cNvPr id="1054723" name="Rectangle 3"/>
          <p:cNvSpPr>
            <a:spLocks noGrp="1" noChangeArrowheads="1"/>
          </p:cNvSpPr>
          <p:nvPr>
            <p:ph type="body" idx="1"/>
          </p:nvPr>
        </p:nvSpPr>
        <p:spPr/>
        <p:txBody>
          <a:bodyPr/>
          <a:lstStyle/>
          <a:p>
            <a:r>
              <a:rPr lang="en-US" dirty="0"/>
              <a:t>Point out that the APR is the same in either case, but your effective rate is different.  Ask them which account they should use.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23AB8-99ED-4EE3-9082-D0A19F407462}" type="slidenum">
              <a:rPr lang="en-US">
                <a:solidFill>
                  <a:prstClr val="black"/>
                </a:solidFill>
              </a:rPr>
              <a:pPr/>
              <a:t>104</a:t>
            </a:fld>
            <a:endParaRPr lang="en-US">
              <a:solidFill>
                <a:prstClr val="black"/>
              </a:solidFill>
            </a:endParaRPr>
          </a:p>
        </p:txBody>
      </p:sp>
      <p:sp>
        <p:nvSpPr>
          <p:cNvPr id="95129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95129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9862D-14CC-409D-9214-1D090157B596}" type="slidenum">
              <a:rPr lang="en-US">
                <a:solidFill>
                  <a:prstClr val="black"/>
                </a:solidFill>
              </a:rPr>
              <a:pPr/>
              <a:t>105</a:t>
            </a:fld>
            <a:endParaRPr lang="en-US">
              <a:solidFill>
                <a:prstClr val="black"/>
              </a:solidFill>
            </a:endParaRPr>
          </a:p>
        </p:txBody>
      </p:sp>
      <p:sp>
        <p:nvSpPr>
          <p:cNvPr id="107417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7417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9862D-14CC-409D-9214-1D090157B596}" type="slidenum">
              <a:rPr lang="en-US">
                <a:solidFill>
                  <a:prstClr val="black"/>
                </a:solidFill>
              </a:rPr>
              <a:pPr/>
              <a:t>106</a:t>
            </a:fld>
            <a:endParaRPr lang="en-US">
              <a:solidFill>
                <a:prstClr val="black"/>
              </a:solidFill>
            </a:endParaRPr>
          </a:p>
        </p:txBody>
      </p:sp>
      <p:sp>
        <p:nvSpPr>
          <p:cNvPr id="107417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74179"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13D39-6278-434B-8B5B-7F1ADA098E8D}" type="slidenum">
              <a:rPr lang="en-US">
                <a:solidFill>
                  <a:prstClr val="black"/>
                </a:solidFill>
              </a:rPr>
              <a:pPr/>
              <a:t>107</a:t>
            </a:fld>
            <a:endParaRPr lang="en-US">
              <a:solidFill>
                <a:prstClr val="black"/>
              </a:solidFill>
            </a:endParaRPr>
          </a:p>
        </p:txBody>
      </p:sp>
      <p:sp>
        <p:nvSpPr>
          <p:cNvPr id="108134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81347"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3D799-076D-4C01-B7DC-8109D46A7AD4}" type="slidenum">
              <a:rPr lang="en-US">
                <a:solidFill>
                  <a:prstClr val="black"/>
                </a:solidFill>
              </a:rPr>
              <a:pPr/>
              <a:t>108</a:t>
            </a:fld>
            <a:endParaRPr lang="en-US">
              <a:solidFill>
                <a:prstClr val="black"/>
              </a:solidFill>
            </a:endParaRPr>
          </a:p>
        </p:txBody>
      </p:sp>
      <p:sp>
        <p:nvSpPr>
          <p:cNvPr id="108339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083395"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171BF-E8E4-4A5C-9B9E-A2C62C858BF6}" type="slidenum">
              <a:rPr lang="en-US">
                <a:solidFill>
                  <a:prstClr val="black"/>
                </a:solidFill>
              </a:rPr>
              <a:pPr/>
              <a:t>120</a:t>
            </a:fld>
            <a:endParaRPr lang="en-US" dirty="0">
              <a:solidFill>
                <a:prstClr val="black"/>
              </a:solidFill>
            </a:endParaRPr>
          </a:p>
        </p:txBody>
      </p:sp>
      <p:sp>
        <p:nvSpPr>
          <p:cNvPr id="112025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0259"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67CD2-53EE-45F7-9AED-A3C833875384}" type="slidenum">
              <a:rPr lang="en-US"/>
              <a:pPr/>
              <a:t>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E20CC-980E-42B8-A324-2EC245F41EF6}" type="slidenum">
              <a:rPr lang="en-US">
                <a:solidFill>
                  <a:prstClr val="black"/>
                </a:solidFill>
              </a:rPr>
              <a:pPr/>
              <a:t>121</a:t>
            </a:fld>
            <a:endParaRPr lang="en-US" dirty="0">
              <a:solidFill>
                <a:prstClr val="black"/>
              </a:solidFill>
            </a:endParaRPr>
          </a:p>
        </p:txBody>
      </p:sp>
      <p:sp>
        <p:nvSpPr>
          <p:cNvPr id="112435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4355"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E4ACE-DBA0-4D6F-875A-24605E464E3B}" type="slidenum">
              <a:rPr lang="en-US">
                <a:solidFill>
                  <a:prstClr val="black"/>
                </a:solidFill>
              </a:rPr>
              <a:pPr/>
              <a:t>122</a:t>
            </a:fld>
            <a:endParaRPr lang="en-US" dirty="0">
              <a:solidFill>
                <a:prstClr val="black"/>
              </a:solidFill>
            </a:endParaRPr>
          </a:p>
        </p:txBody>
      </p:sp>
      <p:sp>
        <p:nvSpPr>
          <p:cNvPr id="112230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230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7ACAE-396E-4E22-9255-BBCE86FA7AFF}" type="slidenum">
              <a:rPr lang="en-US">
                <a:solidFill>
                  <a:prstClr val="black"/>
                </a:solidFill>
              </a:rPr>
              <a:pPr/>
              <a:t>123</a:t>
            </a:fld>
            <a:endParaRPr lang="en-US" dirty="0">
              <a:solidFill>
                <a:prstClr val="black"/>
              </a:solidFill>
            </a:endParaRPr>
          </a:p>
        </p:txBody>
      </p:sp>
      <p:sp>
        <p:nvSpPr>
          <p:cNvPr id="112640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6403"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2054A-4BD3-443B-B8EE-9679E8AFB94E}" type="slidenum">
              <a:rPr lang="en-US">
                <a:solidFill>
                  <a:prstClr val="black"/>
                </a:solidFill>
              </a:rPr>
              <a:pPr/>
              <a:t>124</a:t>
            </a:fld>
            <a:endParaRPr lang="en-US" dirty="0">
              <a:solidFill>
                <a:prstClr val="black"/>
              </a:solidFill>
            </a:endParaRPr>
          </a:p>
        </p:txBody>
      </p:sp>
      <p:sp>
        <p:nvSpPr>
          <p:cNvPr id="1128450"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28451"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95466-F683-4BE1-8CB8-D77E861C850B}" type="slidenum">
              <a:rPr lang="en-US">
                <a:solidFill>
                  <a:prstClr val="black"/>
                </a:solidFill>
              </a:rPr>
              <a:pPr/>
              <a:t>126</a:t>
            </a:fld>
            <a:endParaRPr lang="en-US" dirty="0">
              <a:solidFill>
                <a:prstClr val="black"/>
              </a:solidFill>
            </a:endParaRPr>
          </a:p>
        </p:txBody>
      </p:sp>
      <p:sp>
        <p:nvSpPr>
          <p:cNvPr id="113664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36643"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654B6-B409-4F9D-8132-8E23F8F882DE}" type="slidenum">
              <a:rPr lang="en-US">
                <a:solidFill>
                  <a:prstClr val="black"/>
                </a:solidFill>
              </a:rPr>
              <a:pPr/>
              <a:t>128</a:t>
            </a:fld>
            <a:endParaRPr lang="en-US" dirty="0">
              <a:solidFill>
                <a:prstClr val="black"/>
              </a:solidFill>
            </a:endParaRPr>
          </a:p>
        </p:txBody>
      </p:sp>
      <p:sp>
        <p:nvSpPr>
          <p:cNvPr id="1140738"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0739"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CEA11-6B01-45BB-973E-13C275D8974D}" type="slidenum">
              <a:rPr lang="en-US">
                <a:solidFill>
                  <a:prstClr val="black"/>
                </a:solidFill>
              </a:rPr>
              <a:pPr/>
              <a:t>129</a:t>
            </a:fld>
            <a:endParaRPr lang="en-US" dirty="0">
              <a:solidFill>
                <a:prstClr val="black"/>
              </a:solidFill>
            </a:endParaRPr>
          </a:p>
        </p:txBody>
      </p:sp>
      <p:sp>
        <p:nvSpPr>
          <p:cNvPr id="1155074"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55075"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130</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131</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132</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B45CA-99A5-4F60-89A6-CC678AC1DE02}" type="slidenum">
              <a:rPr lang="en-US"/>
              <a:pPr/>
              <a:t>9</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r>
              <a:rPr lang="en-US" dirty="0" smtClean="0"/>
              <a:t>NSF and</a:t>
            </a:r>
            <a:r>
              <a:rPr lang="en-US" baseline="0" dirty="0" smtClean="0"/>
              <a:t> Overdraft fees are </a:t>
            </a:r>
            <a:r>
              <a:rPr lang="en-US" baseline="0" smtClean="0"/>
              <a:t>relatively inelastic</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133</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134</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1D0D5-C789-4E2A-8424-E59F2CD97703}" type="slidenum">
              <a:rPr lang="en-US">
                <a:solidFill>
                  <a:prstClr val="black"/>
                </a:solidFill>
              </a:rPr>
              <a:pPr/>
              <a:t>135</a:t>
            </a:fld>
            <a:endParaRPr lang="en-US">
              <a:solidFill>
                <a:prstClr val="black"/>
              </a:solidFill>
            </a:endParaRPr>
          </a:p>
        </p:txBody>
      </p:sp>
      <p:sp>
        <p:nvSpPr>
          <p:cNvPr id="1162242"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62243" name="Rectangle 3"/>
          <p:cNvSpPr>
            <a:spLocks noGrp="1" noChangeArrowheads="1"/>
          </p:cNvSpPr>
          <p:nvPr>
            <p:ph type="body" idx="1"/>
          </p:nvPr>
        </p:nvSpPr>
        <p:spPr>
          <a:xfrm>
            <a:off x="910829" y="4342191"/>
            <a:ext cx="5028903" cy="4113893"/>
          </a:xfrm>
          <a:ln/>
        </p:spPr>
        <p:txBody>
          <a:bodyPr lIns="93440" tIns="45109" rIns="93440" bIns="45109"/>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C5140-2B0F-4186-A618-877D18C1A5A7}" type="slidenum">
              <a:rPr lang="en-US">
                <a:solidFill>
                  <a:prstClr val="black"/>
                </a:solidFill>
              </a:rPr>
              <a:pPr/>
              <a:t>136</a:t>
            </a:fld>
            <a:endParaRPr lang="en-US" dirty="0">
              <a:solidFill>
                <a:prstClr val="black"/>
              </a:solidFill>
            </a:endParaRPr>
          </a:p>
        </p:txBody>
      </p:sp>
      <p:sp>
        <p:nvSpPr>
          <p:cNvPr id="1142786" name="Rectangle 2"/>
          <p:cNvSpPr>
            <a:spLocks noGrp="1" noRot="1" noChangeAspect="1" noChangeArrowheads="1" noTextEdit="1"/>
          </p:cNvSpPr>
          <p:nvPr>
            <p:ph type="sldImg"/>
          </p:nvPr>
        </p:nvSpPr>
        <p:spPr>
          <a:xfrm>
            <a:off x="1150938" y="692150"/>
            <a:ext cx="4552950" cy="3416300"/>
          </a:xfrm>
          <a:ln w="12700" cap="flat">
            <a:solidFill>
              <a:schemeClr val="tx1"/>
            </a:solidFill>
          </a:ln>
        </p:spPr>
      </p:sp>
      <p:sp>
        <p:nvSpPr>
          <p:cNvPr id="1142787" name="Rectangle 3"/>
          <p:cNvSpPr>
            <a:spLocks noGrp="1" noChangeArrowheads="1"/>
          </p:cNvSpPr>
          <p:nvPr>
            <p:ph type="body" idx="1"/>
          </p:nvPr>
        </p:nvSpPr>
        <p:spPr>
          <a:xfrm>
            <a:off x="910829" y="4342191"/>
            <a:ext cx="5028903" cy="4113893"/>
          </a:xfrm>
          <a:ln/>
        </p:spPr>
        <p:txBody>
          <a:bodyPr lIns="93440" tIns="45109" rIns="93440" bIns="45109"/>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C876B12-7FB4-452E-877C-607290DB3E87}" type="slidenum">
              <a:rPr lang="en-US">
                <a:solidFill>
                  <a:prstClr val="black"/>
                </a:solidFill>
              </a:rPr>
              <a:pPr/>
              <a:t>139</a:t>
            </a:fld>
            <a:endParaRPr lang="en-US">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AAAFBD7-757A-4BF9-BC30-B66717CED370}" type="slidenum">
              <a:rPr lang="en-US">
                <a:solidFill>
                  <a:prstClr val="black"/>
                </a:solidFill>
              </a:rPr>
              <a:pPr/>
              <a:t>141</a:t>
            </a:fld>
            <a:endParaRPr 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DDA7420-CFDF-4C35-A671-7A9182F00E65}" type="slidenum">
              <a:rPr lang="en-US">
                <a:solidFill>
                  <a:prstClr val="black"/>
                </a:solidFill>
              </a:rPr>
              <a:pPr/>
              <a:t>144</a:t>
            </a:fld>
            <a:endParaRPr lang="en-US">
              <a:solidFill>
                <a:prstClr val="black"/>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EC1B3CD-6A71-4876-9772-51B6AE912A83}" type="slidenum">
              <a:rPr lang="en-US">
                <a:solidFill>
                  <a:prstClr val="black"/>
                </a:solidFill>
              </a:rPr>
              <a:pPr/>
              <a:t>145</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EC1B3CD-6A71-4876-9772-51B6AE912A83}" type="slidenum">
              <a:rPr lang="en-US">
                <a:solidFill>
                  <a:prstClr val="black"/>
                </a:solidFill>
              </a:rPr>
              <a:pPr/>
              <a:t>146</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p:spPr>
        <p:txBody>
          <a:bodyPr/>
          <a:lstStyle/>
          <a:p>
            <a:pPr eaLnBrk="1" hangingPunct="1"/>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1A93C-BD6B-441F-8FC8-2C289811477C}" type="slidenum">
              <a:rPr lang="en-US" smtClean="0">
                <a:solidFill>
                  <a:prstClr val="black"/>
                </a:solidFill>
              </a:rPr>
              <a:pPr/>
              <a:t>186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D37B3-8836-4FF3-9AC3-1B31A889F676}" type="slidenum">
              <a:rPr lang="en-US"/>
              <a:pPr/>
              <a:t>12</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23</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910CE-A1B3-4928-9C0B-DD1CE66694B9}" type="slidenum">
              <a:rPr lang="en-US"/>
              <a:pPr/>
              <a:t>24</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899D-A7D2-4CA1-A2B5-AF5A55D7FF15}" type="slidenum">
              <a:rPr lang="en-US"/>
              <a:pPr/>
              <a:t>25</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pPr/>
              <a:t>‹#›</a:t>
            </a:fld>
            <a:endParaRPr lang="en-US" dirty="0"/>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206954879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365519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2848902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10643043"/>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6482856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41434509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00123303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8441601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543894180"/>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44471920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33087721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143587693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7187086"/>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08124059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77569909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28141323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46739852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907751939"/>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949057444"/>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33043769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128326539"/>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91875234"/>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solidFill>
                <a:srgbClr val="000000"/>
              </a:solidFill>
            </a:endParaRPr>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solidFill>
                  <a:srgbClr val="000000"/>
                </a:solidFill>
              </a:rPr>
              <a:pPr/>
              <a:t>‹#›</a:t>
            </a:fld>
            <a:endParaRPr lang="en-US" dirty="0">
              <a:solidFill>
                <a:srgbClr val="000000"/>
              </a:solidFill>
            </a:endParaRPr>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extLst>
      <p:ext uri="{BB962C8B-B14F-4D97-AF65-F5344CB8AC3E}">
        <p14:creationId xmlns:p14="http://schemas.microsoft.com/office/powerpoint/2010/main" val="316126656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5413043"/>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917529576"/>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185902964"/>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5486948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73530732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24068567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82542563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3191395999"/>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2068001219"/>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solidFill>
                  <a:srgbClr val="000000"/>
                </a:solidFill>
              </a:rPr>
              <a:t>© 2010 Cengage Learning. All Rights Reserved. May not be scanned, copied or duplicated, or posted to a publicly accessible website, in whole or in part. </a:t>
            </a:r>
            <a:endParaRPr lang="en-US">
              <a:solidFill>
                <a:srgbClr val="000000"/>
              </a:solidFill>
            </a:endParaRPr>
          </a:p>
        </p:txBody>
      </p:sp>
    </p:spTree>
    <p:extLst>
      <p:ext uri="{BB962C8B-B14F-4D97-AF65-F5344CB8AC3E}">
        <p14:creationId xmlns:p14="http://schemas.microsoft.com/office/powerpoint/2010/main" val="192391868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pPr/>
              <a:t>‹#›</a:t>
            </a:fld>
            <a:endParaRPr lang="en-US" dirty="0"/>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5335221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7053086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solidFill>
                <a:srgbClr val="000000"/>
              </a:solidFill>
            </a:endParaRPr>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solidFill>
                  <a:srgbClr val="000000"/>
                </a:solidFill>
              </a:rPr>
              <a:pPr/>
              <a:t>‹#›</a:t>
            </a:fld>
            <a:endParaRPr lang="en-US" dirty="0">
              <a:solidFill>
                <a:srgbClr val="000000"/>
              </a:solidFill>
            </a:endParaRPr>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5431000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2.emf"/><Relationship Id="rId2" Type="http://schemas.openxmlformats.org/officeDocument/2006/relationships/slideLayout" Target="../slideLayouts/slideLayout24.xml"/><Relationship Id="rId1" Type="http://schemas.openxmlformats.org/officeDocument/2006/relationships/vmlDrawing" Target="../drawings/vmlDrawing21.vml"/><Relationship Id="rId6" Type="http://schemas.openxmlformats.org/officeDocument/2006/relationships/oleObject" Target="../embeddings/oleObject29.bin"/><Relationship Id="rId5" Type="http://schemas.openxmlformats.org/officeDocument/2006/relationships/image" Target="../media/image61.emf"/><Relationship Id="rId4" Type="http://schemas.openxmlformats.org/officeDocument/2006/relationships/oleObject" Target="../embeddings/oleObject28.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4.xml"/><Relationship Id="rId1" Type="http://schemas.openxmlformats.org/officeDocument/2006/relationships/vmlDrawing" Target="../drawings/vmlDrawing22.vml"/><Relationship Id="rId4" Type="http://schemas.openxmlformats.org/officeDocument/2006/relationships/image" Target="../media/image63.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4.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32.bin"/><Relationship Id="rId4" Type="http://schemas.openxmlformats.org/officeDocument/2006/relationships/image" Target="../media/image64.w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4.xml"/><Relationship Id="rId1" Type="http://schemas.openxmlformats.org/officeDocument/2006/relationships/vmlDrawing" Target="../drawings/vmlDrawing24.vml"/><Relationship Id="rId4" Type="http://schemas.openxmlformats.org/officeDocument/2006/relationships/image" Target="../media/image66.w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4.xml"/><Relationship Id="rId1" Type="http://schemas.openxmlformats.org/officeDocument/2006/relationships/vmlDrawing" Target="../drawings/vmlDrawing25.vml"/><Relationship Id="rId4" Type="http://schemas.openxmlformats.org/officeDocument/2006/relationships/image" Target="../media/image67.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4.xml"/><Relationship Id="rId1" Type="http://schemas.openxmlformats.org/officeDocument/2006/relationships/vmlDrawing" Target="../drawings/vmlDrawing26.vml"/><Relationship Id="rId4" Type="http://schemas.openxmlformats.org/officeDocument/2006/relationships/image" Target="../media/image68.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4.xml"/><Relationship Id="rId1" Type="http://schemas.openxmlformats.org/officeDocument/2006/relationships/vmlDrawing" Target="../drawings/vmlDrawing27.vml"/><Relationship Id="rId4" Type="http://schemas.openxmlformats.org/officeDocument/2006/relationships/image" Target="../media/image69.wmf"/></Relationships>
</file>

<file path=ppt/slides/_rels/slide1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4.xml"/><Relationship Id="rId1" Type="http://schemas.openxmlformats.org/officeDocument/2006/relationships/vmlDrawing" Target="../drawings/vmlDrawing28.vml"/><Relationship Id="rId4" Type="http://schemas.openxmlformats.org/officeDocument/2006/relationships/image" Target="../media/image71.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4.xml"/><Relationship Id="rId1" Type="http://schemas.openxmlformats.org/officeDocument/2006/relationships/vmlDrawing" Target="../drawings/vmlDrawing29.vml"/><Relationship Id="rId6" Type="http://schemas.openxmlformats.org/officeDocument/2006/relationships/image" Target="../media/image73.wmf"/><Relationship Id="rId5" Type="http://schemas.openxmlformats.org/officeDocument/2006/relationships/oleObject" Target="../embeddings/oleObject39.bin"/><Relationship Id="rId4" Type="http://schemas.openxmlformats.org/officeDocument/2006/relationships/image" Target="../media/image72.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4.xml"/><Relationship Id="rId1" Type="http://schemas.openxmlformats.org/officeDocument/2006/relationships/vmlDrawing" Target="../drawings/vmlDrawing30.vml"/><Relationship Id="rId4" Type="http://schemas.openxmlformats.org/officeDocument/2006/relationships/image" Target="../media/image74.wmf"/></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4.xml"/><Relationship Id="rId1" Type="http://schemas.openxmlformats.org/officeDocument/2006/relationships/vmlDrawing" Target="../drawings/vmlDrawing31.vml"/><Relationship Id="rId4" Type="http://schemas.openxmlformats.org/officeDocument/2006/relationships/image" Target="../media/image77.w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4.xml"/><Relationship Id="rId1" Type="http://schemas.openxmlformats.org/officeDocument/2006/relationships/vmlDrawing" Target="../drawings/vmlDrawing32.vml"/><Relationship Id="rId4" Type="http://schemas.openxmlformats.org/officeDocument/2006/relationships/image" Target="../media/image78.w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vmlDrawing" Target="../drawings/vmlDrawing33.vml"/><Relationship Id="rId5" Type="http://schemas.openxmlformats.org/officeDocument/2006/relationships/image" Target="../media/image79.wmf"/><Relationship Id="rId4" Type="http://schemas.openxmlformats.org/officeDocument/2006/relationships/oleObject" Target="../embeddings/oleObject43.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vmlDrawing" Target="../drawings/vmlDrawing34.vml"/><Relationship Id="rId5" Type="http://schemas.openxmlformats.org/officeDocument/2006/relationships/image" Target="../media/image80.wmf"/><Relationship Id="rId4" Type="http://schemas.openxmlformats.org/officeDocument/2006/relationships/oleObject" Target="../embeddings/oleObject44.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4.xml"/><Relationship Id="rId1" Type="http://schemas.openxmlformats.org/officeDocument/2006/relationships/vmlDrawing" Target="../drawings/vmlDrawing35.vml"/><Relationship Id="rId5" Type="http://schemas.openxmlformats.org/officeDocument/2006/relationships/image" Target="../media/image81.wmf"/><Relationship Id="rId4" Type="http://schemas.openxmlformats.org/officeDocument/2006/relationships/oleObject" Target="../embeddings/oleObject45.bin"/></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1.xml"/><Relationship Id="rId7" Type="http://schemas.openxmlformats.org/officeDocument/2006/relationships/image" Target="../media/image83.wmf"/><Relationship Id="rId2" Type="http://schemas.openxmlformats.org/officeDocument/2006/relationships/slideLayout" Target="../slideLayouts/slideLayout24.xml"/><Relationship Id="rId1" Type="http://schemas.openxmlformats.org/officeDocument/2006/relationships/vmlDrawing" Target="../drawings/vmlDrawing36.vml"/><Relationship Id="rId6" Type="http://schemas.openxmlformats.org/officeDocument/2006/relationships/oleObject" Target="../embeddings/oleObject47.bin"/><Relationship Id="rId5" Type="http://schemas.openxmlformats.org/officeDocument/2006/relationships/image" Target="../media/image82.wmf"/><Relationship Id="rId4" Type="http://schemas.openxmlformats.org/officeDocument/2006/relationships/oleObject" Target="../embeddings/oleObject46.bin"/><Relationship Id="rId9" Type="http://schemas.openxmlformats.org/officeDocument/2006/relationships/image" Target="../media/image84.wmf"/></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vmlDrawing" Target="../drawings/vmlDrawing37.vml"/><Relationship Id="rId5" Type="http://schemas.openxmlformats.org/officeDocument/2006/relationships/image" Target="../media/image85.wmf"/><Relationship Id="rId4" Type="http://schemas.openxmlformats.org/officeDocument/2006/relationships/oleObject" Target="../embeddings/oleObject49.bin"/></Relationships>
</file>

<file path=ppt/slides/_rels/slide1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emf"/></Relationships>
</file>

<file path=ppt/slides/_rels/slide14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1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5.xml"/></Relationships>
</file>

<file path=ppt/slides/_rels/slide1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5.xml"/><Relationship Id="rId1" Type="http://schemas.openxmlformats.org/officeDocument/2006/relationships/vmlDrawing" Target="../drawings/vmlDrawing38.vml"/><Relationship Id="rId4" Type="http://schemas.openxmlformats.org/officeDocument/2006/relationships/image" Target="../media/image92.w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5.xml"/><Relationship Id="rId1" Type="http://schemas.openxmlformats.org/officeDocument/2006/relationships/vmlDrawing" Target="../drawings/vmlDrawing39.vml"/><Relationship Id="rId4" Type="http://schemas.openxmlformats.org/officeDocument/2006/relationships/image" Target="../media/image93.wmf"/></Relationships>
</file>

<file path=ppt/slides/_rels/slide16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5.xml"/><Relationship Id="rId1" Type="http://schemas.openxmlformats.org/officeDocument/2006/relationships/vmlDrawing" Target="../drawings/vmlDrawing40.vml"/><Relationship Id="rId4" Type="http://schemas.openxmlformats.org/officeDocument/2006/relationships/image" Target="../media/image100.w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5.xml"/><Relationship Id="rId1" Type="http://schemas.openxmlformats.org/officeDocument/2006/relationships/vmlDrawing" Target="../drawings/vmlDrawing41.vml"/><Relationship Id="rId4" Type="http://schemas.openxmlformats.org/officeDocument/2006/relationships/image" Target="../media/image101.w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5.xml"/><Relationship Id="rId1" Type="http://schemas.openxmlformats.org/officeDocument/2006/relationships/vmlDrawing" Target="../drawings/vmlDrawing42.vml"/><Relationship Id="rId4" Type="http://schemas.openxmlformats.org/officeDocument/2006/relationships/image" Target="../media/image102.wmf"/></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5.xml"/><Relationship Id="rId1" Type="http://schemas.openxmlformats.org/officeDocument/2006/relationships/vmlDrawing" Target="../drawings/vmlDrawing43.vml"/><Relationship Id="rId4" Type="http://schemas.openxmlformats.org/officeDocument/2006/relationships/image" Target="../media/image103.wmf"/></Relationships>
</file>

<file path=ppt/slides/_rels/slide2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4.xml"/><Relationship Id="rId1" Type="http://schemas.openxmlformats.org/officeDocument/2006/relationships/vmlDrawing" Target="../drawings/vmlDrawing7.vml"/><Relationship Id="rId4" Type="http://schemas.openxmlformats.org/officeDocument/2006/relationships/image" Target="../media/image41.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4.xml"/><Relationship Id="rId1" Type="http://schemas.openxmlformats.org/officeDocument/2006/relationships/vmlDrawing" Target="../drawings/vmlDrawing9.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image" Target="../media/image44.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4.xml"/><Relationship Id="rId1" Type="http://schemas.openxmlformats.org/officeDocument/2006/relationships/vmlDrawing" Target="../drawings/vmlDrawing11.vml"/><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4.xml"/><Relationship Id="rId1" Type="http://schemas.openxmlformats.org/officeDocument/2006/relationships/vmlDrawing" Target="../drawings/vmlDrawing12.vml"/><Relationship Id="rId4" Type="http://schemas.openxmlformats.org/officeDocument/2006/relationships/image" Target="../media/image46.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4.xml"/><Relationship Id="rId1" Type="http://schemas.openxmlformats.org/officeDocument/2006/relationships/vmlDrawing" Target="../drawings/vmlDrawing13.vml"/><Relationship Id="rId4" Type="http://schemas.openxmlformats.org/officeDocument/2006/relationships/image" Target="../media/image47.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4.xml"/><Relationship Id="rId1" Type="http://schemas.openxmlformats.org/officeDocument/2006/relationships/vmlDrawing" Target="../drawings/vmlDrawing14.vml"/><Relationship Id="rId4" Type="http://schemas.openxmlformats.org/officeDocument/2006/relationships/image" Target="../media/image48.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4.xml"/><Relationship Id="rId1" Type="http://schemas.openxmlformats.org/officeDocument/2006/relationships/vmlDrawing" Target="../drawings/vmlDrawing15.vml"/><Relationship Id="rId4" Type="http://schemas.openxmlformats.org/officeDocument/2006/relationships/image" Target="../media/image49.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4.xml"/><Relationship Id="rId1" Type="http://schemas.openxmlformats.org/officeDocument/2006/relationships/vmlDrawing" Target="../drawings/vmlDrawing16.vml"/><Relationship Id="rId4" Type="http://schemas.openxmlformats.org/officeDocument/2006/relationships/image" Target="../media/image5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4.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24.bin"/><Relationship Id="rId4" Type="http://schemas.openxmlformats.org/officeDocument/2006/relationships/image" Target="../media/image52.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4.xml"/><Relationship Id="rId1" Type="http://schemas.openxmlformats.org/officeDocument/2006/relationships/vmlDrawing" Target="../drawings/vmlDrawing18.vml"/><Relationship Id="rId4" Type="http://schemas.openxmlformats.org/officeDocument/2006/relationships/image" Target="../media/image54.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4.xml"/><Relationship Id="rId1" Type="http://schemas.openxmlformats.org/officeDocument/2006/relationships/vmlDrawing" Target="../drawings/vmlDrawing19.vml"/><Relationship Id="rId4" Type="http://schemas.openxmlformats.org/officeDocument/2006/relationships/image" Target="../media/image55.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4.xml"/><Relationship Id="rId1" Type="http://schemas.openxmlformats.org/officeDocument/2006/relationships/vmlDrawing" Target="../drawings/vmlDrawing20.vml"/><Relationship Id="rId4" Type="http://schemas.openxmlformats.org/officeDocument/2006/relationships/image" Target="../media/image56.w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Non-Interest Income &amp; Non-Interest Expense</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10</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304800" y="304800"/>
            <a:ext cx="8531543" cy="5795010"/>
          </a:xfrm>
          <a:prstGeom prst="rect">
            <a:avLst/>
          </a:prstGeom>
          <a:noFill/>
          <a:ln w="9525">
            <a:noFill/>
            <a:miter lim="800000"/>
            <a:headEnd/>
            <a:tailEnd/>
          </a:ln>
        </p:spPr>
      </p:pic>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53699" name="Rectangle 3"/>
          <p:cNvSpPr>
            <a:spLocks noGrp="1" noChangeArrowheads="1"/>
          </p:cNvSpPr>
          <p:nvPr>
            <p:ph idx="1"/>
          </p:nvPr>
        </p:nvSpPr>
        <p:spPr/>
        <p:txBody>
          <a:bodyPr/>
          <a:lstStyle/>
          <a:p>
            <a:r>
              <a:rPr lang="en-US" dirty="0"/>
              <a:t>Maturity Influences Bond Price Sensitivity</a:t>
            </a:r>
          </a:p>
          <a:p>
            <a:pPr lvl="1"/>
            <a:r>
              <a:rPr lang="en-US" dirty="0"/>
              <a:t>For bonds that pay the same coupon rate, long-term bonds change proportionally more in price than do short-term bonds for a given rate </a:t>
            </a:r>
            <a:r>
              <a:rPr lang="en-US" dirty="0" smtClean="0"/>
              <a:t>change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val="2051365635"/>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101</a:t>
            </a:fld>
            <a:endParaRPr lang="en-US">
              <a:solidFill>
                <a:srgbClr val="000000"/>
              </a:solidFill>
            </a:endParaRPr>
          </a:p>
        </p:txBody>
      </p:sp>
      <p:pic>
        <p:nvPicPr>
          <p:cNvPr id="56322" name="Picture 2"/>
          <p:cNvPicPr>
            <a:picLocks noChangeAspect="1" noChangeArrowheads="1"/>
          </p:cNvPicPr>
          <p:nvPr/>
        </p:nvPicPr>
        <p:blipFill>
          <a:blip r:embed="rId2" cstate="print"/>
          <a:srcRect/>
          <a:stretch>
            <a:fillRect/>
          </a:stretch>
        </p:blipFill>
        <p:spPr bwMode="auto">
          <a:xfrm>
            <a:off x="0" y="828718"/>
            <a:ext cx="9143999" cy="5200566"/>
          </a:xfrm>
          <a:prstGeom prst="rect">
            <a:avLst/>
          </a:prstGeom>
          <a:noFill/>
          <a:ln w="9525">
            <a:noFill/>
            <a:miter lim="800000"/>
            <a:headEnd/>
            <a:tailEnd/>
          </a:ln>
        </p:spPr>
      </p:pic>
    </p:spTree>
    <p:extLst>
      <p:ext uri="{BB962C8B-B14F-4D97-AF65-F5344CB8AC3E}">
        <p14:creationId xmlns:p14="http://schemas.microsoft.com/office/powerpoint/2010/main" val="1977204356"/>
      </p:ext>
    </p:extLst>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53699" name="Rectangle 3"/>
          <p:cNvSpPr>
            <a:spLocks noGrp="1" noChangeArrowheads="1"/>
          </p:cNvSpPr>
          <p:nvPr>
            <p:ph idx="1"/>
          </p:nvPr>
        </p:nvSpPr>
        <p:spPr/>
        <p:txBody>
          <a:bodyPr>
            <a:normAutofit/>
          </a:bodyPr>
          <a:lstStyle/>
          <a:p>
            <a:r>
              <a:rPr lang="en-US" dirty="0" smtClean="0"/>
              <a:t>The Size of the Coupon </a:t>
            </a:r>
            <a:r>
              <a:rPr lang="en-US" dirty="0"/>
              <a:t>Influences Bond Price Sensitivity</a:t>
            </a:r>
          </a:p>
          <a:p>
            <a:pPr lvl="1"/>
            <a:r>
              <a:rPr lang="en-US" dirty="0" smtClean="0"/>
              <a:t>For bonds that have the same maturity, long-term bonds will change proportionally more in price than short-term bonds for a given change in the rate change</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102</a:t>
            </a:fld>
            <a:endParaRPr lang="en-US">
              <a:solidFill>
                <a:srgbClr val="000000"/>
              </a:solidFill>
            </a:endParaRPr>
          </a:p>
        </p:txBody>
      </p:sp>
    </p:spTree>
    <p:extLst>
      <p:ext uri="{BB962C8B-B14F-4D97-AF65-F5344CB8AC3E}">
        <p14:creationId xmlns:p14="http://schemas.microsoft.com/office/powerpoint/2010/main" val="986287769"/>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457200"/>
            <a:ext cx="9144000" cy="574803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103</a:t>
            </a:fld>
            <a:endParaRPr lang="en-US">
              <a:solidFill>
                <a:srgbClr val="000000"/>
              </a:solidFill>
            </a:endParaRPr>
          </a:p>
        </p:txBody>
      </p:sp>
    </p:spTree>
    <p:extLst>
      <p:ext uri="{BB962C8B-B14F-4D97-AF65-F5344CB8AC3E}">
        <p14:creationId xmlns:p14="http://schemas.microsoft.com/office/powerpoint/2010/main" val="402540677"/>
      </p:ext>
    </p:extLst>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95027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950276" name="Rectangle 4"/>
          <p:cNvSpPr>
            <a:spLocks noGrp="1" noChangeArrowheads="1"/>
          </p:cNvSpPr>
          <p:nvPr>
            <p:ph type="title"/>
          </p:nvPr>
        </p:nvSpPr>
        <p:spPr/>
        <p:txBody>
          <a:bodyPr/>
          <a:lstStyle/>
          <a:p>
            <a:r>
              <a:rPr lang="en-US" dirty="0" smtClean="0"/>
              <a:t>Duration and Price Volatility</a:t>
            </a:r>
            <a:endParaRPr lang="en-US" dirty="0"/>
          </a:p>
        </p:txBody>
      </p:sp>
      <p:sp>
        <p:nvSpPr>
          <p:cNvPr id="950277" name="Rectangle 5"/>
          <p:cNvSpPr>
            <a:spLocks noGrp="1" noChangeArrowheads="1"/>
          </p:cNvSpPr>
          <p:nvPr>
            <p:ph idx="1"/>
          </p:nvPr>
        </p:nvSpPr>
        <p:spPr/>
        <p:txBody>
          <a:bodyPr/>
          <a:lstStyle/>
          <a:p>
            <a:r>
              <a:rPr lang="en-US" dirty="0" smtClean="0"/>
              <a:t>Duration as an Elasticity Measure</a:t>
            </a:r>
          </a:p>
          <a:p>
            <a:pPr lvl="1"/>
            <a:r>
              <a:rPr lang="en-US" dirty="0" smtClean="0"/>
              <a:t>Maturity simply identifies how much time elapses until final payment</a:t>
            </a:r>
          </a:p>
          <a:p>
            <a:pPr lvl="1"/>
            <a:r>
              <a:rPr lang="en-US" dirty="0" smtClean="0"/>
              <a:t>It ignores all information about the timing and magnitude of interim payments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104</a:t>
            </a:fld>
            <a:endParaRPr lang="en-US">
              <a:solidFill>
                <a:srgbClr val="000000"/>
              </a:solidFill>
            </a:endParaRPr>
          </a:p>
        </p:txBody>
      </p:sp>
    </p:spTree>
    <p:extLst>
      <p:ext uri="{BB962C8B-B14F-4D97-AF65-F5344CB8AC3E}">
        <p14:creationId xmlns:p14="http://schemas.microsoft.com/office/powerpoint/2010/main" val="3894153854"/>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6"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73157" name="Rectangle 5"/>
          <p:cNvSpPr>
            <a:spLocks noGrp="1" noChangeArrowheads="1"/>
          </p:cNvSpPr>
          <p:nvPr>
            <p:ph idx="1"/>
          </p:nvPr>
        </p:nvSpPr>
        <p:spPr/>
        <p:txBody>
          <a:bodyPr/>
          <a:lstStyle/>
          <a:p>
            <a:r>
              <a:rPr lang="en-US" dirty="0"/>
              <a:t>Duration as an Elasticity Measure</a:t>
            </a:r>
          </a:p>
          <a:p>
            <a:pPr lvl="1"/>
            <a:r>
              <a:rPr lang="en-US" dirty="0"/>
              <a:t>Duration is a measure of the </a:t>
            </a:r>
            <a:r>
              <a:rPr lang="en-US" i="1" u="sng" dirty="0"/>
              <a:t>effective</a:t>
            </a:r>
            <a:r>
              <a:rPr lang="en-US" dirty="0"/>
              <a:t> maturity of a </a:t>
            </a:r>
            <a:r>
              <a:rPr lang="en-US" dirty="0" smtClean="0"/>
              <a:t>security</a:t>
            </a:r>
            <a:endParaRPr lang="en-US" dirty="0"/>
          </a:p>
          <a:p>
            <a:pPr lvl="2"/>
            <a:r>
              <a:rPr lang="en-US" dirty="0"/>
              <a:t>Duration incorporates the timing and size of a security’s cash </a:t>
            </a:r>
            <a:r>
              <a:rPr lang="en-US" dirty="0" smtClean="0"/>
              <a:t>flows</a:t>
            </a:r>
            <a:endParaRPr lang="en-US" dirty="0"/>
          </a:p>
          <a:p>
            <a:pPr lvl="2"/>
            <a:r>
              <a:rPr lang="en-US" dirty="0"/>
              <a:t>Duration measures how price sensitive a security is to changes in interest </a:t>
            </a:r>
            <a:r>
              <a:rPr lang="en-US" dirty="0" smtClean="0"/>
              <a:t>rates</a:t>
            </a:r>
            <a:endParaRPr lang="en-US" dirty="0"/>
          </a:p>
          <a:p>
            <a:pPr lvl="3"/>
            <a:r>
              <a:rPr lang="en-US" dirty="0"/>
              <a:t>The greater (shorter) the duration, the greater (lesser) the price </a:t>
            </a:r>
            <a:r>
              <a:rPr lang="en-US" dirty="0" smtClean="0"/>
              <a:t>sensitivity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105</a:t>
            </a:fld>
            <a:endParaRPr lang="en-US">
              <a:solidFill>
                <a:srgbClr val="000000"/>
              </a:solidFill>
            </a:endParaRPr>
          </a:p>
        </p:txBody>
      </p:sp>
    </p:spTree>
    <p:extLst>
      <p:ext uri="{BB962C8B-B14F-4D97-AF65-F5344CB8AC3E}">
        <p14:creationId xmlns:p14="http://schemas.microsoft.com/office/powerpoint/2010/main" val="744827785"/>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73156"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73157" name="Rectangle 5"/>
          <p:cNvSpPr>
            <a:spLocks noGrp="1" noChangeArrowheads="1"/>
          </p:cNvSpPr>
          <p:nvPr>
            <p:ph idx="1"/>
          </p:nvPr>
        </p:nvSpPr>
        <p:spPr/>
        <p:txBody>
          <a:bodyPr/>
          <a:lstStyle/>
          <a:p>
            <a:r>
              <a:rPr lang="en-US" dirty="0" smtClean="0"/>
              <a:t>Duration as an Elasticity Measure</a:t>
            </a:r>
          </a:p>
          <a:p>
            <a:pPr lvl="1"/>
            <a:r>
              <a:rPr lang="en-US" dirty="0" smtClean="0"/>
              <a:t>Duration versus Maturity</a:t>
            </a:r>
          </a:p>
          <a:p>
            <a:pPr lvl="2"/>
            <a:r>
              <a:rPr lang="en-US" dirty="0" smtClean="0"/>
              <a:t>Consider the cash flows for these two securities</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106</a:t>
            </a:fld>
            <a:endParaRPr lang="en-US">
              <a:solidFill>
                <a:srgbClr val="000000"/>
              </a:solidFill>
            </a:endParaRPr>
          </a:p>
        </p:txBody>
      </p:sp>
      <p:graphicFrame>
        <p:nvGraphicFramePr>
          <p:cNvPr id="151554" name="Object 6"/>
          <p:cNvGraphicFramePr>
            <a:graphicFrameLocks noChangeAspect="1"/>
          </p:cNvGraphicFramePr>
          <p:nvPr/>
        </p:nvGraphicFramePr>
        <p:xfrm>
          <a:off x="2465388" y="3505200"/>
          <a:ext cx="4691062" cy="1233488"/>
        </p:xfrm>
        <a:graphic>
          <a:graphicData uri="http://schemas.openxmlformats.org/presentationml/2006/ole">
            <mc:AlternateContent xmlns:mc="http://schemas.openxmlformats.org/markup-compatibility/2006">
              <mc:Choice xmlns:v="urn:schemas-microsoft-com:vml" Requires="v">
                <p:oleObj spid="_x0000_s85000" name="Visio" r:id="rId4" imgW="4690319" imgH="1232737" progId="Visio.Drawing.11">
                  <p:embed/>
                </p:oleObj>
              </mc:Choice>
              <mc:Fallback>
                <p:oleObj name="Visio" r:id="rId4" imgW="4690319" imgH="123273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88" y="3505200"/>
                        <a:ext cx="4691062" cy="1233488"/>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graphicFrame>
        <p:nvGraphicFramePr>
          <p:cNvPr id="151555" name="Object 8"/>
          <p:cNvGraphicFramePr>
            <a:graphicFrameLocks noChangeAspect="1"/>
          </p:cNvGraphicFramePr>
          <p:nvPr/>
        </p:nvGraphicFramePr>
        <p:xfrm>
          <a:off x="2438400" y="4757738"/>
          <a:ext cx="4648200" cy="1262062"/>
        </p:xfrm>
        <a:graphic>
          <a:graphicData uri="http://schemas.openxmlformats.org/presentationml/2006/ole">
            <mc:AlternateContent xmlns:mc="http://schemas.openxmlformats.org/markup-compatibility/2006">
              <mc:Choice xmlns:v="urn:schemas-microsoft-com:vml" Requires="v">
                <p:oleObj spid="_x0000_s85001" name="Visio" r:id="rId6" imgW="4647363" imgH="1261241" progId="Visio.Drawing.11">
                  <p:embed/>
                </p:oleObj>
              </mc:Choice>
              <mc:Fallback>
                <p:oleObj name="Visio" r:id="rId6" imgW="4647363" imgH="1261241"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757738"/>
                        <a:ext cx="4648200" cy="1262062"/>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73533914"/>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032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0324" name="Rectangle 4"/>
          <p:cNvSpPr>
            <a:spLocks noGrp="1" noChangeArrowheads="1"/>
          </p:cNvSpPr>
          <p:nvPr>
            <p:ph type="title"/>
          </p:nvPr>
        </p:nvSpPr>
        <p:spPr>
          <a:noFill/>
          <a:ln/>
        </p:spPr>
        <p:txBody>
          <a:bodyPr lIns="90488" tIns="44450" rIns="90488" bIns="44450"/>
          <a:lstStyle/>
          <a:p>
            <a:r>
              <a:rPr lang="en-US"/>
              <a:t>Duration and Price Volatility</a:t>
            </a:r>
          </a:p>
        </p:txBody>
      </p:sp>
      <p:sp>
        <p:nvSpPr>
          <p:cNvPr id="1080325" name="Rectangle 5"/>
          <p:cNvSpPr>
            <a:spLocks noGrp="1" noChangeArrowheads="1"/>
          </p:cNvSpPr>
          <p:nvPr>
            <p:ph idx="1"/>
          </p:nvPr>
        </p:nvSpPr>
        <p:spPr/>
        <p:txBody>
          <a:bodyPr/>
          <a:lstStyle/>
          <a:p>
            <a:r>
              <a:rPr lang="en-US" dirty="0"/>
              <a:t>Duration as an Elasticity Measure</a:t>
            </a:r>
          </a:p>
          <a:p>
            <a:pPr lvl="1"/>
            <a:r>
              <a:rPr lang="en-US" dirty="0"/>
              <a:t>Duration versus Maturity</a:t>
            </a:r>
          </a:p>
          <a:p>
            <a:pPr lvl="2"/>
            <a:r>
              <a:rPr lang="en-US" dirty="0"/>
              <a:t>The maturity of both is 20 years</a:t>
            </a:r>
          </a:p>
          <a:p>
            <a:pPr lvl="3"/>
            <a:r>
              <a:rPr lang="en-US" dirty="0"/>
              <a:t>Maturity does not account for the differences in the timing of the cash flows</a:t>
            </a:r>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107</a:t>
            </a:fld>
            <a:endParaRPr lang="en-US">
              <a:solidFill>
                <a:srgbClr val="000000"/>
              </a:solidFill>
            </a:endParaRPr>
          </a:p>
        </p:txBody>
      </p:sp>
    </p:spTree>
    <p:extLst>
      <p:ext uri="{BB962C8B-B14F-4D97-AF65-F5344CB8AC3E}">
        <p14:creationId xmlns:p14="http://schemas.microsoft.com/office/powerpoint/2010/main" val="1183443431"/>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237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082372" name="Rectangle 4"/>
          <p:cNvSpPr>
            <a:spLocks noGrp="1" noChangeArrowheads="1"/>
          </p:cNvSpPr>
          <p:nvPr>
            <p:ph type="title"/>
          </p:nvPr>
        </p:nvSpPr>
        <p:spPr/>
        <p:txBody>
          <a:bodyPr/>
          <a:lstStyle/>
          <a:p>
            <a:r>
              <a:rPr lang="en-US" smtClean="0"/>
              <a:t>Duration and Price Volatility</a:t>
            </a:r>
            <a:endParaRPr lang="en-US"/>
          </a:p>
        </p:txBody>
      </p:sp>
      <p:sp>
        <p:nvSpPr>
          <p:cNvPr id="1082373" name="Rectangle 5"/>
          <p:cNvSpPr>
            <a:spLocks noGrp="1" noChangeArrowheads="1"/>
          </p:cNvSpPr>
          <p:nvPr>
            <p:ph idx="1"/>
          </p:nvPr>
        </p:nvSpPr>
        <p:spPr>
          <a:xfrm>
            <a:off x="762000" y="1295400"/>
            <a:ext cx="8077200" cy="5029200"/>
          </a:xfrm>
        </p:spPr>
        <p:txBody>
          <a:bodyPr>
            <a:normAutofit lnSpcReduction="10000"/>
          </a:bodyPr>
          <a:lstStyle/>
          <a:p>
            <a:r>
              <a:rPr lang="en-US" dirty="0" smtClean="0"/>
              <a:t>Duration as an Elasticity Measure</a:t>
            </a:r>
          </a:p>
          <a:p>
            <a:pPr lvl="1"/>
            <a:r>
              <a:rPr lang="en-US" dirty="0" smtClean="0"/>
              <a:t>Duration versus Maturity</a:t>
            </a:r>
          </a:p>
          <a:p>
            <a:pPr lvl="2"/>
            <a:r>
              <a:rPr lang="en-US" dirty="0" smtClean="0"/>
              <a:t>What is the effective maturity of both?</a:t>
            </a:r>
          </a:p>
          <a:p>
            <a:pPr lvl="3"/>
            <a:r>
              <a:rPr lang="en-US" dirty="0" smtClean="0"/>
              <a:t>The effective maturity of the first security is:  (1,000/1,000) x 1 = 20 years</a:t>
            </a:r>
          </a:p>
          <a:p>
            <a:pPr lvl="3"/>
            <a:r>
              <a:rPr lang="en-US" dirty="0" smtClean="0"/>
              <a:t>The effective maturity of the second security is: </a:t>
            </a:r>
          </a:p>
          <a:p>
            <a:pPr lvl="4"/>
            <a:r>
              <a:rPr lang="en-US" dirty="0" smtClean="0"/>
              <a:t>[(900/1,000) x 1]+[(100/1,000) x 20] = 2.9 years</a:t>
            </a:r>
          </a:p>
          <a:p>
            <a:pPr lvl="2"/>
            <a:r>
              <a:rPr lang="en-US" dirty="0" smtClean="0"/>
              <a:t>Duration is similar, however, it uses a weighted average of the present values of the cash flows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108</a:t>
            </a:fld>
            <a:endParaRPr lang="en-US">
              <a:solidFill>
                <a:srgbClr val="000000"/>
              </a:solidFill>
            </a:endParaRPr>
          </a:p>
        </p:txBody>
      </p:sp>
    </p:spTree>
    <p:extLst>
      <p:ext uri="{BB962C8B-B14F-4D97-AF65-F5344CB8AC3E}">
        <p14:creationId xmlns:p14="http://schemas.microsoft.com/office/powerpoint/2010/main" val="1904714780"/>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and Price Volatility</a:t>
            </a:r>
            <a:endParaRPr lang="en-US" dirty="0"/>
          </a:p>
        </p:txBody>
      </p:sp>
      <p:sp>
        <p:nvSpPr>
          <p:cNvPr id="3" name="Content Placeholder 2"/>
          <p:cNvSpPr>
            <a:spLocks noGrp="1"/>
          </p:cNvSpPr>
          <p:nvPr>
            <p:ph idx="1"/>
          </p:nvPr>
        </p:nvSpPr>
        <p:spPr/>
        <p:txBody>
          <a:bodyPr/>
          <a:lstStyle/>
          <a:p>
            <a:r>
              <a:rPr lang="en-US" dirty="0" smtClean="0"/>
              <a:t>Duration as an Elasticity Measure</a:t>
            </a:r>
          </a:p>
          <a:p>
            <a:pPr lvl="1"/>
            <a:r>
              <a:rPr lang="en-US" dirty="0" smtClean="0"/>
              <a:t>Duration is an approximate measure of the price elasticity of demand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109</a:t>
            </a:fld>
            <a:endParaRPr lang="en-US">
              <a:solidFill>
                <a:srgbClr val="000000"/>
              </a:solidFill>
            </a:endParaRPr>
          </a:p>
        </p:txBody>
      </p:sp>
      <p:graphicFrame>
        <p:nvGraphicFramePr>
          <p:cNvPr id="152578" name="Object 8"/>
          <p:cNvGraphicFramePr>
            <a:graphicFrameLocks noChangeAspect="1"/>
          </p:cNvGraphicFramePr>
          <p:nvPr/>
        </p:nvGraphicFramePr>
        <p:xfrm>
          <a:off x="941388" y="3752850"/>
          <a:ext cx="7924800" cy="839788"/>
        </p:xfrm>
        <a:graphic>
          <a:graphicData uri="http://schemas.openxmlformats.org/presentationml/2006/ole">
            <mc:AlternateContent xmlns:mc="http://schemas.openxmlformats.org/markup-compatibility/2006">
              <mc:Choice xmlns:v="urn:schemas-microsoft-com:vml" Requires="v">
                <p:oleObj spid="_x0000_s86021" name="Equation" r:id="rId3" imgW="3949560" imgH="419040" progId="Equation.3">
                  <p:embed/>
                </p:oleObj>
              </mc:Choice>
              <mc:Fallback>
                <p:oleObj name="Equation" r:id="rId3" imgW="39495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3752850"/>
                        <a:ext cx="792480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03481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11</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2057400" y="52251"/>
            <a:ext cx="4724400" cy="634419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Duration as an Elasticity Measure</a:t>
            </a:r>
          </a:p>
          <a:p>
            <a:pPr lvl="1"/>
            <a:r>
              <a:rPr lang="en-US" dirty="0" smtClean="0"/>
              <a:t>The longer the duration, the larger the  change in price for a given change in interest rates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110</a:t>
            </a:fld>
            <a:endParaRPr lang="en-US">
              <a:solidFill>
                <a:srgbClr val="000000"/>
              </a:solidFill>
            </a:endParaRPr>
          </a:p>
        </p:txBody>
      </p:sp>
      <p:graphicFrame>
        <p:nvGraphicFramePr>
          <p:cNvPr id="153602" name="Object 6"/>
          <p:cNvGraphicFramePr>
            <a:graphicFrameLocks noChangeAspect="1"/>
          </p:cNvGraphicFramePr>
          <p:nvPr/>
        </p:nvGraphicFramePr>
        <p:xfrm>
          <a:off x="3581400" y="3352800"/>
          <a:ext cx="2413000" cy="1574800"/>
        </p:xfrm>
        <a:graphic>
          <a:graphicData uri="http://schemas.openxmlformats.org/presentationml/2006/ole">
            <mc:AlternateContent xmlns:mc="http://schemas.openxmlformats.org/markup-compatibility/2006">
              <mc:Choice xmlns:v="urn:schemas-microsoft-com:vml" Requires="v">
                <p:oleObj spid="_x0000_s87048" name="Equation" r:id="rId3" imgW="1206360" imgH="787320" progId="Equation.3">
                  <p:embed/>
                </p:oleObj>
              </mc:Choice>
              <mc:Fallback>
                <p:oleObj name="Equation" r:id="rId3" imgW="120636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352800"/>
                        <a:ext cx="24130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03" name="Object 7"/>
          <p:cNvGraphicFramePr>
            <a:graphicFrameLocks noChangeAspect="1"/>
          </p:cNvGraphicFramePr>
          <p:nvPr/>
        </p:nvGraphicFramePr>
        <p:xfrm>
          <a:off x="3305175" y="5105400"/>
          <a:ext cx="3171825" cy="912813"/>
        </p:xfrm>
        <a:graphic>
          <a:graphicData uri="http://schemas.openxmlformats.org/presentationml/2006/ole">
            <mc:AlternateContent xmlns:mc="http://schemas.openxmlformats.org/markup-compatibility/2006">
              <mc:Choice xmlns:v="urn:schemas-microsoft-com:vml" Requires="v">
                <p:oleObj spid="_x0000_s87049" name="Equation" r:id="rId5" imgW="1587240" imgH="457200" progId="Equation.3">
                  <p:embed/>
                </p:oleObj>
              </mc:Choice>
              <mc:Fallback>
                <p:oleObj name="Equation" r:id="rId5" imgW="15872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5175" y="5105400"/>
                        <a:ext cx="3171825"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57982899"/>
      </p:ext>
    </p:extLst>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Duration is a weighted average of the time until the expected cash flows from a security will be received, relative to the security’s price</a:t>
            </a:r>
          </a:p>
          <a:p>
            <a:r>
              <a:rPr lang="en-US" dirty="0" smtClean="0"/>
              <a:t>Macaulay’s Duration</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111</a:t>
            </a:fld>
            <a:endParaRPr lang="en-US">
              <a:solidFill>
                <a:srgbClr val="000000"/>
              </a:solidFill>
            </a:endParaRPr>
          </a:p>
        </p:txBody>
      </p:sp>
      <p:graphicFrame>
        <p:nvGraphicFramePr>
          <p:cNvPr id="154626" name="Object 8"/>
          <p:cNvGraphicFramePr>
            <a:graphicFrameLocks noChangeAspect="1"/>
          </p:cNvGraphicFramePr>
          <p:nvPr/>
        </p:nvGraphicFramePr>
        <p:xfrm>
          <a:off x="1905000" y="4419600"/>
          <a:ext cx="4789488" cy="1673225"/>
        </p:xfrm>
        <a:graphic>
          <a:graphicData uri="http://schemas.openxmlformats.org/presentationml/2006/ole">
            <mc:AlternateContent xmlns:mc="http://schemas.openxmlformats.org/markup-compatibility/2006">
              <mc:Choice xmlns:v="urn:schemas-microsoft-com:vml" Requires="v">
                <p:oleObj spid="_x0000_s88069" name="Equation" r:id="rId3" imgW="2400120" imgH="838080" progId="Equation.3">
                  <p:embed/>
                </p:oleObj>
              </mc:Choice>
              <mc:Fallback>
                <p:oleObj name="Equation" r:id="rId3" imgW="240012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19600"/>
                        <a:ext cx="4789488" cy="1673225"/>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587756465"/>
      </p:ext>
    </p:extLst>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and a 12% YTM?</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112</a:t>
            </a:fld>
            <a:endParaRPr lang="en-US">
              <a:solidFill>
                <a:srgbClr val="000000"/>
              </a:solidFill>
            </a:endParaRPr>
          </a:p>
        </p:txBody>
      </p:sp>
      <p:graphicFrame>
        <p:nvGraphicFramePr>
          <p:cNvPr id="155650" name="Object 7"/>
          <p:cNvGraphicFramePr>
            <a:graphicFrameLocks noChangeAspect="1"/>
          </p:cNvGraphicFramePr>
          <p:nvPr/>
        </p:nvGraphicFramePr>
        <p:xfrm>
          <a:off x="1905000" y="4267200"/>
          <a:ext cx="6937375" cy="1727200"/>
        </p:xfrm>
        <a:graphic>
          <a:graphicData uri="http://schemas.openxmlformats.org/presentationml/2006/ole">
            <mc:AlternateContent xmlns:mc="http://schemas.openxmlformats.org/markup-compatibility/2006">
              <mc:Choice xmlns:v="urn:schemas-microsoft-com:vml" Requires="v">
                <p:oleObj spid="_x0000_s89093" name="Equation" r:id="rId3" imgW="3466800" imgH="863280" progId="Equation.3">
                  <p:embed/>
                </p:oleObj>
              </mc:Choice>
              <mc:Fallback>
                <p:oleObj name="Equation" r:id="rId3" imgW="3466800" imgH="863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67200"/>
                        <a:ext cx="6937375" cy="17272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1067683496"/>
      </p:ext>
    </p:extLst>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but the YTM is 5%?</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113</a:t>
            </a:fld>
            <a:endParaRPr lang="en-US">
              <a:solidFill>
                <a:srgbClr val="000000"/>
              </a:solidFill>
            </a:endParaRPr>
          </a:p>
        </p:txBody>
      </p:sp>
      <p:graphicFrame>
        <p:nvGraphicFramePr>
          <p:cNvPr id="156674" name="Object 7"/>
          <p:cNvGraphicFramePr>
            <a:graphicFrameLocks noChangeAspect="1"/>
          </p:cNvGraphicFramePr>
          <p:nvPr/>
        </p:nvGraphicFramePr>
        <p:xfrm>
          <a:off x="1928813" y="4267200"/>
          <a:ext cx="6910387" cy="1270000"/>
        </p:xfrm>
        <a:graphic>
          <a:graphicData uri="http://schemas.openxmlformats.org/presentationml/2006/ole">
            <mc:AlternateContent xmlns:mc="http://schemas.openxmlformats.org/markup-compatibility/2006">
              <mc:Choice xmlns:v="urn:schemas-microsoft-com:vml" Requires="v">
                <p:oleObj spid="_x0000_s90117" name="Equation" r:id="rId3" imgW="3454200" imgH="634680" progId="Equation.3">
                  <p:embed/>
                </p:oleObj>
              </mc:Choice>
              <mc:Fallback>
                <p:oleObj name="Equation" r:id="rId3" imgW="345420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4267200"/>
                        <a:ext cx="6910387" cy="12700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75199126"/>
      </p:ext>
    </p:extLst>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Measuring Duration</a:t>
            </a:r>
          </a:p>
          <a:p>
            <a:pPr lvl="1"/>
            <a:r>
              <a:rPr lang="en-US" dirty="0" smtClean="0"/>
              <a:t>Example</a:t>
            </a:r>
          </a:p>
          <a:p>
            <a:pPr lvl="2"/>
            <a:r>
              <a:rPr lang="en-US" dirty="0" smtClean="0"/>
              <a:t>What is the duration of a bond with a $1,000 face value, 10% coupon, 3 years to maturity but the YTM is 20%?</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114</a:t>
            </a:fld>
            <a:endParaRPr lang="en-US">
              <a:solidFill>
                <a:srgbClr val="000000"/>
              </a:solidFill>
            </a:endParaRPr>
          </a:p>
        </p:txBody>
      </p:sp>
      <p:graphicFrame>
        <p:nvGraphicFramePr>
          <p:cNvPr id="157698" name="Object 6"/>
          <p:cNvGraphicFramePr>
            <a:graphicFrameLocks noChangeAspect="1"/>
          </p:cNvGraphicFramePr>
          <p:nvPr/>
        </p:nvGraphicFramePr>
        <p:xfrm>
          <a:off x="1779588" y="4191000"/>
          <a:ext cx="6983412" cy="1270000"/>
        </p:xfrm>
        <a:graphic>
          <a:graphicData uri="http://schemas.openxmlformats.org/presentationml/2006/ole">
            <mc:AlternateContent xmlns:mc="http://schemas.openxmlformats.org/markup-compatibility/2006">
              <mc:Choice xmlns:v="urn:schemas-microsoft-com:vml" Requires="v">
                <p:oleObj spid="_x0000_s91141" name="Equation" r:id="rId3" imgW="3492360" imgH="634680" progId="Equation.3">
                  <p:embed/>
                </p:oleObj>
              </mc:Choice>
              <mc:Fallback>
                <p:oleObj name="Equation" r:id="rId3" imgW="349236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4191000"/>
                        <a:ext cx="6983412" cy="12700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880979788"/>
      </p:ext>
    </p:extLst>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and Price Volatility</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115</a:t>
            </a:fld>
            <a:endParaRPr lang="en-US">
              <a:solidFill>
                <a:srgbClr val="000000"/>
              </a:solidFill>
            </a:endParaRPr>
          </a:p>
        </p:txBody>
      </p:sp>
      <p:pic>
        <p:nvPicPr>
          <p:cNvPr id="58370" name="Picture 2"/>
          <p:cNvPicPr>
            <a:picLocks noChangeAspect="1" noChangeArrowheads="1"/>
          </p:cNvPicPr>
          <p:nvPr/>
        </p:nvPicPr>
        <p:blipFill>
          <a:blip r:embed="rId2" cstate="print"/>
          <a:srcRect/>
          <a:stretch>
            <a:fillRect/>
          </a:stretch>
        </p:blipFill>
        <p:spPr bwMode="auto">
          <a:xfrm>
            <a:off x="0" y="1600200"/>
            <a:ext cx="9181747" cy="4267200"/>
          </a:xfrm>
          <a:prstGeom prst="rect">
            <a:avLst/>
          </a:prstGeom>
          <a:noFill/>
          <a:ln w="9525">
            <a:noFill/>
            <a:miter lim="800000"/>
            <a:headEnd/>
            <a:tailEnd/>
          </a:ln>
        </p:spPr>
      </p:pic>
    </p:spTree>
    <p:extLst>
      <p:ext uri="{BB962C8B-B14F-4D97-AF65-F5344CB8AC3E}">
        <p14:creationId xmlns:p14="http://schemas.microsoft.com/office/powerpoint/2010/main" val="1273984555"/>
      </p:ext>
    </p:extLst>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Duration of a Zero Coupon Bond</a:t>
            </a:r>
          </a:p>
          <a:p>
            <a:pPr lvl="1"/>
            <a:r>
              <a:rPr lang="en-US" dirty="0" smtClean="0"/>
              <a:t>What is the duration of a zero coupon bond with a $1,000 face value, 3 years to maturity but the YTM is 12%?</a:t>
            </a:r>
          </a:p>
          <a:p>
            <a:pPr lvl="2"/>
            <a:endParaRPr lang="en-US" dirty="0" smtClean="0"/>
          </a:p>
          <a:p>
            <a:pPr lvl="2"/>
            <a:endParaRPr lang="en-US" dirty="0" smtClean="0"/>
          </a:p>
          <a:p>
            <a:pPr lvl="2"/>
            <a:endParaRPr lang="en-US" dirty="0" smtClean="0"/>
          </a:p>
          <a:p>
            <a:pPr lvl="2"/>
            <a:endParaRPr lang="en-US" dirty="0" smtClean="0"/>
          </a:p>
          <a:p>
            <a:pPr lvl="2"/>
            <a:r>
              <a:rPr lang="en-US" dirty="0" smtClean="0"/>
              <a:t>By definition, the duration of a zero coupon bond is equal to its maturity</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116</a:t>
            </a:fld>
            <a:endParaRPr lang="en-US">
              <a:solidFill>
                <a:srgbClr val="000000"/>
              </a:solidFill>
            </a:endParaRPr>
          </a:p>
        </p:txBody>
      </p:sp>
      <p:graphicFrame>
        <p:nvGraphicFramePr>
          <p:cNvPr id="158722" name="Object 6"/>
          <p:cNvGraphicFramePr>
            <a:graphicFrameLocks noChangeAspect="1"/>
          </p:cNvGraphicFramePr>
          <p:nvPr/>
        </p:nvGraphicFramePr>
        <p:xfrm>
          <a:off x="2830513" y="3657600"/>
          <a:ext cx="4268787" cy="1625600"/>
        </p:xfrm>
        <a:graphic>
          <a:graphicData uri="http://schemas.openxmlformats.org/presentationml/2006/ole">
            <mc:AlternateContent xmlns:mc="http://schemas.openxmlformats.org/markup-compatibility/2006">
              <mc:Choice xmlns:v="urn:schemas-microsoft-com:vml" Requires="v">
                <p:oleObj spid="_x0000_s92165" name="Equation" r:id="rId3" imgW="2133360" imgH="812520" progId="Equation.3">
                  <p:embed/>
                </p:oleObj>
              </mc:Choice>
              <mc:Fallback>
                <p:oleObj name="Equation" r:id="rId3" imgW="2133360" imgH="8125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3657600"/>
                        <a:ext cx="4268787" cy="1625600"/>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2746015870"/>
      </p:ext>
    </p:extLst>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Comparing Price Sensitivity</a:t>
            </a:r>
          </a:p>
          <a:p>
            <a:pPr lvl="1"/>
            <a:r>
              <a:rPr lang="en-US" dirty="0" smtClean="0"/>
              <a:t>The greater the duration, the greater the price sensitivity</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117</a:t>
            </a:fld>
            <a:endParaRPr lang="en-US">
              <a:solidFill>
                <a:srgbClr val="000000"/>
              </a:solidFill>
            </a:endParaRPr>
          </a:p>
        </p:txBody>
      </p:sp>
      <p:graphicFrame>
        <p:nvGraphicFramePr>
          <p:cNvPr id="159747" name="Object 7"/>
          <p:cNvGraphicFramePr>
            <a:graphicFrameLocks noChangeAspect="1"/>
          </p:cNvGraphicFramePr>
          <p:nvPr/>
        </p:nvGraphicFramePr>
        <p:xfrm>
          <a:off x="2628900" y="3200400"/>
          <a:ext cx="4086225" cy="914400"/>
        </p:xfrm>
        <a:graphic>
          <a:graphicData uri="http://schemas.openxmlformats.org/presentationml/2006/ole">
            <mc:AlternateContent xmlns:mc="http://schemas.openxmlformats.org/markup-compatibility/2006">
              <mc:Choice xmlns:v="urn:schemas-microsoft-com:vml" Requires="v">
                <p:oleObj spid="_x0000_s93192" name="Equation" r:id="rId3" imgW="2044440" imgH="457200" progId="Equation.3">
                  <p:embed/>
                </p:oleObj>
              </mc:Choice>
              <mc:Fallback>
                <p:oleObj name="Equation" r:id="rId3" imgW="20444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200400"/>
                        <a:ext cx="40862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9"/>
          <p:cNvGraphicFramePr>
            <a:graphicFrameLocks noChangeAspect="1"/>
          </p:cNvGraphicFramePr>
          <p:nvPr/>
        </p:nvGraphicFramePr>
        <p:xfrm>
          <a:off x="1965325" y="4648200"/>
          <a:ext cx="5273675" cy="841375"/>
        </p:xfrm>
        <a:graphic>
          <a:graphicData uri="http://schemas.openxmlformats.org/presentationml/2006/ole">
            <mc:AlternateContent xmlns:mc="http://schemas.openxmlformats.org/markup-compatibility/2006">
              <mc:Choice xmlns:v="urn:schemas-microsoft-com:vml" Requires="v">
                <p:oleObj spid="_x0000_s93193" name="Equation" r:id="rId5" imgW="2628720" imgH="419040" progId="Equation.3">
                  <p:embed/>
                </p:oleObj>
              </mc:Choice>
              <mc:Fallback>
                <p:oleObj name="Equation" r:id="rId5" imgW="26287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325" y="4648200"/>
                        <a:ext cx="527367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79617951"/>
      </p:ext>
    </p:extLst>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and Price Volatility</a:t>
            </a:r>
            <a:endParaRPr lang="en-US"/>
          </a:p>
        </p:txBody>
      </p:sp>
      <p:sp>
        <p:nvSpPr>
          <p:cNvPr id="3" name="Content Placeholder 2"/>
          <p:cNvSpPr>
            <a:spLocks noGrp="1"/>
          </p:cNvSpPr>
          <p:nvPr>
            <p:ph idx="1"/>
          </p:nvPr>
        </p:nvSpPr>
        <p:spPr/>
        <p:txBody>
          <a:bodyPr/>
          <a:lstStyle/>
          <a:p>
            <a:r>
              <a:rPr lang="en-US" dirty="0" smtClean="0"/>
              <a:t>Comparing Price Sensitivity</a:t>
            </a:r>
          </a:p>
          <a:p>
            <a:pPr lvl="1"/>
            <a:r>
              <a:rPr lang="en-US" dirty="0" smtClean="0"/>
              <a:t>With Modified Duration, we have an estimate of price volatility:</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118</a:t>
            </a:fld>
            <a:endParaRPr lang="en-US">
              <a:solidFill>
                <a:srgbClr val="000000"/>
              </a:solidFill>
            </a:endParaRPr>
          </a:p>
        </p:txBody>
      </p:sp>
      <p:graphicFrame>
        <p:nvGraphicFramePr>
          <p:cNvPr id="160770" name="Object 6"/>
          <p:cNvGraphicFramePr>
            <a:graphicFrameLocks noChangeAspect="1"/>
          </p:cNvGraphicFramePr>
          <p:nvPr/>
        </p:nvGraphicFramePr>
        <p:xfrm>
          <a:off x="1282700" y="3505200"/>
          <a:ext cx="6261100" cy="785813"/>
        </p:xfrm>
        <a:graphic>
          <a:graphicData uri="http://schemas.openxmlformats.org/presentationml/2006/ole">
            <mc:AlternateContent xmlns:mc="http://schemas.openxmlformats.org/markup-compatibility/2006">
              <mc:Choice xmlns:v="urn:schemas-microsoft-com:vml" Requires="v">
                <p:oleObj spid="_x0000_s94213" name="Equation" r:id="rId3" imgW="3136680" imgH="393480" progId="Equation.3">
                  <p:embed/>
                </p:oleObj>
              </mc:Choice>
              <mc:Fallback>
                <p:oleObj name="Equation" r:id="rId3" imgW="31366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505200"/>
                        <a:ext cx="6261100"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8313895"/>
      </p:ext>
    </p:extLst>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119</a:t>
            </a:fld>
            <a:endParaRPr lang="en-US" dirty="0">
              <a:solidFill>
                <a:srgbClr val="000000"/>
              </a:solidFill>
            </a:endParaRPr>
          </a:p>
        </p:txBody>
      </p:sp>
      <p:pic>
        <p:nvPicPr>
          <p:cNvPr id="59394" name="Picture 2"/>
          <p:cNvPicPr>
            <a:picLocks noChangeAspect="1" noChangeArrowheads="1"/>
          </p:cNvPicPr>
          <p:nvPr/>
        </p:nvPicPr>
        <p:blipFill>
          <a:blip r:embed="rId2" cstate="print"/>
          <a:srcRect/>
          <a:stretch>
            <a:fillRect/>
          </a:stretch>
        </p:blipFill>
        <p:spPr bwMode="auto">
          <a:xfrm>
            <a:off x="152400" y="838200"/>
            <a:ext cx="8974886" cy="4952999"/>
          </a:xfrm>
          <a:prstGeom prst="rect">
            <a:avLst/>
          </a:prstGeom>
          <a:noFill/>
          <a:ln w="9525">
            <a:noFill/>
            <a:miter lim="800000"/>
            <a:headEnd/>
            <a:tailEnd/>
          </a:ln>
        </p:spPr>
      </p:pic>
    </p:spTree>
    <p:extLst>
      <p:ext uri="{BB962C8B-B14F-4D97-AF65-F5344CB8AC3E}">
        <p14:creationId xmlns:p14="http://schemas.microsoft.com/office/powerpoint/2010/main" val="81349011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Non-Interest Expense</a:t>
            </a:r>
            <a:endParaRPr lang="en-US" dirty="0"/>
          </a:p>
        </p:txBody>
      </p:sp>
      <p:sp>
        <p:nvSpPr>
          <p:cNvPr id="622599" name="Rectangle 7"/>
          <p:cNvSpPr>
            <a:spLocks noGrp="1" noChangeArrowheads="1"/>
          </p:cNvSpPr>
          <p:nvPr>
            <p:ph idx="1"/>
          </p:nvPr>
        </p:nvSpPr>
        <p:spPr/>
        <p:txBody>
          <a:bodyPr/>
          <a:lstStyle/>
          <a:p>
            <a:r>
              <a:rPr lang="en-US" smtClean="0"/>
              <a:t>Personnel Expense</a:t>
            </a:r>
          </a:p>
          <a:p>
            <a:r>
              <a:rPr lang="en-US" smtClean="0"/>
              <a:t>Occupancy Expense	</a:t>
            </a:r>
          </a:p>
          <a:p>
            <a:r>
              <a:rPr lang="en-US" smtClean="0"/>
              <a:t>Goodwill Impairment</a:t>
            </a:r>
          </a:p>
          <a:p>
            <a:r>
              <a:rPr lang="en-US" smtClean="0"/>
              <a:t>Other Intangible Amortization</a:t>
            </a:r>
          </a:p>
          <a:p>
            <a:r>
              <a:rPr lang="en-US" smtClean="0"/>
              <a:t>Other Operating Expense</a:t>
            </a:r>
            <a:br>
              <a:rPr lang="en-US" smtClean="0"/>
            </a:b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12</a:t>
            </a:fld>
            <a:endParaRPr lang="en-US"/>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1923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19236"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19237" name="Rectangle 5"/>
          <p:cNvSpPr>
            <a:spLocks noGrp="1" noChangeArrowheads="1"/>
          </p:cNvSpPr>
          <p:nvPr>
            <p:ph idx="1"/>
          </p:nvPr>
        </p:nvSpPr>
        <p:spPr/>
        <p:txBody>
          <a:bodyPr>
            <a:normAutofit fontScale="92500" lnSpcReduction="10000"/>
          </a:bodyPr>
          <a:lstStyle/>
          <a:p>
            <a:r>
              <a:rPr lang="en-US" dirty="0" smtClean="0"/>
              <a:t>Traditional fixed-income valuation methods are too simplistic because:</a:t>
            </a:r>
          </a:p>
          <a:p>
            <a:pPr lvl="1"/>
            <a:r>
              <a:rPr lang="en-US" dirty="0" smtClean="0"/>
              <a:t>Investors often do not hold securities until maturity</a:t>
            </a:r>
          </a:p>
          <a:p>
            <a:pPr lvl="1"/>
            <a:r>
              <a:rPr lang="en-US" dirty="0" smtClean="0"/>
              <a:t>Present value calculations assume all coupon payments are reinvested at the calculated Yield to Maturity</a:t>
            </a:r>
          </a:p>
          <a:p>
            <a:pPr lvl="1"/>
            <a:r>
              <a:rPr lang="en-US" dirty="0" smtClean="0"/>
              <a:t>Many securities carry embedded options, such as a call or put, which complicates valuation since it is unknown if the option will be exercised and at what price </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120</a:t>
            </a:fld>
            <a:endParaRPr lang="en-US" dirty="0">
              <a:solidFill>
                <a:srgbClr val="000000"/>
              </a:solidFill>
            </a:endParaRPr>
          </a:p>
        </p:txBody>
      </p:sp>
    </p:spTree>
    <p:extLst>
      <p:ext uri="{BB962C8B-B14F-4D97-AF65-F5344CB8AC3E}">
        <p14:creationId xmlns:p14="http://schemas.microsoft.com/office/powerpoint/2010/main" val="3650452808"/>
      </p:ext>
    </p:extLst>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33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3332"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3333" name="Rectangle 5"/>
          <p:cNvSpPr>
            <a:spLocks noGrp="1" noChangeArrowheads="1"/>
          </p:cNvSpPr>
          <p:nvPr>
            <p:ph idx="1"/>
          </p:nvPr>
        </p:nvSpPr>
        <p:spPr/>
        <p:txBody>
          <a:bodyPr/>
          <a:lstStyle/>
          <a:p>
            <a:r>
              <a:rPr lang="en-US" dirty="0" smtClean="0"/>
              <a:t>Fixed-Income securities should be priced as a package of cash flows with each cash flow discounted at the appropriate zero coupon rate</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121</a:t>
            </a:fld>
            <a:endParaRPr lang="en-US" dirty="0">
              <a:solidFill>
                <a:srgbClr val="000000"/>
              </a:solidFill>
            </a:endParaRPr>
          </a:p>
        </p:txBody>
      </p:sp>
    </p:spTree>
    <p:extLst>
      <p:ext uri="{BB962C8B-B14F-4D97-AF65-F5344CB8AC3E}">
        <p14:creationId xmlns:p14="http://schemas.microsoft.com/office/powerpoint/2010/main" val="311872791"/>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12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1284"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1285" name="Rectangle 5"/>
          <p:cNvSpPr>
            <a:spLocks noGrp="1" noChangeArrowheads="1"/>
          </p:cNvSpPr>
          <p:nvPr>
            <p:ph idx="1"/>
          </p:nvPr>
        </p:nvSpPr>
        <p:spPr/>
        <p:txBody>
          <a:bodyPr/>
          <a:lstStyle/>
          <a:p>
            <a:r>
              <a:rPr lang="en-US" smtClean="0"/>
              <a:t>Total Return Analysis</a:t>
            </a:r>
          </a:p>
          <a:p>
            <a:pPr lvl="1"/>
            <a:r>
              <a:rPr lang="en-US" smtClean="0"/>
              <a:t>Sources of Return</a:t>
            </a:r>
          </a:p>
          <a:p>
            <a:pPr lvl="2"/>
            <a:r>
              <a:rPr lang="en-US" smtClean="0"/>
              <a:t>Coupon Interest</a:t>
            </a:r>
          </a:p>
          <a:p>
            <a:pPr lvl="2"/>
            <a:r>
              <a:rPr lang="en-US" smtClean="0"/>
              <a:t>Reinvestment Income</a:t>
            </a:r>
          </a:p>
          <a:p>
            <a:pPr lvl="3"/>
            <a:r>
              <a:rPr lang="en-US" smtClean="0"/>
              <a:t>Interest-on-interest</a:t>
            </a:r>
          </a:p>
          <a:p>
            <a:pPr lvl="2"/>
            <a:r>
              <a:rPr lang="en-US" smtClean="0"/>
              <a:t>Capital Gains or Losses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122</a:t>
            </a:fld>
            <a:endParaRPr lang="en-US" dirty="0">
              <a:solidFill>
                <a:srgbClr val="000000"/>
              </a:solidFill>
            </a:endParaRPr>
          </a:p>
        </p:txBody>
      </p:sp>
    </p:spTree>
    <p:extLst>
      <p:ext uri="{BB962C8B-B14F-4D97-AF65-F5344CB8AC3E}">
        <p14:creationId xmlns:p14="http://schemas.microsoft.com/office/powerpoint/2010/main" val="165223343"/>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537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5380"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5381" name="Rectangle 5"/>
          <p:cNvSpPr>
            <a:spLocks noGrp="1" noChangeArrowheads="1"/>
          </p:cNvSpPr>
          <p:nvPr>
            <p:ph idx="1"/>
          </p:nvPr>
        </p:nvSpPr>
        <p:spPr/>
        <p:txBody>
          <a:bodyPr/>
          <a:lstStyle/>
          <a:p>
            <a:r>
              <a:rPr lang="en-US" dirty="0" smtClean="0"/>
              <a:t>Total Return Analysis</a:t>
            </a:r>
          </a:p>
          <a:p>
            <a:pPr lvl="1"/>
            <a:r>
              <a:rPr lang="en-US" dirty="0" smtClean="0"/>
              <a:t>Example</a:t>
            </a:r>
          </a:p>
          <a:p>
            <a:pPr lvl="2"/>
            <a:r>
              <a:rPr lang="en-US" dirty="0" smtClean="0"/>
              <a:t>What is the total return for a 9-year, 7.3% coupon bond purchased at $99.62 per $100 par value and held for 5-years?</a:t>
            </a:r>
          </a:p>
          <a:p>
            <a:pPr lvl="3"/>
            <a:r>
              <a:rPr lang="en-US" dirty="0" smtClean="0"/>
              <a:t>Assume the semi-annual reinvestment rate is 3% and after five years a comparable 4-year maturity bond will be priced to yield 7% (3.5% semi-annually) to maturity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123</a:t>
            </a:fld>
            <a:endParaRPr lang="en-US" dirty="0">
              <a:solidFill>
                <a:srgbClr val="000000"/>
              </a:solidFill>
            </a:endParaRPr>
          </a:p>
        </p:txBody>
      </p:sp>
    </p:spTree>
    <p:extLst>
      <p:ext uri="{BB962C8B-B14F-4D97-AF65-F5344CB8AC3E}">
        <p14:creationId xmlns:p14="http://schemas.microsoft.com/office/powerpoint/2010/main" val="3750237554"/>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742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27428" name="Rectangle 4"/>
          <p:cNvSpPr>
            <a:spLocks noGrp="1" noChangeArrowheads="1"/>
          </p:cNvSpPr>
          <p:nvPr>
            <p:ph type="title"/>
          </p:nvPr>
        </p:nvSpPr>
        <p:spPr>
          <a:xfrm>
            <a:off x="762000" y="274638"/>
            <a:ext cx="8382000" cy="715962"/>
          </a:xfrm>
        </p:spPr>
        <p:txBody>
          <a:bodyPr/>
          <a:lstStyle/>
          <a:p>
            <a:r>
              <a:rPr lang="en-US" dirty="0" smtClean="0"/>
              <a:t>Recent Innovations in the Valuation of Fixed-Income Securities</a:t>
            </a:r>
            <a:endParaRPr lang="en-US" dirty="0"/>
          </a:p>
        </p:txBody>
      </p:sp>
      <p:sp>
        <p:nvSpPr>
          <p:cNvPr id="1127429" name="Rectangle 5"/>
          <p:cNvSpPr>
            <a:spLocks noGrp="1" noChangeArrowheads="1"/>
          </p:cNvSpPr>
          <p:nvPr>
            <p:ph idx="1"/>
          </p:nvPr>
        </p:nvSpPr>
        <p:spPr/>
        <p:txBody>
          <a:bodyPr/>
          <a:lstStyle/>
          <a:p>
            <a:r>
              <a:rPr lang="en-US" smtClean="0"/>
              <a:t>Total Return Analysis</a:t>
            </a:r>
            <a:endParaRPr lang="en-US" dirty="0" smtClean="0"/>
          </a:p>
        </p:txBody>
      </p:sp>
      <p:sp>
        <p:nvSpPr>
          <p:cNvPr id="7" name="Slide Number Placeholder 6"/>
          <p:cNvSpPr>
            <a:spLocks noGrp="1"/>
          </p:cNvSpPr>
          <p:nvPr>
            <p:ph type="sldNum" sz="quarter" idx="11"/>
          </p:nvPr>
        </p:nvSpPr>
        <p:spPr/>
        <p:txBody>
          <a:bodyPr/>
          <a:lstStyle/>
          <a:p>
            <a:fld id="{ADB8D636-33FA-42D8-BE38-F6AEE0424093}" type="slidenum">
              <a:rPr lang="en-US" smtClean="0">
                <a:solidFill>
                  <a:srgbClr val="000000"/>
                </a:solidFill>
              </a:rPr>
              <a:pPr/>
              <a:t>124</a:t>
            </a:fld>
            <a:endParaRPr lang="en-US" dirty="0">
              <a:solidFill>
                <a:srgbClr val="000000"/>
              </a:solidFill>
            </a:endParaRPr>
          </a:p>
        </p:txBody>
      </p:sp>
      <p:pic>
        <p:nvPicPr>
          <p:cNvPr id="45059" name="Picture 3"/>
          <p:cNvPicPr>
            <a:picLocks noChangeAspect="1" noChangeArrowheads="1"/>
          </p:cNvPicPr>
          <p:nvPr/>
        </p:nvPicPr>
        <p:blipFill>
          <a:blip r:embed="rId3" cstate="print"/>
          <a:srcRect/>
          <a:stretch>
            <a:fillRect/>
          </a:stretch>
        </p:blipFill>
        <p:spPr bwMode="auto">
          <a:xfrm>
            <a:off x="76200" y="2286000"/>
            <a:ext cx="9008110" cy="3124200"/>
          </a:xfrm>
          <a:prstGeom prst="rect">
            <a:avLst/>
          </a:prstGeom>
          <a:noFill/>
          <a:ln w="9525">
            <a:noFill/>
            <a:miter lim="800000"/>
            <a:headEnd/>
            <a:tailEnd/>
          </a:ln>
        </p:spPr>
      </p:pic>
    </p:spTree>
    <p:extLst>
      <p:ext uri="{BB962C8B-B14F-4D97-AF65-F5344CB8AC3E}">
        <p14:creationId xmlns:p14="http://schemas.microsoft.com/office/powerpoint/2010/main" val="2994664659"/>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 Yields</a:t>
            </a:r>
            <a:endParaRPr lang="en-US" dirty="0"/>
          </a:p>
        </p:txBody>
      </p:sp>
      <p:sp>
        <p:nvSpPr>
          <p:cNvPr id="7" name="Content Placeholder 6"/>
          <p:cNvSpPr>
            <a:spLocks noGrp="1"/>
          </p:cNvSpPr>
          <p:nvPr>
            <p:ph idx="1"/>
          </p:nvPr>
        </p:nvSpPr>
        <p:spPr/>
        <p:txBody>
          <a:bodyPr/>
          <a:lstStyle/>
          <a:p>
            <a:r>
              <a:rPr lang="en-US" dirty="0" smtClean="0"/>
              <a:t>Interest-Bearing Loans with Maturities of One Year or Less</a:t>
            </a:r>
          </a:p>
          <a:p>
            <a:pPr lvl="1"/>
            <a:r>
              <a:rPr lang="en-US" dirty="0" smtClean="0"/>
              <a:t>The effective annual yield for a loan less than one year is: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125</a:t>
            </a:fld>
            <a:endParaRPr lang="en-US">
              <a:solidFill>
                <a:srgbClr val="000000"/>
              </a:solidFill>
            </a:endParaRPr>
          </a:p>
        </p:txBody>
      </p:sp>
      <p:graphicFrame>
        <p:nvGraphicFramePr>
          <p:cNvPr id="161794" name="Object 9"/>
          <p:cNvGraphicFramePr>
            <a:graphicFrameLocks noChangeAspect="1"/>
          </p:cNvGraphicFramePr>
          <p:nvPr/>
        </p:nvGraphicFramePr>
        <p:xfrm>
          <a:off x="2919413" y="3963988"/>
          <a:ext cx="2979737" cy="942975"/>
        </p:xfrm>
        <a:graphic>
          <a:graphicData uri="http://schemas.openxmlformats.org/presentationml/2006/ole">
            <mc:AlternateContent xmlns:mc="http://schemas.openxmlformats.org/markup-compatibility/2006">
              <mc:Choice xmlns:v="urn:schemas-microsoft-com:vml" Requires="v">
                <p:oleObj spid="_x0000_s95237" name="Equation" r:id="rId3" imgW="1485720" imgH="469800" progId="Equation.3">
                  <p:embed/>
                </p:oleObj>
              </mc:Choice>
              <mc:Fallback>
                <p:oleObj name="Equation" r:id="rId3" imgW="14857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3963988"/>
                        <a:ext cx="2979737"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82378069"/>
      </p:ext>
    </p:extLst>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56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5620" name="Rectangle 4"/>
          <p:cNvSpPr>
            <a:spLocks noGrp="1" noChangeArrowheads="1"/>
          </p:cNvSpPr>
          <p:nvPr>
            <p:ph type="title"/>
          </p:nvPr>
        </p:nvSpPr>
        <p:spPr/>
        <p:txBody>
          <a:bodyPr/>
          <a:lstStyle/>
          <a:p>
            <a:r>
              <a:rPr lang="en-US" smtClean="0"/>
              <a:t>Money Market Yields</a:t>
            </a:r>
            <a:endParaRPr lang="en-US" dirty="0"/>
          </a:p>
        </p:txBody>
      </p:sp>
      <p:sp>
        <p:nvSpPr>
          <p:cNvPr id="1135621" name="Rectangle 5"/>
          <p:cNvSpPr>
            <a:spLocks noGrp="1" noChangeArrowheads="1"/>
          </p:cNvSpPr>
          <p:nvPr>
            <p:ph idx="1"/>
          </p:nvPr>
        </p:nvSpPr>
        <p:spPr/>
        <p:txBody>
          <a:bodyPr/>
          <a:lstStyle/>
          <a:p>
            <a:r>
              <a:rPr lang="en-US" dirty="0" smtClean="0"/>
              <a:t>Interest rates on different money market instruments are measured and quoted in different terms</a:t>
            </a:r>
          </a:p>
          <a:p>
            <a:pPr lvl="1"/>
            <a:r>
              <a:rPr lang="en-US" dirty="0" smtClean="0"/>
              <a:t>Some money market instruments are quoted on a discount basis, while others bear interest</a:t>
            </a:r>
          </a:p>
          <a:p>
            <a:pPr lvl="1"/>
            <a:r>
              <a:rPr lang="en-US" dirty="0" smtClean="0"/>
              <a:t>Some yields are quoted on a 360-day year rather than a 365 or 366 day year</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126</a:t>
            </a:fld>
            <a:endParaRPr lang="en-US" dirty="0">
              <a:solidFill>
                <a:srgbClr val="000000"/>
              </a:solidFill>
            </a:endParaRPr>
          </a:p>
        </p:txBody>
      </p:sp>
    </p:spTree>
    <p:extLst>
      <p:ext uri="{BB962C8B-B14F-4D97-AF65-F5344CB8AC3E}">
        <p14:creationId xmlns:p14="http://schemas.microsoft.com/office/powerpoint/2010/main" val="3820550770"/>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Market Yields</a:t>
            </a:r>
            <a:endParaRPr lang="en-US" dirty="0"/>
          </a:p>
        </p:txBody>
      </p:sp>
      <p:sp>
        <p:nvSpPr>
          <p:cNvPr id="3" name="Content Placeholder 2"/>
          <p:cNvSpPr>
            <a:spLocks noGrp="1"/>
          </p:cNvSpPr>
          <p:nvPr>
            <p:ph idx="1"/>
          </p:nvPr>
        </p:nvSpPr>
        <p:spPr/>
        <p:txBody>
          <a:bodyPr/>
          <a:lstStyle/>
          <a:p>
            <a:r>
              <a:rPr lang="en-US" dirty="0" smtClean="0"/>
              <a:t>Interest-Bearing Loans with Maturities of One Year or Less</a:t>
            </a:r>
          </a:p>
          <a:p>
            <a:pPr lvl="1"/>
            <a:r>
              <a:rPr lang="en-US" dirty="0" smtClean="0"/>
              <a:t>Assume a 180 day loan is made at an annualized rate of 10%.  What is the effective annual yield?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127</a:t>
            </a:fld>
            <a:endParaRPr lang="en-US">
              <a:solidFill>
                <a:srgbClr val="000000"/>
              </a:solidFill>
            </a:endParaRPr>
          </a:p>
        </p:txBody>
      </p:sp>
      <p:graphicFrame>
        <p:nvGraphicFramePr>
          <p:cNvPr id="162818" name="Object 6"/>
          <p:cNvGraphicFramePr>
            <a:graphicFrameLocks noChangeAspect="1"/>
          </p:cNvGraphicFramePr>
          <p:nvPr/>
        </p:nvGraphicFramePr>
        <p:xfrm>
          <a:off x="533400" y="4394200"/>
          <a:ext cx="8447088" cy="941388"/>
        </p:xfrm>
        <a:graphic>
          <a:graphicData uri="http://schemas.openxmlformats.org/presentationml/2006/ole">
            <mc:AlternateContent xmlns:mc="http://schemas.openxmlformats.org/markup-compatibility/2006">
              <mc:Choice xmlns:v="urn:schemas-microsoft-com:vml" Requires="v">
                <p:oleObj spid="_x0000_s96261" name="Equation" r:id="rId3" imgW="4216320" imgH="469800" progId="Equation.3">
                  <p:embed/>
                </p:oleObj>
              </mc:Choice>
              <mc:Fallback>
                <p:oleObj name="Equation" r:id="rId3" imgW="42163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394200"/>
                        <a:ext cx="8447088"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4861621"/>
      </p:ext>
    </p:extLst>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971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39716" name="Rectangle 4"/>
          <p:cNvSpPr>
            <a:spLocks noGrp="1" noChangeArrowheads="1"/>
          </p:cNvSpPr>
          <p:nvPr>
            <p:ph type="title"/>
          </p:nvPr>
        </p:nvSpPr>
        <p:spPr/>
        <p:txBody>
          <a:bodyPr/>
          <a:lstStyle/>
          <a:p>
            <a:r>
              <a:rPr lang="en-US" dirty="0" smtClean="0"/>
              <a:t>Money Market Yields</a:t>
            </a:r>
            <a:endParaRPr lang="en-US" dirty="0"/>
          </a:p>
        </p:txBody>
      </p:sp>
      <p:sp>
        <p:nvSpPr>
          <p:cNvPr id="1139717" name="Rectangle 5"/>
          <p:cNvSpPr>
            <a:spLocks noGrp="1" noChangeArrowheads="1"/>
          </p:cNvSpPr>
          <p:nvPr>
            <p:ph idx="1"/>
          </p:nvPr>
        </p:nvSpPr>
        <p:spPr/>
        <p:txBody>
          <a:bodyPr/>
          <a:lstStyle/>
          <a:p>
            <a:r>
              <a:rPr lang="en-US" dirty="0" smtClean="0"/>
              <a:t>360-Day versus 365-Day Yields</a:t>
            </a:r>
          </a:p>
          <a:p>
            <a:pPr lvl="1"/>
            <a:r>
              <a:rPr lang="en-US" dirty="0" smtClean="0"/>
              <a:t>Some securities are reported using a 360 year rather than a full 365 day year</a:t>
            </a:r>
          </a:p>
          <a:p>
            <a:pPr lvl="2"/>
            <a:r>
              <a:rPr lang="en-US" dirty="0" smtClean="0"/>
              <a:t>This will mean that the rate quoted will be 5 days too small on a standard annualized basis of 365 days</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128</a:t>
            </a:fld>
            <a:endParaRPr lang="en-US" dirty="0">
              <a:solidFill>
                <a:srgbClr val="000000"/>
              </a:solidFill>
            </a:endParaRPr>
          </a:p>
        </p:txBody>
      </p:sp>
    </p:spTree>
    <p:extLst>
      <p:ext uri="{BB962C8B-B14F-4D97-AF65-F5344CB8AC3E}">
        <p14:creationId xmlns:p14="http://schemas.microsoft.com/office/powerpoint/2010/main" val="2587899609"/>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5405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54052" name="Rectangle 4"/>
          <p:cNvSpPr>
            <a:spLocks noGrp="1" noChangeArrowheads="1"/>
          </p:cNvSpPr>
          <p:nvPr>
            <p:ph type="title"/>
          </p:nvPr>
        </p:nvSpPr>
        <p:spPr/>
        <p:txBody>
          <a:bodyPr/>
          <a:lstStyle/>
          <a:p>
            <a:r>
              <a:rPr lang="en-US" dirty="0" smtClean="0"/>
              <a:t>Money Market Yields</a:t>
            </a:r>
            <a:endParaRPr lang="en-US" dirty="0"/>
          </a:p>
        </p:txBody>
      </p:sp>
      <p:sp>
        <p:nvSpPr>
          <p:cNvPr id="1154053" name="Rectangle 5"/>
          <p:cNvSpPr>
            <a:spLocks noGrp="1" noChangeArrowheads="1"/>
          </p:cNvSpPr>
          <p:nvPr>
            <p:ph idx="1"/>
          </p:nvPr>
        </p:nvSpPr>
        <p:spPr/>
        <p:txBody>
          <a:bodyPr/>
          <a:lstStyle/>
          <a:p>
            <a:r>
              <a:rPr lang="en-US" dirty="0" smtClean="0"/>
              <a:t>360-Day versus 365-Day Yields</a:t>
            </a:r>
          </a:p>
          <a:p>
            <a:pPr lvl="1"/>
            <a:r>
              <a:rPr lang="en-US" dirty="0" smtClean="0"/>
              <a:t>To convert from a 360-day year to a 365-day year:</a:t>
            </a:r>
          </a:p>
          <a:p>
            <a:pPr lvl="2"/>
            <a:r>
              <a:rPr lang="en-US" dirty="0" smtClean="0"/>
              <a:t>i</a:t>
            </a:r>
            <a:r>
              <a:rPr lang="en-US" baseline="-25000" dirty="0" smtClean="0"/>
              <a:t>365</a:t>
            </a:r>
            <a:r>
              <a:rPr lang="en-US" dirty="0" smtClean="0"/>
              <a:t> = i</a:t>
            </a:r>
            <a:r>
              <a:rPr lang="en-US" baseline="-25000" dirty="0" smtClean="0"/>
              <a:t>360</a:t>
            </a:r>
            <a:r>
              <a:rPr lang="en-US" dirty="0" smtClean="0"/>
              <a:t> (365/360)</a:t>
            </a:r>
          </a:p>
          <a:p>
            <a:pPr lvl="1"/>
            <a:r>
              <a:rPr lang="en-US" dirty="0" smtClean="0"/>
              <a:t>Example</a:t>
            </a:r>
          </a:p>
          <a:p>
            <a:pPr lvl="2"/>
            <a:r>
              <a:rPr lang="en-US" dirty="0" smtClean="0"/>
              <a:t>One year instrument at an 8% nominal rate on a 360-day year is actually an 8.11% rate on a 365-day year:</a:t>
            </a:r>
          </a:p>
          <a:p>
            <a:pPr lvl="3"/>
            <a:r>
              <a:rPr lang="en-US" dirty="0" smtClean="0"/>
              <a:t>i</a:t>
            </a:r>
            <a:r>
              <a:rPr lang="en-US" baseline="-25000" dirty="0" smtClean="0"/>
              <a:t>365</a:t>
            </a:r>
            <a:r>
              <a:rPr lang="en-US" dirty="0" smtClean="0"/>
              <a:t> = 0.08 (365/360) = 0.0811</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129</a:t>
            </a:fld>
            <a:endParaRPr lang="en-US" dirty="0">
              <a:solidFill>
                <a:srgbClr val="000000"/>
              </a:solidFill>
            </a:endParaRPr>
          </a:p>
        </p:txBody>
      </p:sp>
    </p:spTree>
    <p:extLst>
      <p:ext uri="{BB962C8B-B14F-4D97-AF65-F5344CB8AC3E}">
        <p14:creationId xmlns:p14="http://schemas.microsoft.com/office/powerpoint/2010/main" val="123119228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Burden (Net Overhead Expense)</a:t>
            </a:r>
          </a:p>
          <a:p>
            <a:pPr lvl="2"/>
            <a:r>
              <a:rPr lang="en-US" dirty="0" smtClean="0"/>
              <a:t>Burden = Non-Interest Expense – Non-Interest Income</a:t>
            </a:r>
          </a:p>
          <a:p>
            <a:pPr lvl="3"/>
            <a:r>
              <a:rPr lang="en-US" dirty="0" smtClean="0"/>
              <a:t>Lower is better</a:t>
            </a:r>
          </a:p>
          <a:p>
            <a:pPr lvl="1"/>
            <a:r>
              <a:rPr lang="en-US" dirty="0" smtClean="0"/>
              <a:t>Net Non-Interest Margin</a:t>
            </a:r>
          </a:p>
          <a:p>
            <a:pPr lvl="2"/>
            <a:r>
              <a:rPr lang="en-US" dirty="0" smtClean="0"/>
              <a:t>Net Non-Interest Margin = Burden/Average Total Assets</a:t>
            </a:r>
          </a:p>
          <a:p>
            <a:pPr lvl="3"/>
            <a:r>
              <a:rPr lang="en-US" dirty="0" smtClean="0"/>
              <a:t>Lower is better</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13</a:t>
            </a:fld>
            <a:endParaRPr lang="en-US"/>
          </a:p>
        </p:txBody>
      </p:sp>
      <p:graphicFrame>
        <p:nvGraphicFramePr>
          <p:cNvPr id="16386" name="Object 5"/>
          <p:cNvGraphicFramePr>
            <a:graphicFrameLocks noChangeAspect="1"/>
          </p:cNvGraphicFramePr>
          <p:nvPr/>
        </p:nvGraphicFramePr>
        <p:xfrm>
          <a:off x="4186238" y="3390900"/>
          <a:ext cx="228600" cy="433388"/>
        </p:xfrm>
        <a:graphic>
          <a:graphicData uri="http://schemas.openxmlformats.org/presentationml/2006/ole">
            <mc:AlternateContent xmlns:mc="http://schemas.openxmlformats.org/markup-compatibility/2006">
              <mc:Choice xmlns:v="urn:schemas-microsoft-com:vml" Requires="v">
                <p:oleObj spid="_x0000_s16390" name="Equation" r:id="rId3" imgW="114120" imgH="215640" progId="Equation.3">
                  <p:embed/>
                </p:oleObj>
              </mc:Choice>
              <mc:Fallback>
                <p:oleObj name="Equation" r:id="rId3" imgW="11412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3390900"/>
                        <a:ext cx="2286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a:t>Discount Yields</a:t>
            </a:r>
          </a:p>
          <a:p>
            <a:pPr lvl="1"/>
            <a:r>
              <a:rPr lang="en-US" dirty="0"/>
              <a:t>Some money market instruments, such as Treasury Bills, are quoted on a </a:t>
            </a:r>
            <a:r>
              <a:rPr lang="en-US" u="sng" dirty="0"/>
              <a:t>discount</a:t>
            </a:r>
            <a:r>
              <a:rPr lang="en-US" dirty="0"/>
              <a:t> </a:t>
            </a:r>
            <a:r>
              <a:rPr lang="en-US" dirty="0" smtClean="0"/>
              <a:t>basis</a:t>
            </a:r>
            <a:endParaRPr lang="en-US" dirty="0"/>
          </a:p>
          <a:p>
            <a:pPr lvl="2"/>
            <a:r>
              <a:rPr lang="en-US" dirty="0"/>
              <a:t>This means that the purchase price is always below the par value at </a:t>
            </a:r>
            <a:r>
              <a:rPr lang="en-US" dirty="0" smtClean="0"/>
              <a:t>maturity</a:t>
            </a:r>
            <a:endParaRPr lang="en-US" dirty="0"/>
          </a:p>
          <a:p>
            <a:pPr lvl="2"/>
            <a:r>
              <a:rPr lang="en-US" dirty="0"/>
              <a:t>The difference between the purchase price and par value at maturity represents </a:t>
            </a:r>
            <a:r>
              <a:rPr lang="en-US" dirty="0" smtClean="0"/>
              <a:t>interest</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130</a:t>
            </a:fld>
            <a:endParaRPr lang="en-US" dirty="0">
              <a:solidFill>
                <a:srgbClr val="000000"/>
              </a:solidFill>
            </a:endParaRPr>
          </a:p>
        </p:txBody>
      </p:sp>
    </p:spTree>
    <p:extLst>
      <p:ext uri="{BB962C8B-B14F-4D97-AF65-F5344CB8AC3E}">
        <p14:creationId xmlns:p14="http://schemas.microsoft.com/office/powerpoint/2010/main" val="3075536291"/>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pPr>
              <a:lnSpc>
                <a:spcPct val="90000"/>
              </a:lnSpc>
            </a:pPr>
            <a:r>
              <a:rPr lang="en-US" dirty="0" smtClean="0"/>
              <a:t>Discount Yields</a:t>
            </a:r>
          </a:p>
          <a:p>
            <a:pPr lvl="1">
              <a:lnSpc>
                <a:spcPct val="90000"/>
              </a:lnSpc>
            </a:pPr>
            <a:r>
              <a:rPr lang="en-US" dirty="0" smtClean="0"/>
              <a:t>The pricing equation for a discount instrument is:</a:t>
            </a:r>
          </a:p>
          <a:p>
            <a:pPr>
              <a:lnSpc>
                <a:spcPct val="90000"/>
              </a:lnSpc>
              <a:buFontTx/>
              <a:buNone/>
            </a:pPr>
            <a:r>
              <a:rPr lang="en-US" dirty="0" smtClean="0"/>
              <a:t>			</a:t>
            </a:r>
          </a:p>
          <a:p>
            <a:pPr>
              <a:lnSpc>
                <a:spcPct val="90000"/>
              </a:lnSpc>
              <a:buFontTx/>
              <a:buNone/>
            </a:pPr>
            <a:endParaRPr lang="en-US" dirty="0" smtClean="0"/>
          </a:p>
          <a:p>
            <a:pPr>
              <a:lnSpc>
                <a:spcPct val="90000"/>
              </a:lnSpc>
              <a:buFontTx/>
              <a:buNone/>
            </a:pPr>
            <a:r>
              <a:rPr lang="en-US" dirty="0" smtClean="0"/>
              <a:t>where:</a:t>
            </a:r>
            <a:br>
              <a:rPr lang="en-US" dirty="0" smtClean="0"/>
            </a:br>
            <a:r>
              <a:rPr lang="en-US" dirty="0" smtClean="0"/>
              <a:t>  </a:t>
            </a:r>
            <a:r>
              <a:rPr lang="en-US" dirty="0" err="1" smtClean="0"/>
              <a:t>i</a:t>
            </a:r>
            <a:r>
              <a:rPr lang="en-US" baseline="-25000" dirty="0" err="1" smtClean="0"/>
              <a:t>dr</a:t>
            </a:r>
            <a:r>
              <a:rPr lang="en-US" dirty="0" smtClean="0"/>
              <a:t>	= discount rate</a:t>
            </a:r>
            <a:br>
              <a:rPr lang="en-US" dirty="0" smtClean="0"/>
            </a:br>
            <a:r>
              <a:rPr lang="en-US" dirty="0" smtClean="0"/>
              <a:t>  Po	= initial price of the instrument</a:t>
            </a:r>
            <a:br>
              <a:rPr lang="en-US" dirty="0" smtClean="0"/>
            </a:br>
            <a:r>
              <a:rPr lang="en-US" dirty="0" smtClean="0"/>
              <a:t>  Pf 	= final price at maturity or sale</a:t>
            </a:r>
            <a:br>
              <a:rPr lang="en-US" dirty="0" smtClean="0"/>
            </a:br>
            <a:r>
              <a:rPr lang="en-US" dirty="0" smtClean="0"/>
              <a:t>  h	= number of days in holding period</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131</a:t>
            </a:fld>
            <a:endParaRPr lang="en-US" dirty="0">
              <a:solidFill>
                <a:srgbClr val="000000"/>
              </a:solidFill>
            </a:endParaRPr>
          </a:p>
        </p:txBody>
      </p:sp>
      <p:graphicFrame>
        <p:nvGraphicFramePr>
          <p:cNvPr id="163842" name="Object 6"/>
          <p:cNvGraphicFramePr>
            <a:graphicFrameLocks noChangeAspect="1"/>
          </p:cNvGraphicFramePr>
          <p:nvPr/>
        </p:nvGraphicFramePr>
        <p:xfrm>
          <a:off x="3124200" y="2895600"/>
          <a:ext cx="2578100" cy="868362"/>
        </p:xfrm>
        <a:graphic>
          <a:graphicData uri="http://schemas.openxmlformats.org/presentationml/2006/ole">
            <mc:AlternateContent xmlns:mc="http://schemas.openxmlformats.org/markup-compatibility/2006">
              <mc:Choice xmlns:v="urn:schemas-microsoft-com:vml" Requires="v">
                <p:oleObj spid="_x0000_s97285" name="Equation" r:id="rId4" imgW="1282680" imgH="431640" progId="Equation.3">
                  <p:embed/>
                </p:oleObj>
              </mc:Choice>
              <mc:Fallback>
                <p:oleObj name="Equation" r:id="rId4" imgW="1282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895600"/>
                        <a:ext cx="25781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03235505"/>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Two Problems with the Discount Rate</a:t>
            </a:r>
          </a:p>
          <a:p>
            <a:pPr lvl="1"/>
            <a:r>
              <a:rPr lang="en-US" dirty="0" smtClean="0"/>
              <a:t>The return is based on the final price of the asset, rather than on the purchase price</a:t>
            </a:r>
          </a:p>
          <a:p>
            <a:pPr lvl="1"/>
            <a:r>
              <a:rPr lang="en-US" dirty="0" smtClean="0"/>
              <a:t>It assumes a 360-day year</a:t>
            </a:r>
          </a:p>
          <a:p>
            <a:pPr lvl="1"/>
            <a:r>
              <a:rPr lang="en-US" dirty="0" smtClean="0"/>
              <a:t>One solution is the Bond Equivalent Rate: </a:t>
            </a:r>
            <a:r>
              <a:rPr lang="en-US" dirty="0" err="1" smtClean="0"/>
              <a:t>i</a:t>
            </a:r>
            <a:r>
              <a:rPr lang="en-US" baseline="-25000" dirty="0" err="1" smtClean="0"/>
              <a:t>be</a:t>
            </a:r>
            <a:endParaRPr lang="en-US" baseline="-25000"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132</a:t>
            </a:fld>
            <a:endParaRPr lang="en-US" dirty="0">
              <a:solidFill>
                <a:srgbClr val="000000"/>
              </a:solidFill>
            </a:endParaRPr>
          </a:p>
        </p:txBody>
      </p:sp>
      <p:graphicFrame>
        <p:nvGraphicFramePr>
          <p:cNvPr id="164866" name="Object 7"/>
          <p:cNvGraphicFramePr>
            <a:graphicFrameLocks noChangeAspect="1"/>
          </p:cNvGraphicFramePr>
          <p:nvPr/>
        </p:nvGraphicFramePr>
        <p:xfrm>
          <a:off x="3581400" y="4999037"/>
          <a:ext cx="2605088" cy="868363"/>
        </p:xfrm>
        <a:graphic>
          <a:graphicData uri="http://schemas.openxmlformats.org/presentationml/2006/ole">
            <mc:AlternateContent xmlns:mc="http://schemas.openxmlformats.org/markup-compatibility/2006">
              <mc:Choice xmlns:v="urn:schemas-microsoft-com:vml" Requires="v">
                <p:oleObj spid="_x0000_s98309" name="Equation" r:id="rId4" imgW="1295280" imgH="431640" progId="Equation.3">
                  <p:embed/>
                </p:oleObj>
              </mc:Choice>
              <mc:Fallback>
                <p:oleObj name="Equation" r:id="rId4" imgW="12952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999037"/>
                        <a:ext cx="2605088"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5574552"/>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A problem with the Bond Equivalent Rate is that it does not incorporate compounding.  The Effective Annual Rate addresses this issue.</a:t>
            </a:r>
            <a:endParaRPr lang="en-US" baseline="-25000"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133</a:t>
            </a:fld>
            <a:endParaRPr lang="en-US" dirty="0">
              <a:solidFill>
                <a:srgbClr val="000000"/>
              </a:solidFill>
            </a:endParaRPr>
          </a:p>
        </p:txBody>
      </p:sp>
      <p:graphicFrame>
        <p:nvGraphicFramePr>
          <p:cNvPr id="165890" name="Object 6"/>
          <p:cNvGraphicFramePr>
            <a:graphicFrameLocks noChangeAspect="1"/>
          </p:cNvGraphicFramePr>
          <p:nvPr/>
        </p:nvGraphicFramePr>
        <p:xfrm>
          <a:off x="1511300" y="3810000"/>
          <a:ext cx="5575300" cy="1069975"/>
        </p:xfrm>
        <a:graphic>
          <a:graphicData uri="http://schemas.openxmlformats.org/presentationml/2006/ole">
            <mc:AlternateContent xmlns:mc="http://schemas.openxmlformats.org/markup-compatibility/2006">
              <mc:Choice xmlns:v="urn:schemas-microsoft-com:vml" Requires="v">
                <p:oleObj spid="_x0000_s99333" name="Equation" r:id="rId4" imgW="2781000" imgH="533160" progId="Equation.3">
                  <p:embed/>
                </p:oleObj>
              </mc:Choice>
              <mc:Fallback>
                <p:oleObj name="Equation" r:id="rId4" imgW="278100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3810000"/>
                        <a:ext cx="55753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4226361"/>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dirty="0"/>
              <a:t>Money Market Yields</a:t>
            </a:r>
          </a:p>
        </p:txBody>
      </p:sp>
      <p:sp>
        <p:nvSpPr>
          <p:cNvPr id="1141765" name="Rectangle 5"/>
          <p:cNvSpPr>
            <a:spLocks noGrp="1" noChangeArrowheads="1"/>
          </p:cNvSpPr>
          <p:nvPr>
            <p:ph idx="1"/>
          </p:nvPr>
        </p:nvSpPr>
        <p:spPr/>
        <p:txBody>
          <a:bodyPr/>
          <a:lstStyle/>
          <a:p>
            <a:r>
              <a:rPr lang="en-US" dirty="0" smtClean="0"/>
              <a:t>Example:</a:t>
            </a:r>
          </a:p>
          <a:p>
            <a:pPr lvl="1"/>
            <a:r>
              <a:rPr lang="en-US" dirty="0" smtClean="0"/>
              <a:t>Consider a $1 million T-bill with 182 days to maturity and a price of $964,500</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134</a:t>
            </a:fld>
            <a:endParaRPr lang="en-US" dirty="0">
              <a:solidFill>
                <a:srgbClr val="000000"/>
              </a:solidFill>
            </a:endParaRPr>
          </a:p>
        </p:txBody>
      </p:sp>
      <p:graphicFrame>
        <p:nvGraphicFramePr>
          <p:cNvPr id="166914" name="Object 6"/>
          <p:cNvGraphicFramePr>
            <a:graphicFrameLocks noChangeAspect="1"/>
          </p:cNvGraphicFramePr>
          <p:nvPr/>
        </p:nvGraphicFramePr>
        <p:xfrm>
          <a:off x="1870075" y="3429000"/>
          <a:ext cx="5978525" cy="868363"/>
        </p:xfrm>
        <a:graphic>
          <a:graphicData uri="http://schemas.openxmlformats.org/presentationml/2006/ole">
            <mc:AlternateContent xmlns:mc="http://schemas.openxmlformats.org/markup-compatibility/2006">
              <mc:Choice xmlns:v="urn:schemas-microsoft-com:vml" Requires="v">
                <p:oleObj spid="_x0000_s100363" name="Equation" r:id="rId4" imgW="3149280" imgH="457200" progId="Equation.3">
                  <p:embed/>
                </p:oleObj>
              </mc:Choice>
              <mc:Fallback>
                <p:oleObj name="Equation" r:id="rId4" imgW="31492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075" y="3429000"/>
                        <a:ext cx="59785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5" name="Object 11"/>
          <p:cNvGraphicFramePr>
            <a:graphicFrameLocks noChangeAspect="1"/>
          </p:cNvGraphicFramePr>
          <p:nvPr/>
        </p:nvGraphicFramePr>
        <p:xfrm>
          <a:off x="1905000" y="4343400"/>
          <a:ext cx="6005513" cy="868363"/>
        </p:xfrm>
        <a:graphic>
          <a:graphicData uri="http://schemas.openxmlformats.org/presentationml/2006/ole">
            <mc:AlternateContent xmlns:mc="http://schemas.openxmlformats.org/markup-compatibility/2006">
              <mc:Choice xmlns:v="urn:schemas-microsoft-com:vml" Requires="v">
                <p:oleObj spid="_x0000_s100364" name="Equation" r:id="rId6" imgW="3162240" imgH="457200" progId="Equation.3">
                  <p:embed/>
                </p:oleObj>
              </mc:Choice>
              <mc:Fallback>
                <p:oleObj name="Equation" r:id="rId6" imgW="316224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343400"/>
                        <a:ext cx="600551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6" name="Object 7"/>
          <p:cNvGraphicFramePr>
            <a:graphicFrameLocks noChangeAspect="1"/>
          </p:cNvGraphicFramePr>
          <p:nvPr/>
        </p:nvGraphicFramePr>
        <p:xfrm>
          <a:off x="76200" y="5257800"/>
          <a:ext cx="9058275" cy="1033463"/>
        </p:xfrm>
        <a:graphic>
          <a:graphicData uri="http://schemas.openxmlformats.org/presentationml/2006/ole">
            <mc:AlternateContent xmlns:mc="http://schemas.openxmlformats.org/markup-compatibility/2006">
              <mc:Choice xmlns:v="urn:schemas-microsoft-com:vml" Requires="v">
                <p:oleObj spid="_x0000_s100365" name="Equation" r:id="rId8" imgW="4787640" imgH="545760" progId="Equation.3">
                  <p:embed/>
                </p:oleObj>
              </mc:Choice>
              <mc:Fallback>
                <p:oleObj name="Equation" r:id="rId8" imgW="4787640" imgH="5457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5257800"/>
                        <a:ext cx="9058275" cy="103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9899561"/>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16121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solidFill>
                <a:srgbClr val="000000"/>
              </a:solidFill>
            </a:endParaRPr>
          </a:p>
        </p:txBody>
      </p:sp>
      <p:sp>
        <p:nvSpPr>
          <p:cNvPr id="1161220" name="Rectangle 4"/>
          <p:cNvSpPr>
            <a:spLocks noGrp="1" noChangeArrowheads="1"/>
          </p:cNvSpPr>
          <p:nvPr>
            <p:ph type="title"/>
          </p:nvPr>
        </p:nvSpPr>
        <p:spPr/>
        <p:txBody>
          <a:bodyPr/>
          <a:lstStyle/>
          <a:p>
            <a:r>
              <a:rPr lang="en-US"/>
              <a:t>Money Market Yields</a:t>
            </a:r>
          </a:p>
        </p:txBody>
      </p:sp>
      <p:sp>
        <p:nvSpPr>
          <p:cNvPr id="1161221" name="Rectangle 5"/>
          <p:cNvSpPr>
            <a:spLocks noGrp="1" noChangeArrowheads="1"/>
          </p:cNvSpPr>
          <p:nvPr>
            <p:ph idx="1"/>
          </p:nvPr>
        </p:nvSpPr>
        <p:spPr/>
        <p:txBody>
          <a:bodyPr/>
          <a:lstStyle/>
          <a:p>
            <a:r>
              <a:rPr lang="en-US" dirty="0"/>
              <a:t>Yields on Single-Payment, Interest-Bearing Securities</a:t>
            </a:r>
          </a:p>
          <a:p>
            <a:pPr lvl="1"/>
            <a:r>
              <a:rPr lang="en-US" dirty="0"/>
              <a:t>Some money market instruments, such as large negotiable CD’s, Eurodollars, and federal funds, pay interest calculated against the par value of the security and make a single payment of interest and principal at </a:t>
            </a:r>
            <a:r>
              <a:rPr lang="en-US" dirty="0" smtClean="0"/>
              <a:t>maturity</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135</a:t>
            </a:fld>
            <a:endParaRPr lang="en-US">
              <a:solidFill>
                <a:srgbClr val="000000"/>
              </a:solidFill>
            </a:endParaRPr>
          </a:p>
        </p:txBody>
      </p:sp>
    </p:spTree>
    <p:extLst>
      <p:ext uri="{BB962C8B-B14F-4D97-AF65-F5344CB8AC3E}">
        <p14:creationId xmlns:p14="http://schemas.microsoft.com/office/powerpoint/2010/main" val="1092397790"/>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dirty="0">
              <a:solidFill>
                <a:srgbClr val="000000"/>
              </a:solidFill>
            </a:endParaRPr>
          </a:p>
        </p:txBody>
      </p:sp>
      <p:sp>
        <p:nvSpPr>
          <p:cNvPr id="1141764" name="Rectangle 4"/>
          <p:cNvSpPr>
            <a:spLocks noGrp="1" noChangeArrowheads="1"/>
          </p:cNvSpPr>
          <p:nvPr>
            <p:ph type="title"/>
          </p:nvPr>
        </p:nvSpPr>
        <p:spPr/>
        <p:txBody>
          <a:bodyPr/>
          <a:lstStyle/>
          <a:p>
            <a:r>
              <a:rPr lang="en-US" smtClean="0"/>
              <a:t>Money Market Yields</a:t>
            </a:r>
            <a:endParaRPr lang="en-US" dirty="0"/>
          </a:p>
        </p:txBody>
      </p:sp>
      <p:sp>
        <p:nvSpPr>
          <p:cNvPr id="1141765" name="Rectangle 5"/>
          <p:cNvSpPr>
            <a:spLocks noGrp="1" noChangeArrowheads="1"/>
          </p:cNvSpPr>
          <p:nvPr>
            <p:ph idx="1"/>
          </p:nvPr>
        </p:nvSpPr>
        <p:spPr>
          <a:xfrm>
            <a:off x="762000" y="1295401"/>
            <a:ext cx="8229600" cy="4343399"/>
          </a:xfrm>
        </p:spPr>
        <p:txBody>
          <a:bodyPr>
            <a:normAutofit fontScale="92500" lnSpcReduction="10000"/>
          </a:bodyPr>
          <a:lstStyle/>
          <a:p>
            <a:r>
              <a:rPr lang="en-US" dirty="0" smtClean="0"/>
              <a:t>Yields on Single-Payment, Interest-Bearing Securities</a:t>
            </a:r>
          </a:p>
          <a:p>
            <a:pPr lvl="1"/>
            <a:r>
              <a:rPr lang="en-US" dirty="0" smtClean="0"/>
              <a:t>Example: consider a 182-day CD with a par value of $1,000,000 and a quoted rate of 7.02%.</a:t>
            </a:r>
          </a:p>
          <a:p>
            <a:pPr lvl="2"/>
            <a:r>
              <a:rPr lang="en-US" dirty="0" smtClean="0"/>
              <a:t>Actual interest paid at maturity is:	</a:t>
            </a:r>
          </a:p>
          <a:p>
            <a:pPr lvl="3"/>
            <a:r>
              <a:rPr lang="en-US" dirty="0" smtClean="0"/>
              <a:t>(0.0702)(182 / 360) $1,000,000 = $35,490</a:t>
            </a:r>
          </a:p>
          <a:p>
            <a:pPr lvl="2"/>
            <a:r>
              <a:rPr lang="en-US" dirty="0" smtClean="0"/>
              <a:t>The 365 day yield is:</a:t>
            </a:r>
          </a:p>
          <a:p>
            <a:pPr lvl="3"/>
            <a:r>
              <a:rPr lang="en-US" dirty="0" smtClean="0"/>
              <a:t>i365 = 0.0702(365 / 360) = 0.0712</a:t>
            </a:r>
          </a:p>
          <a:p>
            <a:pPr lvl="2"/>
            <a:r>
              <a:rPr lang="en-US" dirty="0" smtClean="0"/>
              <a:t>The effective annual rate is:</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136</a:t>
            </a:fld>
            <a:endParaRPr lang="en-US" dirty="0">
              <a:solidFill>
                <a:srgbClr val="000000"/>
              </a:solidFill>
            </a:endParaRPr>
          </a:p>
        </p:txBody>
      </p:sp>
      <p:graphicFrame>
        <p:nvGraphicFramePr>
          <p:cNvPr id="167938" name="Object 6"/>
          <p:cNvGraphicFramePr>
            <a:graphicFrameLocks noChangeAspect="1"/>
          </p:cNvGraphicFramePr>
          <p:nvPr/>
        </p:nvGraphicFramePr>
        <p:xfrm>
          <a:off x="2667000" y="5334000"/>
          <a:ext cx="5448300" cy="1069975"/>
        </p:xfrm>
        <a:graphic>
          <a:graphicData uri="http://schemas.openxmlformats.org/presentationml/2006/ole">
            <mc:AlternateContent xmlns:mc="http://schemas.openxmlformats.org/markup-compatibility/2006">
              <mc:Choice xmlns:v="urn:schemas-microsoft-com:vml" Requires="v">
                <p:oleObj spid="_x0000_s101381" name="Equation" r:id="rId4" imgW="2717640" imgH="533160" progId="Equation.3">
                  <p:embed/>
                </p:oleObj>
              </mc:Choice>
              <mc:Fallback>
                <p:oleObj name="Equation" r:id="rId4" imgW="2717640" imgH="533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334000"/>
                        <a:ext cx="5448300"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3331094"/>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137</a:t>
            </a:fld>
            <a:endParaRPr lang="en-US">
              <a:solidFill>
                <a:srgbClr val="000000"/>
              </a:solidFill>
            </a:endParaRPr>
          </a:p>
        </p:txBody>
      </p:sp>
      <p:pic>
        <p:nvPicPr>
          <p:cNvPr id="60418" name="Picture 2"/>
          <p:cNvPicPr>
            <a:picLocks noChangeAspect="1" noChangeArrowheads="1"/>
          </p:cNvPicPr>
          <p:nvPr/>
        </p:nvPicPr>
        <p:blipFill>
          <a:blip r:embed="rId2" cstate="print"/>
          <a:srcRect/>
          <a:stretch>
            <a:fillRect/>
          </a:stretch>
        </p:blipFill>
        <p:spPr bwMode="auto">
          <a:xfrm>
            <a:off x="228600" y="0"/>
            <a:ext cx="8763000" cy="6208706"/>
          </a:xfrm>
          <a:prstGeom prst="rect">
            <a:avLst/>
          </a:prstGeom>
          <a:noFill/>
          <a:ln w="9525">
            <a:noFill/>
            <a:miter lim="800000"/>
            <a:headEnd/>
            <a:tailEnd/>
          </a:ln>
        </p:spPr>
      </p:pic>
    </p:spTree>
    <p:extLst>
      <p:ext uri="{BB962C8B-B14F-4D97-AF65-F5344CB8AC3E}">
        <p14:creationId xmlns:p14="http://schemas.microsoft.com/office/powerpoint/2010/main" val="863745987"/>
      </p:ext>
    </p:extLst>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the Bank</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138</a:t>
            </a:fld>
            <a:endParaRPr lang="en-US" dirty="0">
              <a:solidFill>
                <a:srgbClr val="000000"/>
              </a:solidFill>
            </a:endParaRPr>
          </a:p>
        </p:txBody>
      </p:sp>
    </p:spTree>
    <p:extLst>
      <p:ext uri="{BB962C8B-B14F-4D97-AF65-F5344CB8AC3E}">
        <p14:creationId xmlns:p14="http://schemas.microsoft.com/office/powerpoint/2010/main" val="1695255222"/>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0"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0723" name="Rectangle 3"/>
          <p:cNvSpPr>
            <a:spLocks noGrp="1" noChangeArrowheads="1"/>
          </p:cNvSpPr>
          <p:nvPr>
            <p:ph idx="1"/>
          </p:nvPr>
        </p:nvSpPr>
        <p:spPr/>
        <p:txBody>
          <a:bodyPr/>
          <a:lstStyle/>
          <a:p>
            <a:r>
              <a:rPr lang="en-US" smtClean="0"/>
              <a:t>The amount of cash that a bank holds is influenced by the bank’s liquidity requirements</a:t>
            </a:r>
          </a:p>
          <a:p>
            <a:r>
              <a:rPr lang="en-US" smtClean="0"/>
              <a:t>The size and volatility of cash requirements affect the liquidity position of the bank</a:t>
            </a:r>
          </a:p>
          <a:p>
            <a:pPr lvl="1"/>
            <a:r>
              <a:rPr lang="en-US" smtClean="0"/>
              <a:t>Deposits, withdrawals, loan disbursements, and loan payments affect the bank’s cash balance and liquidity position</a:t>
            </a:r>
            <a:endParaRPr lang="en-US" dirty="0" smtClean="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139</a:t>
            </a:fld>
            <a:endParaRPr lang="en-US">
              <a:solidFill>
                <a:srgbClr val="000000"/>
              </a:solidFill>
            </a:endParaRPr>
          </a:p>
        </p:txBody>
      </p:sp>
    </p:spTree>
    <p:extLst>
      <p:ext uri="{BB962C8B-B14F-4D97-AF65-F5344CB8AC3E}">
        <p14:creationId xmlns:p14="http://schemas.microsoft.com/office/powerpoint/2010/main" val="350352088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Efficiency Ratio</a:t>
            </a:r>
          </a:p>
          <a:p>
            <a:pPr lvl="1"/>
            <a:endParaRPr lang="en-US" dirty="0" smtClean="0"/>
          </a:p>
          <a:p>
            <a:pPr lvl="1"/>
            <a:endParaRPr lang="en-US" dirty="0" smtClean="0"/>
          </a:p>
          <a:p>
            <a:pPr lvl="2"/>
            <a:r>
              <a:rPr lang="en-US" dirty="0" smtClean="0"/>
              <a:t>Larger banks tend to have lower (better) efficiency ratios because they generate more non-interest income</a:t>
            </a:r>
          </a:p>
          <a:p>
            <a:pPr lvl="2"/>
            <a:r>
              <a:rPr lang="en-US" dirty="0" smtClean="0"/>
              <a:t>Low efficiency ratios do not always lead to higher ROEs</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14</a:t>
            </a:fld>
            <a:endParaRPr lang="en-US"/>
          </a:p>
        </p:txBody>
      </p:sp>
      <p:graphicFrame>
        <p:nvGraphicFramePr>
          <p:cNvPr id="16386" name="Object 5"/>
          <p:cNvGraphicFramePr>
            <a:graphicFrameLocks noChangeAspect="1"/>
          </p:cNvGraphicFramePr>
          <p:nvPr/>
        </p:nvGraphicFramePr>
        <p:xfrm>
          <a:off x="4186238" y="3390900"/>
          <a:ext cx="228600" cy="433388"/>
        </p:xfrm>
        <a:graphic>
          <a:graphicData uri="http://schemas.openxmlformats.org/presentationml/2006/ole">
            <mc:AlternateContent xmlns:mc="http://schemas.openxmlformats.org/markup-compatibility/2006">
              <mc:Choice xmlns:v="urn:schemas-microsoft-com:vml" Requires="v">
                <p:oleObj spid="_x0000_s57354" name="Equation" r:id="rId3" imgW="114120" imgH="215640" progId="Equation.3">
                  <p:embed/>
                </p:oleObj>
              </mc:Choice>
              <mc:Fallback>
                <p:oleObj name="Equation" r:id="rId3" imgW="114120" imgH="2156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238" y="3390900"/>
                        <a:ext cx="2286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347" name="Object 6"/>
          <p:cNvGraphicFramePr>
            <a:graphicFrameLocks noChangeAspect="1"/>
          </p:cNvGraphicFramePr>
          <p:nvPr/>
        </p:nvGraphicFramePr>
        <p:xfrm>
          <a:off x="1371599" y="2590800"/>
          <a:ext cx="6725265" cy="685800"/>
        </p:xfrm>
        <a:graphic>
          <a:graphicData uri="http://schemas.openxmlformats.org/presentationml/2006/ole">
            <mc:AlternateContent xmlns:mc="http://schemas.openxmlformats.org/markup-compatibility/2006">
              <mc:Choice xmlns:v="urn:schemas-microsoft-com:vml" Requires="v">
                <p:oleObj spid="_x0000_s57355" name="Equation" r:id="rId5" imgW="3860640" imgH="393480" progId="Equation.3">
                  <p:embed/>
                </p:oleObj>
              </mc:Choice>
              <mc:Fallback>
                <p:oleObj name="Equation" r:id="rId5" imgW="3860640" imgH="393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599" y="2590800"/>
                        <a:ext cx="672526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140</a:t>
            </a:fld>
            <a:endParaRPr lang="en-US">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228600"/>
            <a:ext cx="9144000" cy="6112656"/>
          </a:xfrm>
          <a:prstGeom prst="rect">
            <a:avLst/>
          </a:prstGeom>
          <a:noFill/>
          <a:ln w="9525">
            <a:noFill/>
            <a:miter lim="800000"/>
            <a:headEnd/>
            <a:tailEnd/>
          </a:ln>
        </p:spPr>
      </p:pic>
    </p:spTree>
    <p:extLst>
      <p:ext uri="{BB962C8B-B14F-4D97-AF65-F5344CB8AC3E}">
        <p14:creationId xmlns:p14="http://schemas.microsoft.com/office/powerpoint/2010/main" val="188673047"/>
      </p:ext>
    </p:extLst>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2771" name="Rectangle 3"/>
          <p:cNvSpPr>
            <a:spLocks noGrp="1" noChangeArrowheads="1"/>
          </p:cNvSpPr>
          <p:nvPr>
            <p:ph idx="1"/>
          </p:nvPr>
        </p:nvSpPr>
        <p:spPr/>
        <p:txBody>
          <a:bodyPr>
            <a:normAutofit fontScale="92500"/>
          </a:bodyPr>
          <a:lstStyle/>
          <a:p>
            <a:r>
              <a:rPr lang="en-US" dirty="0" smtClean="0"/>
              <a:t>Recent Trends in Bank Funding Sources</a:t>
            </a:r>
          </a:p>
          <a:p>
            <a:pPr lvl="1"/>
            <a:r>
              <a:rPr lang="en-US" dirty="0" smtClean="0"/>
              <a:t>Bank customers have become more rate conscious</a:t>
            </a:r>
          </a:p>
          <a:p>
            <a:pPr lvl="1"/>
            <a:r>
              <a:rPr lang="en-US" dirty="0" smtClean="0"/>
              <a:t>Many customers have demonstrated a </a:t>
            </a:r>
            <a:r>
              <a:rPr lang="en-US" dirty="0" err="1" smtClean="0"/>
              <a:t>a</a:t>
            </a:r>
            <a:r>
              <a:rPr lang="en-US" dirty="0" smtClean="0"/>
              <a:t> strong preference for shorter-term deposits</a:t>
            </a:r>
          </a:p>
          <a:p>
            <a:pPr lvl="1"/>
            <a:r>
              <a:rPr lang="en-US" dirty="0" smtClean="0"/>
              <a:t>Core deposits are viewed as increasingly valuable</a:t>
            </a:r>
          </a:p>
          <a:p>
            <a:pPr lvl="1"/>
            <a:r>
              <a:rPr lang="en-US" dirty="0" smtClean="0"/>
              <a:t>Bank often issue hybrid CDs to appeal to rate sensitive depositors</a:t>
            </a:r>
          </a:p>
        </p:txBody>
      </p:sp>
      <p:sp>
        <p:nvSpPr>
          <p:cNvPr id="10" name="Slide Number Placeholder 9"/>
          <p:cNvSpPr>
            <a:spLocks noGrp="1"/>
          </p:cNvSpPr>
          <p:nvPr>
            <p:ph type="sldNum" sz="quarter" idx="11"/>
          </p:nvPr>
        </p:nvSpPr>
        <p:spPr/>
        <p:txBody>
          <a:bodyPr/>
          <a:lstStyle/>
          <a:p>
            <a:fld id="{ADB8D636-33FA-42D8-BE38-F6AEE0424093}" type="slidenum">
              <a:rPr lang="en-US" smtClean="0">
                <a:solidFill>
                  <a:srgbClr val="000000"/>
                </a:solidFill>
              </a:rPr>
              <a:pPr/>
              <a:t>141</a:t>
            </a:fld>
            <a:endParaRPr lang="en-US">
              <a:solidFill>
                <a:srgbClr val="000000"/>
              </a:solidFill>
            </a:endParaRPr>
          </a:p>
        </p:txBody>
      </p:sp>
    </p:spTree>
    <p:extLst>
      <p:ext uri="{BB962C8B-B14F-4D97-AF65-F5344CB8AC3E}">
        <p14:creationId xmlns:p14="http://schemas.microsoft.com/office/powerpoint/2010/main" val="3631526081"/>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smtClean="0"/>
              <a:t>The Relationship Between Liquidity Requirements, Cash, and Funding Sources</a:t>
            </a:r>
            <a:endParaRPr lang="en-US" dirty="0"/>
          </a:p>
        </p:txBody>
      </p:sp>
      <p:sp>
        <p:nvSpPr>
          <p:cNvPr id="3" name="Content Placeholder 2"/>
          <p:cNvSpPr>
            <a:spLocks noGrp="1"/>
          </p:cNvSpPr>
          <p:nvPr>
            <p:ph idx="1"/>
          </p:nvPr>
        </p:nvSpPr>
        <p:spPr/>
        <p:txBody>
          <a:bodyPr>
            <a:normAutofit/>
          </a:bodyPr>
          <a:lstStyle/>
          <a:p>
            <a:r>
              <a:rPr lang="en-US" smtClean="0"/>
              <a:t>Recent Trends in Bank Funding Sources</a:t>
            </a:r>
          </a:p>
          <a:p>
            <a:pPr lvl="1"/>
            <a:r>
              <a:rPr lang="en-US" smtClean="0"/>
              <a:t>Retail Funding</a:t>
            </a:r>
          </a:p>
          <a:p>
            <a:pPr lvl="2"/>
            <a:r>
              <a:rPr lang="en-US" smtClean="0"/>
              <a:t>Deposit Accounts</a:t>
            </a:r>
          </a:p>
          <a:p>
            <a:pPr lvl="3"/>
            <a:r>
              <a:rPr lang="en-US" smtClean="0"/>
              <a:t>Transaction accounts</a:t>
            </a:r>
          </a:p>
          <a:p>
            <a:pPr lvl="3"/>
            <a:r>
              <a:rPr lang="en-US" smtClean="0"/>
              <a:t>Money market deposit accounts</a:t>
            </a:r>
          </a:p>
          <a:p>
            <a:pPr lvl="3"/>
            <a:r>
              <a:rPr lang="en-US" smtClean="0"/>
              <a:t>Savings accounts</a:t>
            </a:r>
          </a:p>
          <a:p>
            <a:pPr lvl="3"/>
            <a:r>
              <a:rPr lang="en-US" smtClean="0"/>
              <a:t>Small time deposits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142</a:t>
            </a:fld>
            <a:endParaRPr lang="en-US">
              <a:solidFill>
                <a:srgbClr val="000000"/>
              </a:solidFill>
            </a:endParaRPr>
          </a:p>
        </p:txBody>
      </p:sp>
    </p:spTree>
    <p:extLst>
      <p:ext uri="{BB962C8B-B14F-4D97-AF65-F5344CB8AC3E}">
        <p14:creationId xmlns:p14="http://schemas.microsoft.com/office/powerpoint/2010/main" val="2647479697"/>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 name="Content Placeholder 2"/>
          <p:cNvSpPr>
            <a:spLocks noGrp="1"/>
          </p:cNvSpPr>
          <p:nvPr>
            <p:ph idx="1"/>
          </p:nvPr>
        </p:nvSpPr>
        <p:spPr/>
        <p:txBody>
          <a:bodyPr>
            <a:normAutofit/>
          </a:bodyPr>
          <a:lstStyle/>
          <a:p>
            <a:r>
              <a:rPr lang="en-US" dirty="0" smtClean="0"/>
              <a:t>Recent Trends in Bank Funding Sources</a:t>
            </a:r>
          </a:p>
          <a:p>
            <a:pPr lvl="1"/>
            <a:r>
              <a:rPr lang="en-US" dirty="0" smtClean="0"/>
              <a:t>Borrowed Funding</a:t>
            </a:r>
          </a:p>
          <a:p>
            <a:pPr lvl="2"/>
            <a:r>
              <a:rPr lang="en-US" dirty="0" smtClean="0"/>
              <a:t>Federal Funds purchased</a:t>
            </a:r>
          </a:p>
          <a:p>
            <a:pPr lvl="2"/>
            <a:r>
              <a:rPr lang="en-US" dirty="0" smtClean="0"/>
              <a:t>Repurchase agreements</a:t>
            </a:r>
          </a:p>
          <a:p>
            <a:pPr lvl="2"/>
            <a:r>
              <a:rPr lang="en-US" dirty="0" smtClean="0"/>
              <a:t>Federal Home Loan Bank borrowings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val="1095759988"/>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84" name="Rectangle 4"/>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4819" name="Rectangle 5"/>
          <p:cNvSpPr>
            <a:spLocks noGrp="1" noChangeArrowheads="1"/>
          </p:cNvSpPr>
          <p:nvPr>
            <p:ph idx="1"/>
          </p:nvPr>
        </p:nvSpPr>
        <p:spPr/>
        <p:txBody>
          <a:bodyPr/>
          <a:lstStyle/>
          <a:p>
            <a:r>
              <a:rPr lang="en-US" dirty="0" smtClean="0"/>
              <a:t>Recent Trends in Bank Funding Sources</a:t>
            </a:r>
          </a:p>
          <a:p>
            <a:pPr lvl="1"/>
            <a:r>
              <a:rPr lang="en-US" dirty="0" smtClean="0"/>
              <a:t>Wholesale Funding</a:t>
            </a:r>
          </a:p>
          <a:p>
            <a:pPr lvl="2"/>
            <a:r>
              <a:rPr lang="en-US" dirty="0" smtClean="0"/>
              <a:t>Includes borrowed funds plus large CDs</a:t>
            </a:r>
          </a:p>
          <a:p>
            <a:pPr lvl="1"/>
            <a:r>
              <a:rPr lang="en-US" dirty="0" smtClean="0"/>
              <a:t>Equity Funding</a:t>
            </a:r>
          </a:p>
          <a:p>
            <a:pPr lvl="2"/>
            <a:r>
              <a:rPr lang="en-US" dirty="0" smtClean="0"/>
              <a:t>Common stock</a:t>
            </a:r>
          </a:p>
          <a:p>
            <a:pPr lvl="2"/>
            <a:r>
              <a:rPr lang="en-US" dirty="0" smtClean="0"/>
              <a:t>Preferred stock</a:t>
            </a:r>
          </a:p>
          <a:p>
            <a:pPr lvl="2"/>
            <a:r>
              <a:rPr lang="en-US" dirty="0" smtClean="0"/>
              <a:t>Retained earnings</a:t>
            </a:r>
          </a:p>
          <a:p>
            <a:pPr lvl="3"/>
            <a:endParaRPr lang="en-US" dirty="0" smtClean="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144</a:t>
            </a:fld>
            <a:endParaRPr lang="en-US">
              <a:solidFill>
                <a:srgbClr val="000000"/>
              </a:solidFill>
            </a:endParaRPr>
          </a:p>
        </p:txBody>
      </p:sp>
    </p:spTree>
    <p:extLst>
      <p:ext uri="{BB962C8B-B14F-4D97-AF65-F5344CB8AC3E}">
        <p14:creationId xmlns:p14="http://schemas.microsoft.com/office/powerpoint/2010/main" val="3801210919"/>
      </p:ext>
    </p:extLst>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5843" name="Rectangle 3"/>
          <p:cNvSpPr>
            <a:spLocks noGrp="1" noChangeArrowheads="1"/>
          </p:cNvSpPr>
          <p:nvPr>
            <p:ph idx="1"/>
          </p:nvPr>
        </p:nvSpPr>
        <p:spPr/>
        <p:txBody>
          <a:bodyPr>
            <a:normAutofit fontScale="92500"/>
          </a:bodyPr>
          <a:lstStyle/>
          <a:p>
            <a:r>
              <a:rPr lang="en-US" dirty="0" smtClean="0"/>
              <a:t>Recent Trends in Bank Funding Sources</a:t>
            </a:r>
          </a:p>
          <a:p>
            <a:pPr lvl="1"/>
            <a:r>
              <a:rPr lang="en-US" dirty="0" smtClean="0"/>
              <a:t>Volatile (Managed) Liabilities</a:t>
            </a:r>
          </a:p>
          <a:p>
            <a:pPr lvl="2"/>
            <a:r>
              <a:rPr lang="en-US" dirty="0" smtClean="0"/>
              <a:t>Funds purchased from rate-sensitive investors</a:t>
            </a:r>
          </a:p>
          <a:p>
            <a:pPr lvl="3"/>
            <a:r>
              <a:rPr lang="en-US" dirty="0" smtClean="0"/>
              <a:t>Federal Funds purchased</a:t>
            </a:r>
          </a:p>
          <a:p>
            <a:pPr lvl="3"/>
            <a:r>
              <a:rPr lang="en-US" dirty="0" smtClean="0"/>
              <a:t>Repurchase agreements</a:t>
            </a:r>
          </a:p>
          <a:p>
            <a:pPr lvl="3"/>
            <a:r>
              <a:rPr lang="en-US" dirty="0" smtClean="0"/>
              <a:t>Jumbo CDs</a:t>
            </a:r>
          </a:p>
          <a:p>
            <a:pPr lvl="3"/>
            <a:r>
              <a:rPr lang="en-US" dirty="0" smtClean="0"/>
              <a:t>Eurodollar time deposits</a:t>
            </a:r>
          </a:p>
          <a:p>
            <a:pPr lvl="3"/>
            <a:r>
              <a:rPr lang="en-US" dirty="0" smtClean="0"/>
              <a:t>Foreign Deposits</a:t>
            </a:r>
          </a:p>
          <a:p>
            <a:pPr lvl="2"/>
            <a:r>
              <a:rPr lang="en-US" dirty="0" smtClean="0"/>
              <a:t>Investors will move their funds if other institutions are paying higher rates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val="2913578416"/>
      </p:ext>
    </p:extLst>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6" name="Rectangle 2"/>
          <p:cNvSpPr>
            <a:spLocks noGrp="1" noChangeArrowheads="1"/>
          </p:cNvSpPr>
          <p:nvPr>
            <p:ph type="title"/>
          </p:nvPr>
        </p:nvSpPr>
        <p:spPr>
          <a:xfrm>
            <a:off x="0" y="274638"/>
            <a:ext cx="9144000" cy="715962"/>
          </a:xfrm>
        </p:spPr>
        <p:txBody>
          <a:bodyPr>
            <a:normAutofit fontScale="90000"/>
          </a:bodyPr>
          <a:lstStyle/>
          <a:p>
            <a:r>
              <a:rPr lang="en-US" dirty="0" smtClean="0"/>
              <a:t>The Relationship Between Liquidity Requirements, Cash, and Funding Sources</a:t>
            </a:r>
            <a:endParaRPr lang="en-US" dirty="0"/>
          </a:p>
        </p:txBody>
      </p:sp>
      <p:sp>
        <p:nvSpPr>
          <p:cNvPr id="35843" name="Rectangle 3"/>
          <p:cNvSpPr>
            <a:spLocks noGrp="1" noChangeArrowheads="1"/>
          </p:cNvSpPr>
          <p:nvPr>
            <p:ph idx="1"/>
          </p:nvPr>
        </p:nvSpPr>
        <p:spPr/>
        <p:txBody>
          <a:bodyPr>
            <a:normAutofit lnSpcReduction="10000"/>
          </a:bodyPr>
          <a:lstStyle/>
          <a:p>
            <a:r>
              <a:rPr lang="en-US" dirty="0" smtClean="0"/>
              <a:t>Recent Trends in Bank Funding Sources</a:t>
            </a:r>
          </a:p>
          <a:p>
            <a:pPr lvl="1"/>
            <a:r>
              <a:rPr lang="en-US" dirty="0" smtClean="0"/>
              <a:t>Core Deposits</a:t>
            </a:r>
          </a:p>
          <a:p>
            <a:pPr lvl="2"/>
            <a:r>
              <a:rPr lang="en-US" dirty="0" smtClean="0"/>
              <a:t>Stable deposits that customers are less likely to withdraw when interest rates on competing investments rise</a:t>
            </a:r>
          </a:p>
          <a:p>
            <a:pPr lvl="2"/>
            <a:r>
              <a:rPr lang="en-US" dirty="0" smtClean="0"/>
              <a:t>Includes:</a:t>
            </a:r>
          </a:p>
          <a:p>
            <a:pPr lvl="3"/>
            <a:r>
              <a:rPr lang="en-US" dirty="0" smtClean="0"/>
              <a:t>Transactions accounts</a:t>
            </a:r>
          </a:p>
          <a:p>
            <a:pPr lvl="3"/>
            <a:r>
              <a:rPr lang="en-US" dirty="0" smtClean="0"/>
              <a:t>MMDAs</a:t>
            </a:r>
          </a:p>
          <a:p>
            <a:pPr lvl="3"/>
            <a:r>
              <a:rPr lang="en-US" dirty="0" smtClean="0"/>
              <a:t>Savings accounts</a:t>
            </a:r>
          </a:p>
          <a:p>
            <a:pPr lvl="3"/>
            <a:r>
              <a:rPr lang="en-US" dirty="0" smtClean="0"/>
              <a:t>Small CDs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146</a:t>
            </a:fld>
            <a:endParaRPr lang="en-US">
              <a:solidFill>
                <a:srgbClr val="000000"/>
              </a:solidFill>
            </a:endParaRPr>
          </a:p>
        </p:txBody>
      </p:sp>
    </p:spTree>
    <p:extLst>
      <p:ext uri="{BB962C8B-B14F-4D97-AF65-F5344CB8AC3E}">
        <p14:creationId xmlns:p14="http://schemas.microsoft.com/office/powerpoint/2010/main" val="927997835"/>
      </p:ext>
    </p:extLst>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147</a:t>
            </a:fld>
            <a:endParaRPr lang="en-US">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96240" y="0"/>
            <a:ext cx="8366760" cy="6187440"/>
          </a:xfrm>
          <a:prstGeom prst="rect">
            <a:avLst/>
          </a:prstGeom>
          <a:noFill/>
          <a:ln w="9525">
            <a:noFill/>
            <a:miter lim="800000"/>
            <a:headEnd/>
            <a:tailEnd/>
          </a:ln>
        </p:spPr>
      </p:pic>
    </p:spTree>
    <p:extLst>
      <p:ext uri="{BB962C8B-B14F-4D97-AF65-F5344CB8AC3E}">
        <p14:creationId xmlns:p14="http://schemas.microsoft.com/office/powerpoint/2010/main" val="1651188302"/>
      </p:ext>
    </p:extLst>
  </p:cSld>
  <p:clrMapOvr>
    <a:masterClrMapping/>
  </p:clrMapOvr>
  <p:transition>
    <p:random/>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148</a:t>
            </a:fld>
            <a:endParaRPr lang="en-US">
              <a:solidFill>
                <a:srgbClr val="000000"/>
              </a:solidFill>
            </a:endParaRPr>
          </a:p>
        </p:txBody>
      </p:sp>
      <p:pic>
        <p:nvPicPr>
          <p:cNvPr id="3074" name="Picture 2"/>
          <p:cNvPicPr>
            <a:picLocks noChangeAspect="1" noChangeArrowheads="1"/>
          </p:cNvPicPr>
          <p:nvPr/>
        </p:nvPicPr>
        <p:blipFill>
          <a:blip r:embed="rId2" cstate="print"/>
          <a:srcRect/>
          <a:stretch>
            <a:fillRect/>
          </a:stretch>
        </p:blipFill>
        <p:spPr bwMode="auto">
          <a:xfrm>
            <a:off x="393192" y="91440"/>
            <a:ext cx="8305800" cy="6065520"/>
          </a:xfrm>
          <a:prstGeom prst="rect">
            <a:avLst/>
          </a:prstGeom>
          <a:noFill/>
          <a:ln w="9525">
            <a:noFill/>
            <a:miter lim="800000"/>
            <a:headEnd/>
            <a:tailEnd/>
          </a:ln>
        </p:spPr>
      </p:pic>
    </p:spTree>
    <p:extLst>
      <p:ext uri="{BB962C8B-B14F-4D97-AF65-F5344CB8AC3E}">
        <p14:creationId xmlns:p14="http://schemas.microsoft.com/office/powerpoint/2010/main" val="2671050176"/>
      </p:ext>
    </p:extLst>
  </p:cSld>
  <p:clrMapOvr>
    <a:masterClrMapping/>
  </p:clrMapOvr>
  <p:transition>
    <p:random/>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149</a:t>
            </a:fld>
            <a:endParaRPr lang="en-US">
              <a:solidFill>
                <a:srgbClr val="00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914400" y="-4164"/>
            <a:ext cx="7239000" cy="6395109"/>
          </a:xfrm>
          <a:prstGeom prst="rect">
            <a:avLst/>
          </a:prstGeom>
          <a:noFill/>
          <a:ln w="9525">
            <a:noFill/>
            <a:miter lim="800000"/>
            <a:headEnd/>
            <a:tailEnd/>
          </a:ln>
        </p:spPr>
      </p:pic>
    </p:spTree>
    <p:extLst>
      <p:ext uri="{BB962C8B-B14F-4D97-AF65-F5344CB8AC3E}">
        <p14:creationId xmlns:p14="http://schemas.microsoft.com/office/powerpoint/2010/main" val="130249855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7" name="Content Placeholder 6"/>
          <p:cNvSpPr>
            <a:spLocks noGrp="1"/>
          </p:cNvSpPr>
          <p:nvPr>
            <p:ph idx="1"/>
          </p:nvPr>
        </p:nvSpPr>
        <p:spPr/>
        <p:txBody>
          <a:bodyPr/>
          <a:lstStyle/>
          <a:p>
            <a:r>
              <a:rPr lang="en-US" smtClean="0"/>
              <a:t>Key Ratios</a:t>
            </a:r>
          </a:p>
          <a:p>
            <a:pPr lvl="1"/>
            <a:r>
              <a:rPr lang="en-US" smtClean="0"/>
              <a:t>Efficiency Ratio</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15</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436882" y="2875722"/>
            <a:ext cx="8707118" cy="2839278"/>
          </a:xfrm>
          <a:prstGeom prst="rect">
            <a:avLst/>
          </a:prstGeom>
          <a:noFill/>
          <a:ln w="9525">
            <a:noFill/>
            <a:miter lim="800000"/>
            <a:headEnd/>
            <a:tailEnd/>
          </a:ln>
        </p:spPr>
      </p:pic>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Retail Deposits</a:t>
            </a:r>
          </a:p>
          <a:p>
            <a:pPr lvl="1"/>
            <a:r>
              <a:rPr lang="en-US" smtClean="0"/>
              <a:t>Small denomination (under $100,000) liabilities</a:t>
            </a:r>
          </a:p>
          <a:p>
            <a:pPr lvl="1"/>
            <a:r>
              <a:rPr lang="en-US" smtClean="0"/>
              <a:t>Normally held by individual investors</a:t>
            </a:r>
          </a:p>
          <a:p>
            <a:pPr lvl="1"/>
            <a:r>
              <a:rPr lang="en-US" smtClean="0"/>
              <a:t>Not actively traded in the secondary market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150</a:t>
            </a:fld>
            <a:endParaRPr lang="en-US">
              <a:solidFill>
                <a:srgbClr val="000000"/>
              </a:solidFill>
            </a:endParaRPr>
          </a:p>
        </p:txBody>
      </p:sp>
    </p:spTree>
    <p:extLst>
      <p:ext uri="{BB962C8B-B14F-4D97-AF65-F5344CB8AC3E}">
        <p14:creationId xmlns:p14="http://schemas.microsoft.com/office/powerpoint/2010/main" val="878381208"/>
      </p:ext>
    </p:extLst>
  </p:cSld>
  <p:clrMapOvr>
    <a:masterClrMapping/>
  </p:clrMapOvr>
  <p:transition>
    <p:random/>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Most banks offer three different transaction accounts</a:t>
            </a:r>
          </a:p>
          <a:p>
            <a:pPr lvl="2"/>
            <a:r>
              <a:rPr lang="en-US" smtClean="0"/>
              <a:t>Demand Deposits</a:t>
            </a:r>
          </a:p>
          <a:p>
            <a:pPr lvl="3"/>
            <a:r>
              <a:rPr lang="en-US" smtClean="0"/>
              <a:t>DDAs</a:t>
            </a:r>
          </a:p>
          <a:p>
            <a:pPr lvl="2"/>
            <a:r>
              <a:rPr lang="en-US" smtClean="0"/>
              <a:t>Negotiable Order of Withdrawal </a:t>
            </a:r>
          </a:p>
          <a:p>
            <a:pPr lvl="3"/>
            <a:r>
              <a:rPr lang="en-US" smtClean="0"/>
              <a:t>NOWs</a:t>
            </a:r>
          </a:p>
          <a:p>
            <a:pPr lvl="2"/>
            <a:r>
              <a:rPr lang="en-US" smtClean="0"/>
              <a:t>Automatic Transfers from Savings</a:t>
            </a:r>
          </a:p>
          <a:p>
            <a:pPr lvl="3"/>
            <a:r>
              <a:rPr lang="en-US" smtClean="0"/>
              <a:t>ATS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151</a:t>
            </a:fld>
            <a:endParaRPr lang="en-US">
              <a:solidFill>
                <a:srgbClr val="000000"/>
              </a:solidFill>
            </a:endParaRPr>
          </a:p>
        </p:txBody>
      </p:sp>
    </p:spTree>
    <p:extLst>
      <p:ext uri="{BB962C8B-B14F-4D97-AF65-F5344CB8AC3E}">
        <p14:creationId xmlns:p14="http://schemas.microsoft.com/office/powerpoint/2010/main" val="1488075888"/>
      </p:ext>
    </p:extLst>
  </p:cSld>
  <p:clrMapOvr>
    <a:masterClrMapping/>
  </p:clrMapOvr>
  <p:transition>
    <p:random/>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Demand Deposits</a:t>
            </a:r>
          </a:p>
          <a:p>
            <a:pPr lvl="2"/>
            <a:r>
              <a:rPr lang="en-US" smtClean="0"/>
              <a:t>Checking accounts that do not pay interest</a:t>
            </a:r>
          </a:p>
          <a:p>
            <a:pPr lvl="2"/>
            <a:r>
              <a:rPr lang="en-US" smtClean="0"/>
              <a:t>Held by individuals, business, and governmental units</a:t>
            </a:r>
          </a:p>
          <a:p>
            <a:pPr lvl="3"/>
            <a:r>
              <a:rPr lang="en-US" smtClean="0"/>
              <a:t>Most are held by businesses since Regulation Q prohibits banks from paying explicit interest on for-profit corporate checking accounts</a:t>
            </a:r>
          </a:p>
          <a:p>
            <a:pPr lvl="3"/>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152</a:t>
            </a:fld>
            <a:endParaRPr lang="en-US">
              <a:solidFill>
                <a:srgbClr val="000000"/>
              </a:solidFill>
            </a:endParaRPr>
          </a:p>
        </p:txBody>
      </p:sp>
    </p:spTree>
    <p:extLst>
      <p:ext uri="{BB962C8B-B14F-4D97-AF65-F5344CB8AC3E}">
        <p14:creationId xmlns:p14="http://schemas.microsoft.com/office/powerpoint/2010/main" val="828910306"/>
      </p:ext>
    </p:extLst>
  </p:cSld>
  <p:clrMapOvr>
    <a:masterClrMapping/>
  </p:clrMapOvr>
  <p:transition>
    <p:random/>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Transaction Accounts</a:t>
            </a:r>
          </a:p>
          <a:p>
            <a:pPr lvl="1"/>
            <a:r>
              <a:rPr lang="en-US" dirty="0" smtClean="0"/>
              <a:t>NOW Accounts</a:t>
            </a:r>
          </a:p>
          <a:p>
            <a:pPr lvl="2"/>
            <a:r>
              <a:rPr lang="en-US" dirty="0" smtClean="0"/>
              <a:t>Checking accounts that pay interest</a:t>
            </a:r>
          </a:p>
          <a:p>
            <a:pPr lvl="1"/>
            <a:r>
              <a:rPr lang="en-US" dirty="0" smtClean="0"/>
              <a:t>ATS Accounts</a:t>
            </a:r>
          </a:p>
          <a:p>
            <a:pPr lvl="2"/>
            <a:r>
              <a:rPr lang="en-US" dirty="0" smtClean="0"/>
              <a:t>Customer has both a DDA and savings account</a:t>
            </a:r>
          </a:p>
          <a:p>
            <a:pPr lvl="2"/>
            <a:r>
              <a:rPr lang="en-US" dirty="0" smtClean="0"/>
              <a:t>The bank transfers enough from savings to DDA each day to force a zero balance in the DDA account</a:t>
            </a:r>
          </a:p>
          <a:p>
            <a:pPr lvl="1"/>
            <a:r>
              <a:rPr lang="en-US" dirty="0" smtClean="0"/>
              <a:t>For-profit corporations are prohibited from owning NOW and ATS accounts</a:t>
            </a:r>
          </a:p>
          <a:p>
            <a:pPr lvl="3"/>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153</a:t>
            </a:fld>
            <a:endParaRPr lang="en-US">
              <a:solidFill>
                <a:srgbClr val="000000"/>
              </a:solidFill>
            </a:endParaRPr>
          </a:p>
        </p:txBody>
      </p:sp>
    </p:spTree>
    <p:extLst>
      <p:ext uri="{BB962C8B-B14F-4D97-AF65-F5344CB8AC3E}">
        <p14:creationId xmlns:p14="http://schemas.microsoft.com/office/powerpoint/2010/main" val="1082403082"/>
      </p:ext>
    </p:extLst>
  </p:cSld>
  <p:clrMapOvr>
    <a:masterClrMapping/>
  </p:clrMapOvr>
  <p:transition>
    <p:random/>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Transaction Accounts</a:t>
            </a:r>
          </a:p>
          <a:p>
            <a:pPr lvl="1"/>
            <a:r>
              <a:rPr lang="en-US" smtClean="0"/>
              <a:t>Although the interest cost of transaction accounts is very low, the non-interest costs can be quite high</a:t>
            </a:r>
          </a:p>
          <a:p>
            <a:pPr lvl="2"/>
            <a:r>
              <a:rPr lang="en-US" smtClean="0"/>
              <a:t>Generally, low balance checking accounts are not profitable for banks due to the high cost of processing checks</a:t>
            </a:r>
          </a:p>
          <a:p>
            <a:pPr lvl="3"/>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154</a:t>
            </a:fld>
            <a:endParaRPr lang="en-US">
              <a:solidFill>
                <a:srgbClr val="000000"/>
              </a:solidFill>
            </a:endParaRPr>
          </a:p>
        </p:txBody>
      </p:sp>
    </p:spTree>
    <p:extLst>
      <p:ext uri="{BB962C8B-B14F-4D97-AF65-F5344CB8AC3E}">
        <p14:creationId xmlns:p14="http://schemas.microsoft.com/office/powerpoint/2010/main" val="1949912264"/>
      </p:ext>
    </p:extLst>
  </p:cSld>
  <p:clrMapOvr>
    <a:masterClrMapping/>
  </p:clrMapOvr>
  <p:transition>
    <p:random/>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Non-transaction accounts are interest-bearing with limited or no check-writing privileges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155</a:t>
            </a:fld>
            <a:endParaRPr lang="en-US">
              <a:solidFill>
                <a:srgbClr val="000000"/>
              </a:solidFill>
            </a:endParaRPr>
          </a:p>
        </p:txBody>
      </p:sp>
    </p:spTree>
    <p:extLst>
      <p:ext uri="{BB962C8B-B14F-4D97-AF65-F5344CB8AC3E}">
        <p14:creationId xmlns:p14="http://schemas.microsoft.com/office/powerpoint/2010/main" val="3550767080"/>
      </p:ext>
    </p:extLst>
  </p:cSld>
  <p:clrMapOvr>
    <a:masterClrMapping/>
  </p:clrMapOvr>
  <p:transition>
    <p:random/>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Money Market Deposit Accounts</a:t>
            </a:r>
          </a:p>
          <a:p>
            <a:pPr lvl="2"/>
            <a:r>
              <a:rPr lang="en-US" smtClean="0"/>
              <a:t>Pay interest but holders are limited to 6 transactions per month, of which only three can be checks</a:t>
            </a:r>
          </a:p>
          <a:p>
            <a:pPr lvl="2"/>
            <a:r>
              <a:rPr lang="en-US" smtClean="0"/>
              <a:t>Attractive to banks because they are not required to hold reserves against MMDAs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156</a:t>
            </a:fld>
            <a:endParaRPr lang="en-US">
              <a:solidFill>
                <a:srgbClr val="000000"/>
              </a:solidFill>
            </a:endParaRPr>
          </a:p>
        </p:txBody>
      </p:sp>
    </p:spTree>
    <p:extLst>
      <p:ext uri="{BB962C8B-B14F-4D97-AF65-F5344CB8AC3E}">
        <p14:creationId xmlns:p14="http://schemas.microsoft.com/office/powerpoint/2010/main" val="3432800595"/>
      </p:ext>
    </p:extLst>
  </p:cSld>
  <p:clrMapOvr>
    <a:masterClrMapping/>
  </p:clrMapOvr>
  <p:transition>
    <p:random/>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Nontransactional Accounts</a:t>
            </a:r>
          </a:p>
          <a:p>
            <a:pPr lvl="1"/>
            <a:r>
              <a:rPr lang="en-US" smtClean="0"/>
              <a:t>Savings Accounts</a:t>
            </a:r>
          </a:p>
          <a:p>
            <a:pPr lvl="2"/>
            <a:r>
              <a:rPr lang="en-US" smtClean="0"/>
              <a:t>Have no fixed maturity</a:t>
            </a:r>
          </a:p>
          <a:p>
            <a:pPr lvl="1"/>
            <a:r>
              <a:rPr lang="en-US" smtClean="0"/>
              <a:t>Small Time Deposits (Retail CDs)</a:t>
            </a:r>
          </a:p>
          <a:p>
            <a:pPr lvl="2"/>
            <a:r>
              <a:rPr lang="en-US" smtClean="0"/>
              <a:t>Have a specified maturity ranging from 7 days on up</a:t>
            </a:r>
          </a:p>
          <a:p>
            <a:pPr lvl="1"/>
            <a:r>
              <a:rPr lang="en-US" smtClean="0"/>
              <a:t>Large Time Deposits (Jumbo CDs)</a:t>
            </a:r>
          </a:p>
          <a:p>
            <a:pPr lvl="2"/>
            <a:r>
              <a:rPr lang="en-US" smtClean="0"/>
              <a:t>Negotiable CDs of $100,000 or more</a:t>
            </a:r>
          </a:p>
          <a:p>
            <a:pPr lvl="2"/>
            <a:r>
              <a:rPr lang="en-US" smtClean="0"/>
              <a:t>Typically can be traded in the secondary market</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157</a:t>
            </a:fld>
            <a:endParaRPr lang="en-US">
              <a:solidFill>
                <a:srgbClr val="000000"/>
              </a:solidFill>
            </a:endParaRPr>
          </a:p>
        </p:txBody>
      </p:sp>
    </p:spTree>
    <p:extLst>
      <p:ext uri="{BB962C8B-B14F-4D97-AF65-F5344CB8AC3E}">
        <p14:creationId xmlns:p14="http://schemas.microsoft.com/office/powerpoint/2010/main" val="3172386857"/>
      </p:ext>
    </p:extLst>
  </p:cSld>
  <p:clrMapOvr>
    <a:masterClrMapping/>
  </p:clrMapOvr>
  <p:transition>
    <p:random/>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Estimating the Cost of Deposit Accounts</a:t>
            </a:r>
          </a:p>
          <a:p>
            <a:pPr lvl="1"/>
            <a:r>
              <a:rPr lang="en-US" smtClean="0"/>
              <a:t>Interest Costs</a:t>
            </a:r>
          </a:p>
          <a:p>
            <a:pPr lvl="1"/>
            <a:r>
              <a:rPr lang="en-US" smtClean="0"/>
              <a:t>Legal Reserve Requirements</a:t>
            </a:r>
          </a:p>
          <a:p>
            <a:pPr lvl="1"/>
            <a:r>
              <a:rPr lang="en-US" smtClean="0"/>
              <a:t>Check Processing Costs</a:t>
            </a:r>
          </a:p>
          <a:p>
            <a:pPr lvl="1"/>
            <a:r>
              <a:rPr lang="en-US" smtClean="0"/>
              <a:t>Account Charges</a:t>
            </a:r>
          </a:p>
          <a:p>
            <a:pPr lvl="2"/>
            <a:r>
              <a:rPr lang="en-US" smtClean="0"/>
              <a:t>NSF fees</a:t>
            </a:r>
          </a:p>
          <a:p>
            <a:pPr lvl="2"/>
            <a:r>
              <a:rPr lang="en-US" smtClean="0"/>
              <a:t>Monthly fees</a:t>
            </a:r>
          </a:p>
          <a:p>
            <a:pPr lvl="2"/>
            <a:r>
              <a:rPr lang="en-US" smtClean="0"/>
              <a:t>Per check fees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158</a:t>
            </a:fld>
            <a:endParaRPr lang="en-US">
              <a:solidFill>
                <a:srgbClr val="000000"/>
              </a:solidFill>
            </a:endParaRPr>
          </a:p>
        </p:txBody>
      </p:sp>
    </p:spTree>
    <p:extLst>
      <p:ext uri="{BB962C8B-B14F-4D97-AF65-F5344CB8AC3E}">
        <p14:creationId xmlns:p14="http://schemas.microsoft.com/office/powerpoint/2010/main" val="3251128171"/>
      </p:ext>
    </p:extLst>
  </p:cSld>
  <p:clrMapOvr>
    <a:masterClrMapping/>
  </p:clrMapOvr>
  <p:transition>
    <p:random/>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Estimating the Cost of Deposit Accounts</a:t>
            </a:r>
          </a:p>
          <a:p>
            <a:pPr lvl="1"/>
            <a:r>
              <a:rPr lang="en-US" smtClean="0"/>
              <a:t>Transaction Account Cost Analysis</a:t>
            </a:r>
          </a:p>
          <a:p>
            <a:pPr lvl="2"/>
            <a:r>
              <a:rPr lang="en-US" smtClean="0"/>
              <a:t>Classifies check-processing as:</a:t>
            </a:r>
          </a:p>
          <a:p>
            <a:pPr lvl="3"/>
            <a:r>
              <a:rPr lang="en-US" smtClean="0"/>
              <a:t>Deposits</a:t>
            </a:r>
          </a:p>
          <a:p>
            <a:pPr lvl="4"/>
            <a:r>
              <a:rPr lang="en-US" smtClean="0"/>
              <a:t>Electronic</a:t>
            </a:r>
          </a:p>
          <a:p>
            <a:pPr lvl="4"/>
            <a:r>
              <a:rPr lang="en-US" smtClean="0"/>
              <a:t>Non-Electronic</a:t>
            </a:r>
          </a:p>
          <a:p>
            <a:pPr lvl="3"/>
            <a:r>
              <a:rPr lang="en-US" smtClean="0"/>
              <a:t>Withdrawals</a:t>
            </a:r>
          </a:p>
          <a:p>
            <a:pPr lvl="4"/>
            <a:r>
              <a:rPr lang="en-US" smtClean="0"/>
              <a:t>Electronic</a:t>
            </a:r>
          </a:p>
          <a:p>
            <a:pPr lvl="4"/>
            <a:r>
              <a:rPr lang="en-US" smtClean="0"/>
              <a:t>Non-Electronic</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159</a:t>
            </a:fld>
            <a:endParaRPr lang="en-US">
              <a:solidFill>
                <a:srgbClr val="000000"/>
              </a:solidFill>
            </a:endParaRPr>
          </a:p>
        </p:txBody>
      </p:sp>
    </p:spTree>
    <p:extLst>
      <p:ext uri="{BB962C8B-B14F-4D97-AF65-F5344CB8AC3E}">
        <p14:creationId xmlns:p14="http://schemas.microsoft.com/office/powerpoint/2010/main" val="3765085021"/>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16</a:t>
            </a:fld>
            <a:endParaRPr lang="en-US"/>
          </a:p>
        </p:txBody>
      </p:sp>
      <p:pic>
        <p:nvPicPr>
          <p:cNvPr id="19458" name="Picture 2"/>
          <p:cNvPicPr>
            <a:picLocks noChangeAspect="1" noChangeArrowheads="1"/>
          </p:cNvPicPr>
          <p:nvPr/>
        </p:nvPicPr>
        <p:blipFill>
          <a:blip r:embed="rId2" cstate="print"/>
          <a:srcRect/>
          <a:stretch>
            <a:fillRect/>
          </a:stretch>
        </p:blipFill>
        <p:spPr bwMode="auto">
          <a:xfrm>
            <a:off x="381000" y="304800"/>
            <a:ext cx="8328147" cy="5917685"/>
          </a:xfrm>
          <a:prstGeom prst="rect">
            <a:avLst/>
          </a:prstGeom>
          <a:noFill/>
          <a:ln w="9525">
            <a:noFill/>
            <a:miter lim="800000"/>
            <a:headEnd/>
            <a:tailEnd/>
          </a:ln>
        </p:spPr>
      </p:pic>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a:bodyPr>
          <a:lstStyle/>
          <a:p>
            <a:r>
              <a:rPr lang="en-US" dirty="0" smtClean="0"/>
              <a:t>Estimating the Cost of Deposit Accounts</a:t>
            </a:r>
          </a:p>
          <a:p>
            <a:pPr lvl="1"/>
            <a:r>
              <a:rPr lang="en-US" dirty="0" smtClean="0"/>
              <a:t>Transaction Account Cost Analysis</a:t>
            </a:r>
          </a:p>
          <a:p>
            <a:pPr lvl="2"/>
            <a:r>
              <a:rPr lang="en-US" dirty="0" smtClean="0"/>
              <a:t>Classifies check-processing as:</a:t>
            </a:r>
          </a:p>
          <a:p>
            <a:pPr lvl="3"/>
            <a:r>
              <a:rPr lang="en-US" dirty="0" smtClean="0"/>
              <a:t>Transit Checks</a:t>
            </a:r>
          </a:p>
          <a:p>
            <a:pPr lvl="4"/>
            <a:r>
              <a:rPr lang="en-US" dirty="0" smtClean="0"/>
              <a:t>Deposited</a:t>
            </a:r>
          </a:p>
          <a:p>
            <a:pPr lvl="4"/>
            <a:r>
              <a:rPr lang="en-US" dirty="0" smtClean="0"/>
              <a:t>Cashed</a:t>
            </a:r>
          </a:p>
          <a:p>
            <a:pPr lvl="3"/>
            <a:r>
              <a:rPr lang="en-US" dirty="0" smtClean="0"/>
              <a:t>Account Opened or Closed</a:t>
            </a:r>
          </a:p>
          <a:p>
            <a:pPr lvl="3"/>
            <a:r>
              <a:rPr lang="en-US" dirty="0" smtClean="0"/>
              <a:t>On-Us checks cashed</a:t>
            </a:r>
          </a:p>
          <a:p>
            <a:pPr lvl="3"/>
            <a:r>
              <a:rPr lang="en-US" dirty="0" smtClean="0"/>
              <a:t>General account maintenance</a:t>
            </a:r>
          </a:p>
          <a:p>
            <a:pPr lvl="4"/>
            <a:r>
              <a:rPr lang="en-US" dirty="0" smtClean="0"/>
              <a:t>Truncated</a:t>
            </a:r>
          </a:p>
          <a:p>
            <a:pPr lvl="4"/>
            <a:r>
              <a:rPr lang="en-US" dirty="0" smtClean="0"/>
              <a:t>Non-Truncated</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160</a:t>
            </a:fld>
            <a:endParaRPr lang="en-US">
              <a:solidFill>
                <a:srgbClr val="000000"/>
              </a:solidFill>
            </a:endParaRPr>
          </a:p>
        </p:txBody>
      </p:sp>
    </p:spTree>
    <p:extLst>
      <p:ext uri="{BB962C8B-B14F-4D97-AF65-F5344CB8AC3E}">
        <p14:creationId xmlns:p14="http://schemas.microsoft.com/office/powerpoint/2010/main" val="2931991948"/>
      </p:ext>
    </p:extLst>
  </p:cSld>
  <p:clrMapOvr>
    <a:masterClrMapping/>
  </p:clrMapOvr>
  <p:transition>
    <p:random/>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Estimating the Cost of Deposit Accounts</a:t>
            </a:r>
          </a:p>
          <a:p>
            <a:pPr lvl="1"/>
            <a:r>
              <a:rPr lang="en-US" dirty="0" smtClean="0"/>
              <a:t>Transaction Account Cost Analysis</a:t>
            </a:r>
          </a:p>
          <a:p>
            <a:pPr lvl="2"/>
            <a:r>
              <a:rPr lang="en-US" dirty="0" smtClean="0"/>
              <a:t>Electronic Transactions</a:t>
            </a:r>
          </a:p>
          <a:p>
            <a:pPr lvl="3"/>
            <a:r>
              <a:rPr lang="en-US" dirty="0" smtClean="0"/>
              <a:t>Conducted through automatic deposits, Internet, and telephone bill payment</a:t>
            </a:r>
          </a:p>
          <a:p>
            <a:pPr lvl="2"/>
            <a:r>
              <a:rPr lang="en-US" dirty="0" smtClean="0"/>
              <a:t>Non-Electronic Transactions</a:t>
            </a:r>
          </a:p>
          <a:p>
            <a:pPr lvl="3"/>
            <a:r>
              <a:rPr lang="en-US" dirty="0" smtClean="0"/>
              <a:t>Conducted in person or by mail</a:t>
            </a:r>
          </a:p>
          <a:p>
            <a:pPr lvl="2"/>
            <a:r>
              <a:rPr lang="en-US" dirty="0" smtClean="0"/>
              <a:t>Transit Checks</a:t>
            </a:r>
          </a:p>
          <a:p>
            <a:pPr lvl="3"/>
            <a:r>
              <a:rPr lang="en-US" dirty="0" smtClean="0"/>
              <a:t>Checks drawn on any bank other than the bank it was deposited into</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161</a:t>
            </a:fld>
            <a:endParaRPr lang="en-US">
              <a:solidFill>
                <a:srgbClr val="000000"/>
              </a:solidFill>
            </a:endParaRPr>
          </a:p>
        </p:txBody>
      </p:sp>
    </p:spTree>
    <p:extLst>
      <p:ext uri="{BB962C8B-B14F-4D97-AF65-F5344CB8AC3E}">
        <p14:creationId xmlns:p14="http://schemas.microsoft.com/office/powerpoint/2010/main" val="1953509346"/>
      </p:ext>
    </p:extLst>
  </p:cSld>
  <p:clrMapOvr>
    <a:masterClrMapping/>
  </p:clrMapOvr>
  <p:transition>
    <p:random/>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a:bodyPr>
          <a:lstStyle/>
          <a:p>
            <a:r>
              <a:rPr lang="en-US" dirty="0" smtClean="0"/>
              <a:t>Estimating the Cost of Deposit Accounts</a:t>
            </a:r>
          </a:p>
          <a:p>
            <a:pPr lvl="1"/>
            <a:r>
              <a:rPr lang="en-US" dirty="0" smtClean="0"/>
              <a:t>Transaction Account Cost Analysis</a:t>
            </a:r>
          </a:p>
          <a:p>
            <a:pPr lvl="2"/>
            <a:r>
              <a:rPr lang="en-US" dirty="0" smtClean="0"/>
              <a:t>On-Us Checks Cashed</a:t>
            </a:r>
          </a:p>
          <a:p>
            <a:pPr lvl="3"/>
            <a:r>
              <a:rPr lang="en-US" dirty="0" smtClean="0"/>
              <a:t>Checks drawn on the bank’s own customer’s accounts</a:t>
            </a:r>
          </a:p>
          <a:p>
            <a:pPr lvl="2"/>
            <a:r>
              <a:rPr lang="en-US" dirty="0" smtClean="0"/>
              <a:t>Deposits</a:t>
            </a:r>
          </a:p>
          <a:p>
            <a:pPr lvl="3"/>
            <a:r>
              <a:rPr lang="en-US" dirty="0" smtClean="0"/>
              <a:t>Checks or currency directly deposited in the customer's account  </a:t>
            </a:r>
          </a:p>
          <a:p>
            <a:pPr lvl="2"/>
            <a:r>
              <a:rPr lang="en-US" dirty="0" smtClean="0"/>
              <a:t>Account Maintenance</a:t>
            </a:r>
          </a:p>
          <a:p>
            <a:pPr lvl="3"/>
            <a:r>
              <a:rPr lang="en-US" dirty="0" smtClean="0"/>
              <a:t>General record maintenance and preparing &amp; mailing a periodic statement  </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162</a:t>
            </a:fld>
            <a:endParaRPr lang="en-US" dirty="0">
              <a:solidFill>
                <a:srgbClr val="000000"/>
              </a:solidFill>
            </a:endParaRPr>
          </a:p>
        </p:txBody>
      </p:sp>
    </p:spTree>
    <p:extLst>
      <p:ext uri="{BB962C8B-B14F-4D97-AF65-F5344CB8AC3E}">
        <p14:creationId xmlns:p14="http://schemas.microsoft.com/office/powerpoint/2010/main" val="256781566"/>
      </p:ext>
    </p:extLst>
  </p:cSld>
  <p:clrMapOvr>
    <a:masterClrMapping/>
  </p:clrMapOvr>
  <p:transition>
    <p:random/>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Estimating the Cost of Deposit Accounts</a:t>
            </a:r>
          </a:p>
          <a:p>
            <a:pPr lvl="1"/>
            <a:r>
              <a:rPr lang="en-US" dirty="0" smtClean="0"/>
              <a:t>Transaction Account Cost Analysis</a:t>
            </a:r>
          </a:p>
          <a:p>
            <a:pPr lvl="2"/>
            <a:r>
              <a:rPr lang="en-US" dirty="0" smtClean="0"/>
              <a:t>Truncated Account</a:t>
            </a:r>
          </a:p>
          <a:p>
            <a:pPr lvl="3"/>
            <a:r>
              <a:rPr lang="en-US" dirty="0" smtClean="0"/>
              <a:t>A checking account in which the physical check is ‘truncated’ at the bank and the checks are not returned to the customer</a:t>
            </a:r>
          </a:p>
          <a:p>
            <a:pPr lvl="2"/>
            <a:r>
              <a:rPr lang="en-US" dirty="0" smtClean="0"/>
              <a:t>Official Check Issued</a:t>
            </a:r>
          </a:p>
          <a:p>
            <a:pPr lvl="3"/>
            <a:r>
              <a:rPr lang="en-US" dirty="0" smtClean="0"/>
              <a:t>A check for certified funds.  </a:t>
            </a:r>
          </a:p>
          <a:p>
            <a:pPr lvl="2"/>
            <a:r>
              <a:rPr lang="en-US" dirty="0" smtClean="0"/>
              <a:t>Net Indirect Costs</a:t>
            </a:r>
          </a:p>
          <a:p>
            <a:pPr lvl="3"/>
            <a:r>
              <a:rPr lang="en-US" dirty="0" smtClean="0"/>
              <a:t>Those costs not directly related to the product such as management salaries or general overhead costs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163</a:t>
            </a:fld>
            <a:endParaRPr lang="en-US" dirty="0">
              <a:solidFill>
                <a:srgbClr val="000000"/>
              </a:solidFill>
            </a:endParaRPr>
          </a:p>
        </p:txBody>
      </p:sp>
    </p:spTree>
    <p:extLst>
      <p:ext uri="{BB962C8B-B14F-4D97-AF65-F5344CB8AC3E}">
        <p14:creationId xmlns:p14="http://schemas.microsoft.com/office/powerpoint/2010/main" val="343559146"/>
      </p:ext>
    </p:extLst>
  </p:cSld>
  <p:clrMapOvr>
    <a:masterClrMapping/>
  </p:clrMapOvr>
  <p:transition>
    <p:random/>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164</a:t>
            </a:fld>
            <a:endParaRPr lang="en-US">
              <a:solidFill>
                <a:srgbClr val="0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96062" y="0"/>
            <a:ext cx="8038338" cy="6219444"/>
          </a:xfrm>
          <a:prstGeom prst="rect">
            <a:avLst/>
          </a:prstGeom>
          <a:noFill/>
          <a:ln w="9525">
            <a:noFill/>
            <a:miter lim="800000"/>
            <a:headEnd/>
            <a:tailEnd/>
          </a:ln>
        </p:spPr>
      </p:pic>
    </p:spTree>
    <p:extLst>
      <p:ext uri="{BB962C8B-B14F-4D97-AF65-F5344CB8AC3E}">
        <p14:creationId xmlns:p14="http://schemas.microsoft.com/office/powerpoint/2010/main" val="1971715974"/>
      </p:ext>
    </p:extLst>
  </p:cSld>
  <p:clrMapOvr>
    <a:masterClrMapping/>
  </p:clrMapOvr>
  <p:transition>
    <p:random/>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Calculating the Average Net Cost of Deposit Accounts</a:t>
            </a:r>
          </a:p>
          <a:p>
            <a:pPr lvl="1"/>
            <a:r>
              <a:rPr lang="en-US" smtClean="0"/>
              <a:t>Average Historical Cost of Funds</a:t>
            </a:r>
          </a:p>
          <a:p>
            <a:pPr lvl="2"/>
            <a:r>
              <a:rPr lang="en-US" smtClean="0"/>
              <a:t>Measure of average unit borrowing costs for existing funds</a:t>
            </a:r>
          </a:p>
          <a:p>
            <a:pPr lvl="1"/>
            <a:r>
              <a:rPr lang="en-US" smtClean="0"/>
              <a:t>Average Interest Cost</a:t>
            </a:r>
          </a:p>
          <a:p>
            <a:pPr lvl="2"/>
            <a:r>
              <a:rPr lang="en-US" smtClean="0"/>
              <a:t>Calculated by dividing total interest expense by the average dollar amount of liabilities outstanding</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165</a:t>
            </a:fld>
            <a:endParaRPr lang="en-US" dirty="0">
              <a:solidFill>
                <a:srgbClr val="000000"/>
              </a:solidFill>
            </a:endParaRPr>
          </a:p>
        </p:txBody>
      </p:sp>
    </p:spTree>
    <p:extLst>
      <p:ext uri="{BB962C8B-B14F-4D97-AF65-F5344CB8AC3E}">
        <p14:creationId xmlns:p14="http://schemas.microsoft.com/office/powerpoint/2010/main" val="1375811397"/>
      </p:ext>
    </p:extLst>
  </p:cSld>
  <p:clrMapOvr>
    <a:masterClrMapping/>
  </p:clrMapOvr>
  <p:transition>
    <p:random/>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p:txBody>
          <a:bodyPr/>
          <a:lstStyle/>
          <a:p>
            <a:r>
              <a:rPr lang="en-US" smtClean="0"/>
              <a:t>Calculating the Average Net Cost of Deposit Accounts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166</a:t>
            </a:fld>
            <a:endParaRPr lang="en-US" dirty="0">
              <a:solidFill>
                <a:srgbClr val="000000"/>
              </a:solidFill>
            </a:endParaRPr>
          </a:p>
        </p:txBody>
      </p:sp>
      <p:graphicFrame>
        <p:nvGraphicFramePr>
          <p:cNvPr id="6146" name="Object 2"/>
          <p:cNvGraphicFramePr>
            <a:graphicFrameLocks noChangeAspect="1"/>
          </p:cNvGraphicFramePr>
          <p:nvPr/>
        </p:nvGraphicFramePr>
        <p:xfrm>
          <a:off x="152400" y="2895600"/>
          <a:ext cx="8553450" cy="1219200"/>
        </p:xfrm>
        <a:graphic>
          <a:graphicData uri="http://schemas.openxmlformats.org/presentationml/2006/ole">
            <mc:AlternateContent xmlns:mc="http://schemas.openxmlformats.org/markup-compatibility/2006">
              <mc:Choice xmlns:v="urn:schemas-microsoft-com:vml" Requires="v">
                <p:oleObj spid="_x0000_s102405" name="Equation" r:id="rId3" imgW="4457520" imgH="634680" progId="Equation.3">
                  <p:embed/>
                </p:oleObj>
              </mc:Choice>
              <mc:Fallback>
                <p:oleObj name="Equation" r:id="rId3" imgW="445752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95600"/>
                        <a:ext cx="855345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8819529"/>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Retail-Type Deposits</a:t>
            </a:r>
            <a:endParaRPr lang="en-US" dirty="0"/>
          </a:p>
        </p:txBody>
      </p:sp>
      <p:sp>
        <p:nvSpPr>
          <p:cNvPr id="3" name="Content Placeholder 2"/>
          <p:cNvSpPr>
            <a:spLocks noGrp="1"/>
          </p:cNvSpPr>
          <p:nvPr>
            <p:ph idx="1"/>
          </p:nvPr>
        </p:nvSpPr>
        <p:spPr>
          <a:xfrm>
            <a:off x="762000" y="1295401"/>
            <a:ext cx="8077200" cy="3962399"/>
          </a:xfrm>
        </p:spPr>
        <p:txBody>
          <a:bodyPr>
            <a:normAutofit lnSpcReduction="10000"/>
          </a:bodyPr>
          <a:lstStyle/>
          <a:p>
            <a:r>
              <a:rPr lang="en-US" dirty="0" smtClean="0"/>
              <a:t>Calculating the Average Net Cost of Deposit Accounts</a:t>
            </a:r>
          </a:p>
          <a:p>
            <a:pPr lvl="1"/>
            <a:r>
              <a:rPr lang="en-US" dirty="0" smtClean="0"/>
              <a:t>Example:</a:t>
            </a:r>
          </a:p>
          <a:p>
            <a:pPr lvl="2"/>
            <a:r>
              <a:rPr lang="en-US" dirty="0" smtClean="0"/>
              <a:t>If a demand deposit account does not pay interest, has $20.69 in transaction costs charges, $7.75 in fees, an average balance of $5,515, and 5% float, what is the net cost of the deposit?</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167</a:t>
            </a:fld>
            <a:endParaRPr lang="en-US" dirty="0">
              <a:solidFill>
                <a:srgbClr val="000000"/>
              </a:solidFill>
            </a:endParaRPr>
          </a:p>
        </p:txBody>
      </p:sp>
      <p:graphicFrame>
        <p:nvGraphicFramePr>
          <p:cNvPr id="7171" name="Object 4"/>
          <p:cNvGraphicFramePr>
            <a:graphicFrameLocks noChangeAspect="1"/>
          </p:cNvGraphicFramePr>
          <p:nvPr/>
        </p:nvGraphicFramePr>
        <p:xfrm>
          <a:off x="1143000" y="5113991"/>
          <a:ext cx="6731000" cy="1286809"/>
        </p:xfrm>
        <a:graphic>
          <a:graphicData uri="http://schemas.openxmlformats.org/presentationml/2006/ole">
            <mc:AlternateContent xmlns:mc="http://schemas.openxmlformats.org/markup-compatibility/2006">
              <mc:Choice xmlns:v="urn:schemas-microsoft-com:vml" Requires="v">
                <p:oleObj spid="_x0000_s103429" name="Equation" r:id="rId3" imgW="3454200" imgH="660240" progId="Equation.3">
                  <p:embed/>
                </p:oleObj>
              </mc:Choice>
              <mc:Fallback>
                <p:oleObj name="Equation" r:id="rId3" imgW="345420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13991"/>
                        <a:ext cx="6731000" cy="128680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89121707"/>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168</a:t>
            </a:fld>
            <a:endParaRPr lang="en-US">
              <a:solidFill>
                <a:srgbClr val="000000"/>
              </a:solidFill>
            </a:endParaRPr>
          </a:p>
        </p:txBody>
      </p:sp>
      <p:pic>
        <p:nvPicPr>
          <p:cNvPr id="8194" name="Picture 2"/>
          <p:cNvPicPr>
            <a:picLocks noChangeAspect="1" noChangeArrowheads="1"/>
          </p:cNvPicPr>
          <p:nvPr/>
        </p:nvPicPr>
        <p:blipFill>
          <a:blip r:embed="rId2" cstate="print"/>
          <a:srcRect/>
          <a:stretch>
            <a:fillRect/>
          </a:stretch>
        </p:blipFill>
        <p:spPr bwMode="auto">
          <a:xfrm>
            <a:off x="1903476" y="-2546"/>
            <a:ext cx="5335524" cy="6323076"/>
          </a:xfrm>
          <a:prstGeom prst="rect">
            <a:avLst/>
          </a:prstGeom>
          <a:noFill/>
          <a:ln w="9525">
            <a:noFill/>
            <a:miter lim="800000"/>
            <a:headEnd/>
            <a:tailEnd/>
          </a:ln>
        </p:spPr>
      </p:pic>
    </p:spTree>
    <p:extLst>
      <p:ext uri="{BB962C8B-B14F-4D97-AF65-F5344CB8AC3E}">
        <p14:creationId xmlns:p14="http://schemas.microsoft.com/office/powerpoint/2010/main" val="3287021440"/>
      </p:ext>
    </p:extLst>
  </p:cSld>
  <p:clrMapOvr>
    <a:masterClrMapping/>
  </p:clrMapOvr>
  <p:transition>
    <p:random/>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Wholesale Liabilities</a:t>
            </a:r>
          </a:p>
          <a:p>
            <a:pPr lvl="1"/>
            <a:r>
              <a:rPr lang="en-US" smtClean="0"/>
              <a:t>Customers move these investments on the basis of small rate differentials, so these funds are labeled:</a:t>
            </a:r>
          </a:p>
          <a:p>
            <a:pPr lvl="2"/>
            <a:r>
              <a:rPr lang="en-US" smtClean="0"/>
              <a:t>Hot Money</a:t>
            </a:r>
          </a:p>
          <a:p>
            <a:pPr lvl="2"/>
            <a:r>
              <a:rPr lang="en-US" smtClean="0"/>
              <a:t>Volatile Liabilities</a:t>
            </a:r>
          </a:p>
          <a:p>
            <a:pPr lvl="2"/>
            <a:r>
              <a:rPr lang="en-US" smtClean="0"/>
              <a:t>Short-Term Non-Core funding</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169</a:t>
            </a:fld>
            <a:endParaRPr lang="en-US">
              <a:solidFill>
                <a:srgbClr val="000000"/>
              </a:solidFill>
            </a:endParaRPr>
          </a:p>
        </p:txBody>
      </p:sp>
    </p:spTree>
    <p:extLst>
      <p:ext uri="{BB962C8B-B14F-4D97-AF65-F5344CB8AC3E}">
        <p14:creationId xmlns:p14="http://schemas.microsoft.com/office/powerpoint/2010/main" val="172379470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smtClean="0"/>
              <a:t>Key Ratios</a:t>
            </a:r>
          </a:p>
          <a:p>
            <a:pPr lvl="1"/>
            <a:r>
              <a:rPr lang="en-US" smtClean="0"/>
              <a:t>Operating Risk Ratio</a:t>
            </a:r>
          </a:p>
          <a:p>
            <a:pPr lvl="1"/>
            <a:endParaRPr lang="en-US" smtClean="0"/>
          </a:p>
          <a:p>
            <a:pPr lvl="1"/>
            <a:endParaRPr lang="en-US" smtClean="0"/>
          </a:p>
          <a:p>
            <a:pPr lvl="2"/>
            <a:r>
              <a:rPr lang="en-US" smtClean="0"/>
              <a:t>Lower is better because proportionally more income comes from fees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17</a:t>
            </a:fld>
            <a:endParaRPr lang="en-US"/>
          </a:p>
        </p:txBody>
      </p:sp>
      <p:graphicFrame>
        <p:nvGraphicFramePr>
          <p:cNvPr id="6" name="Object 5"/>
          <p:cNvGraphicFramePr>
            <a:graphicFrameLocks noChangeAspect="1"/>
          </p:cNvGraphicFramePr>
          <p:nvPr/>
        </p:nvGraphicFramePr>
        <p:xfrm>
          <a:off x="684213" y="2819400"/>
          <a:ext cx="7956550" cy="731838"/>
        </p:xfrm>
        <a:graphic>
          <a:graphicData uri="http://schemas.openxmlformats.org/presentationml/2006/ole">
            <mc:AlternateContent xmlns:mc="http://schemas.openxmlformats.org/markup-compatibility/2006">
              <mc:Choice xmlns:v="urn:schemas-microsoft-com:vml" Requires="v">
                <p:oleObj spid="_x0000_s20486" name="Equation" r:id="rId3" imgW="4559040" imgH="419040" progId="Equation.3">
                  <p:embed/>
                </p:oleObj>
              </mc:Choice>
              <mc:Fallback>
                <p:oleObj name="Equation" r:id="rId3" imgW="455904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19400"/>
                        <a:ext cx="795655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Wholesale Liabilities</a:t>
            </a:r>
          </a:p>
          <a:p>
            <a:pPr lvl="1"/>
            <a:r>
              <a:rPr lang="en-US" dirty="0" smtClean="0"/>
              <a:t>Jumbo CDs</a:t>
            </a:r>
          </a:p>
          <a:p>
            <a:pPr lvl="2"/>
            <a:r>
              <a:rPr lang="en-US" dirty="0" smtClean="0"/>
              <a:t>$100,000 or more</a:t>
            </a:r>
          </a:p>
          <a:p>
            <a:pPr lvl="2"/>
            <a:r>
              <a:rPr lang="en-US" dirty="0" smtClean="0"/>
              <a:t>Negotiable</a:t>
            </a:r>
          </a:p>
          <a:p>
            <a:pPr lvl="3"/>
            <a:r>
              <a:rPr lang="en-US" dirty="0" smtClean="0"/>
              <a:t>Can be traded on the secondary market</a:t>
            </a:r>
          </a:p>
          <a:p>
            <a:pPr lvl="2"/>
            <a:r>
              <a:rPr lang="en-US" dirty="0" smtClean="0"/>
              <a:t>Minimum maturity of 7 days</a:t>
            </a:r>
          </a:p>
          <a:p>
            <a:pPr lvl="2"/>
            <a:r>
              <a:rPr lang="en-US" dirty="0" smtClean="0"/>
              <a:t>Interest rates quoted on a 360-day year basis</a:t>
            </a:r>
          </a:p>
          <a:p>
            <a:pPr lvl="2"/>
            <a:r>
              <a:rPr lang="en-US" dirty="0" smtClean="0"/>
              <a:t>Insured up to $100,000 per investor per institution</a:t>
            </a:r>
          </a:p>
          <a:p>
            <a:pPr lvl="2"/>
            <a:r>
              <a:rPr lang="en-US" dirty="0" smtClean="0"/>
              <a:t>Issued directly or indirectly through a dealer or broker (Brokered Deposits)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170</a:t>
            </a:fld>
            <a:endParaRPr lang="en-US">
              <a:solidFill>
                <a:srgbClr val="000000"/>
              </a:solidFill>
            </a:endParaRPr>
          </a:p>
        </p:txBody>
      </p:sp>
    </p:spTree>
    <p:extLst>
      <p:ext uri="{BB962C8B-B14F-4D97-AF65-F5344CB8AC3E}">
        <p14:creationId xmlns:p14="http://schemas.microsoft.com/office/powerpoint/2010/main" val="377212128"/>
      </p:ext>
    </p:extLst>
  </p:cSld>
  <p:clrMapOvr>
    <a:masterClrMapping/>
  </p:clrMapOvr>
  <p:transition>
    <p:random/>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Wholesale Liabilities</a:t>
            </a:r>
          </a:p>
          <a:p>
            <a:pPr lvl="1"/>
            <a:r>
              <a:rPr lang="en-US" smtClean="0"/>
              <a:t>Jumbo CDs</a:t>
            </a:r>
          </a:p>
          <a:p>
            <a:pPr lvl="2"/>
            <a:r>
              <a:rPr lang="en-US" smtClean="0"/>
              <a:t>Fixed-Rate</a:t>
            </a:r>
          </a:p>
          <a:p>
            <a:pPr lvl="2"/>
            <a:r>
              <a:rPr lang="en-US" smtClean="0"/>
              <a:t>Variable-Rate</a:t>
            </a:r>
          </a:p>
          <a:p>
            <a:pPr lvl="3"/>
            <a:r>
              <a:rPr lang="en-US" smtClean="0"/>
              <a:t>Jump Rate (Bump-up) CD</a:t>
            </a:r>
          </a:p>
          <a:p>
            <a:pPr lvl="4"/>
            <a:r>
              <a:rPr lang="en-US" smtClean="0"/>
              <a:t>Depositor has a one-time option until maturity to change the rate to the prevailing market rate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171</a:t>
            </a:fld>
            <a:endParaRPr lang="en-US">
              <a:solidFill>
                <a:srgbClr val="000000"/>
              </a:solidFill>
            </a:endParaRPr>
          </a:p>
        </p:txBody>
      </p:sp>
    </p:spTree>
    <p:extLst>
      <p:ext uri="{BB962C8B-B14F-4D97-AF65-F5344CB8AC3E}">
        <p14:creationId xmlns:p14="http://schemas.microsoft.com/office/powerpoint/2010/main" val="1578533832"/>
      </p:ext>
    </p:extLst>
  </p:cSld>
  <p:clrMapOvr>
    <a:masterClrMapping/>
  </p:clrMapOvr>
  <p:transition>
    <p:random/>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Wholesale Liabilities</a:t>
            </a:r>
          </a:p>
          <a:p>
            <a:pPr lvl="1"/>
            <a:r>
              <a:rPr lang="en-US" dirty="0" smtClean="0"/>
              <a:t>Jumbo CDs</a:t>
            </a:r>
          </a:p>
          <a:p>
            <a:pPr lvl="2"/>
            <a:r>
              <a:rPr lang="en-US" dirty="0" smtClean="0"/>
              <a:t>Callable</a:t>
            </a:r>
          </a:p>
          <a:p>
            <a:pPr lvl="2"/>
            <a:r>
              <a:rPr lang="en-US" dirty="0" smtClean="0"/>
              <a:t>Zero Coupon</a:t>
            </a:r>
          </a:p>
          <a:p>
            <a:pPr lvl="2"/>
            <a:r>
              <a:rPr lang="en-US" dirty="0" smtClean="0"/>
              <a:t>Stock Market Indexed</a:t>
            </a:r>
          </a:p>
          <a:p>
            <a:pPr lvl="3"/>
            <a:r>
              <a:rPr lang="en-US" dirty="0" smtClean="0"/>
              <a:t>Rate tied to stock market index performance</a:t>
            </a:r>
          </a:p>
          <a:p>
            <a:pPr lvl="2"/>
            <a:r>
              <a:rPr lang="en-US" dirty="0" smtClean="0"/>
              <a:t>Rate Boards</a:t>
            </a:r>
          </a:p>
          <a:p>
            <a:pPr lvl="3"/>
            <a:r>
              <a:rPr lang="en-US" dirty="0" smtClean="0"/>
              <a:t>Represent venues for selling non-brokered CDs via the Internet to institutional investors</a:t>
            </a:r>
          </a:p>
          <a:p>
            <a:pPr lvl="3"/>
            <a:r>
              <a:rPr lang="en-US" dirty="0" smtClean="0"/>
              <a:t>Rate boards help raise funds quickly and represent a virtual branch for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172</a:t>
            </a:fld>
            <a:endParaRPr lang="en-US">
              <a:solidFill>
                <a:srgbClr val="000000"/>
              </a:solidFill>
            </a:endParaRPr>
          </a:p>
        </p:txBody>
      </p:sp>
    </p:spTree>
    <p:extLst>
      <p:ext uri="{BB962C8B-B14F-4D97-AF65-F5344CB8AC3E}">
        <p14:creationId xmlns:p14="http://schemas.microsoft.com/office/powerpoint/2010/main" val="2175306580"/>
      </p:ext>
    </p:extLst>
  </p:cSld>
  <p:clrMapOvr>
    <a:masterClrMapping/>
  </p:clrMapOvr>
  <p:transition>
    <p:random/>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Individual Retirement Accounts</a:t>
            </a:r>
          </a:p>
          <a:p>
            <a:pPr lvl="1"/>
            <a:r>
              <a:rPr lang="en-US" smtClean="0"/>
              <a:t>Each year, a wage earner can make a tax-deferred investment up to $8,000 of earned income</a:t>
            </a:r>
          </a:p>
          <a:p>
            <a:pPr lvl="1"/>
            <a:r>
              <a:rPr lang="en-US" smtClean="0"/>
              <a:t>Funds withdrawn before age 59 ½ are subject to a 10% IRS penalty</a:t>
            </a:r>
          </a:p>
          <a:p>
            <a:pPr lvl="2"/>
            <a:r>
              <a:rPr lang="en-US" smtClean="0"/>
              <a:t>This makes IRAs an attractive source of long-term funding for banks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173</a:t>
            </a:fld>
            <a:endParaRPr lang="en-US">
              <a:solidFill>
                <a:srgbClr val="000000"/>
              </a:solidFill>
            </a:endParaRPr>
          </a:p>
        </p:txBody>
      </p:sp>
    </p:spTree>
    <p:extLst>
      <p:ext uri="{BB962C8B-B14F-4D97-AF65-F5344CB8AC3E}">
        <p14:creationId xmlns:p14="http://schemas.microsoft.com/office/powerpoint/2010/main" val="4037389739"/>
      </p:ext>
    </p:extLst>
  </p:cSld>
  <p:clrMapOvr>
    <a:masterClrMapping/>
  </p:clrMapOvr>
  <p:transition>
    <p:random/>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Foreign Office Deposits</a:t>
            </a:r>
          </a:p>
          <a:p>
            <a:pPr lvl="1"/>
            <a:r>
              <a:rPr lang="en-US" dirty="0" smtClean="0"/>
              <a:t>Eurocurrency</a:t>
            </a:r>
          </a:p>
          <a:p>
            <a:pPr lvl="2"/>
            <a:r>
              <a:rPr lang="en-US" dirty="0" smtClean="0"/>
              <a:t>Financial claim denominated in a currency other than that of the country where the issuing bank is located</a:t>
            </a:r>
          </a:p>
          <a:p>
            <a:pPr lvl="1"/>
            <a:r>
              <a:rPr lang="en-US" dirty="0" smtClean="0"/>
              <a:t>Eurodollar</a:t>
            </a:r>
          </a:p>
          <a:p>
            <a:pPr lvl="2"/>
            <a:r>
              <a:rPr lang="en-US" dirty="0" smtClean="0"/>
              <a:t>Dollar-denominated financial claim at a bank outside the U.S. </a:t>
            </a:r>
          </a:p>
          <a:p>
            <a:pPr lvl="1"/>
            <a:r>
              <a:rPr lang="en-US" dirty="0" smtClean="0"/>
              <a:t>Eurodollar deposits</a:t>
            </a:r>
          </a:p>
          <a:p>
            <a:pPr lvl="2"/>
            <a:r>
              <a:rPr lang="en-US" dirty="0" smtClean="0"/>
              <a:t>Dollar-denominated depots in banks outside the U.S.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174</a:t>
            </a:fld>
            <a:endParaRPr lang="en-US">
              <a:solidFill>
                <a:srgbClr val="000000"/>
              </a:solidFill>
            </a:endParaRPr>
          </a:p>
        </p:txBody>
      </p:sp>
    </p:spTree>
    <p:extLst>
      <p:ext uri="{BB962C8B-B14F-4D97-AF65-F5344CB8AC3E}">
        <p14:creationId xmlns:p14="http://schemas.microsoft.com/office/powerpoint/2010/main" val="2795674689"/>
      </p:ext>
    </p:extLst>
  </p:cSld>
  <p:clrMapOvr>
    <a:masterClrMapping/>
  </p:clrMapOvr>
  <p:transition>
    <p:random/>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175</a:t>
            </a:fld>
            <a:endParaRPr lang="en-US">
              <a:solidFill>
                <a:srgbClr val="0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1602105" y="44386"/>
            <a:ext cx="6017895" cy="6280214"/>
          </a:xfrm>
          <a:prstGeom prst="rect">
            <a:avLst/>
          </a:prstGeom>
          <a:noFill/>
          <a:ln w="9525">
            <a:noFill/>
            <a:miter lim="800000"/>
            <a:headEnd/>
            <a:tailEnd/>
          </a:ln>
        </p:spPr>
      </p:pic>
    </p:spTree>
    <p:extLst>
      <p:ext uri="{BB962C8B-B14F-4D97-AF65-F5344CB8AC3E}">
        <p14:creationId xmlns:p14="http://schemas.microsoft.com/office/powerpoint/2010/main" val="701534926"/>
      </p:ext>
    </p:extLst>
  </p:cSld>
  <p:clrMapOvr>
    <a:masterClrMapping/>
  </p:clrMapOvr>
  <p:transition>
    <p:random/>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Borrowing Immediately Available Funds</a:t>
            </a:r>
          </a:p>
          <a:p>
            <a:pPr lvl="1"/>
            <a:r>
              <a:rPr lang="en-US" dirty="0" smtClean="0"/>
              <a:t>Federal Funds Purchased</a:t>
            </a:r>
          </a:p>
          <a:p>
            <a:pPr lvl="2"/>
            <a:r>
              <a:rPr lang="en-US" dirty="0" smtClean="0"/>
              <a:t>The term Fed Funds is often used to refer to excess reserve balances traded between banks</a:t>
            </a:r>
          </a:p>
          <a:p>
            <a:pPr lvl="3"/>
            <a:r>
              <a:rPr lang="en-US" dirty="0" smtClean="0"/>
              <a:t>This is grossly inaccurate, given reserves averaging as a method of computing reserves, different non-bank players in the market, and the motivation behind many trades</a:t>
            </a:r>
          </a:p>
          <a:p>
            <a:pPr lvl="2"/>
            <a:r>
              <a:rPr lang="en-US" dirty="0" smtClean="0"/>
              <a:t>Most transactions are overnight loans, although maturities are negotiated and can extend up to several weeks</a:t>
            </a:r>
          </a:p>
          <a:p>
            <a:pPr lvl="2"/>
            <a:r>
              <a:rPr lang="en-US" dirty="0" smtClean="0"/>
              <a:t>Interest rates are negotiated between trading partners and are quoted on a 360-day basis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176</a:t>
            </a:fld>
            <a:endParaRPr lang="en-US">
              <a:solidFill>
                <a:srgbClr val="000000"/>
              </a:solidFill>
            </a:endParaRPr>
          </a:p>
        </p:txBody>
      </p:sp>
    </p:spTree>
    <p:extLst>
      <p:ext uri="{BB962C8B-B14F-4D97-AF65-F5344CB8AC3E}">
        <p14:creationId xmlns:p14="http://schemas.microsoft.com/office/powerpoint/2010/main" val="2414268926"/>
      </p:ext>
    </p:extLst>
  </p:cSld>
  <p:clrMapOvr>
    <a:masterClrMapping/>
  </p:clrMapOvr>
  <p:transition>
    <p:random/>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Borrowing Immediately Available Funds</a:t>
            </a:r>
          </a:p>
          <a:p>
            <a:pPr lvl="1"/>
            <a:r>
              <a:rPr lang="en-US" dirty="0" smtClean="0"/>
              <a:t>Security Repurchase Agreements (RPs or Repos)</a:t>
            </a:r>
          </a:p>
          <a:p>
            <a:pPr lvl="2"/>
            <a:r>
              <a:rPr lang="en-US" dirty="0" smtClean="0"/>
              <a:t>Short-term loans secured by government securities that are settled in immediately available funds</a:t>
            </a:r>
          </a:p>
          <a:p>
            <a:pPr lvl="2"/>
            <a:r>
              <a:rPr lang="en-US" dirty="0" smtClean="0"/>
              <a:t>Identical to Fed Funds except they are collateralized</a:t>
            </a:r>
          </a:p>
          <a:p>
            <a:pPr lvl="2"/>
            <a:r>
              <a:rPr lang="en-US" dirty="0" smtClean="0"/>
              <a:t>Technically, the RPs entail the sale of securities with a simultaneous agreement to buy them back later at a fixed price plus accrued interest</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177</a:t>
            </a:fld>
            <a:endParaRPr lang="en-US">
              <a:solidFill>
                <a:srgbClr val="000000"/>
              </a:solidFill>
            </a:endParaRPr>
          </a:p>
        </p:txBody>
      </p:sp>
    </p:spTree>
    <p:extLst>
      <p:ext uri="{BB962C8B-B14F-4D97-AF65-F5344CB8AC3E}">
        <p14:creationId xmlns:p14="http://schemas.microsoft.com/office/powerpoint/2010/main" val="3613004536"/>
      </p:ext>
    </p:extLst>
  </p:cSld>
  <p:clrMapOvr>
    <a:masterClrMapping/>
  </p:clrMapOvr>
  <p:transition>
    <p:random/>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a:bodyPr>
          <a:lstStyle/>
          <a:p>
            <a:r>
              <a:rPr lang="en-US" dirty="0" smtClean="0"/>
              <a:t>Borrowing Immediately Available Funds</a:t>
            </a:r>
          </a:p>
          <a:p>
            <a:pPr lvl="1"/>
            <a:r>
              <a:rPr lang="en-US" dirty="0" smtClean="0"/>
              <a:t>Security Repurchase Agreements (RPs or Repos)</a:t>
            </a:r>
          </a:p>
          <a:p>
            <a:pPr lvl="2"/>
            <a:r>
              <a:rPr lang="en-US" dirty="0" smtClean="0"/>
              <a:t>Most transactions are overnight</a:t>
            </a:r>
          </a:p>
          <a:p>
            <a:pPr lvl="2"/>
            <a:r>
              <a:rPr lang="en-US" dirty="0" smtClean="0"/>
              <a:t>In most cases, the market value of the collateral is set above the loan amount when the contract is negotiated.  </a:t>
            </a:r>
          </a:p>
          <a:p>
            <a:pPr lvl="3"/>
            <a:r>
              <a:rPr lang="en-US" dirty="0" smtClean="0"/>
              <a:t>This difference is labeled </a:t>
            </a:r>
            <a:r>
              <a:rPr lang="en-US" u="sng" dirty="0" smtClean="0"/>
              <a:t>the margin</a:t>
            </a:r>
          </a:p>
          <a:p>
            <a:pPr lvl="2"/>
            <a:r>
              <a:rPr lang="en-US" dirty="0" smtClean="0"/>
              <a:t>The lender’s transaction is referred to as a Reverse Repo</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178</a:t>
            </a:fld>
            <a:endParaRPr lang="en-US">
              <a:solidFill>
                <a:srgbClr val="000000"/>
              </a:solidFill>
            </a:endParaRPr>
          </a:p>
        </p:txBody>
      </p:sp>
    </p:spTree>
    <p:extLst>
      <p:ext uri="{BB962C8B-B14F-4D97-AF65-F5344CB8AC3E}">
        <p14:creationId xmlns:p14="http://schemas.microsoft.com/office/powerpoint/2010/main" val="2032479322"/>
      </p:ext>
    </p:extLst>
  </p:cSld>
  <p:clrMapOvr>
    <a:masterClrMapping/>
  </p:clrMapOvr>
  <p:transition>
    <p:random/>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a:bodyPr>
          <a:lstStyle/>
          <a:p>
            <a:r>
              <a:rPr lang="en-US" dirty="0" smtClean="0"/>
              <a:t>Borrowing Immediately Available Funds</a:t>
            </a:r>
          </a:p>
          <a:p>
            <a:pPr lvl="1"/>
            <a:r>
              <a:rPr lang="en-US" dirty="0" smtClean="0"/>
              <a:t>Structured Repurchase Agreements</a:t>
            </a:r>
          </a:p>
          <a:p>
            <a:pPr lvl="2"/>
            <a:r>
              <a:rPr lang="en-US" dirty="0" smtClean="0"/>
              <a:t>Embeds an option (call, put, swap, cap, floor, etc.) in the instrument to either lower its initial cost to the borrower or better help the borrower match the risk and return profile of an investment</a:t>
            </a:r>
          </a:p>
          <a:p>
            <a:pPr lvl="2"/>
            <a:r>
              <a:rPr lang="en-US" dirty="0" smtClean="0"/>
              <a:t>Flipper Repo</a:t>
            </a:r>
          </a:p>
          <a:p>
            <a:pPr lvl="3"/>
            <a:r>
              <a:rPr lang="en-US" dirty="0" smtClean="0"/>
              <a:t>Carries a floating rate that will convert, or flip, to a fixed rate after some lock-out period</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179</a:t>
            </a:fld>
            <a:endParaRPr lang="en-US">
              <a:solidFill>
                <a:srgbClr val="000000"/>
              </a:solidFill>
            </a:endParaRPr>
          </a:p>
        </p:txBody>
      </p:sp>
    </p:spTree>
    <p:extLst>
      <p:ext uri="{BB962C8B-B14F-4D97-AF65-F5344CB8AC3E}">
        <p14:creationId xmlns:p14="http://schemas.microsoft.com/office/powerpoint/2010/main" val="2175565296"/>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Operating Risk Ratio</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18</a:t>
            </a:fld>
            <a:endParaRPr lang="en-US"/>
          </a:p>
        </p:txBody>
      </p:sp>
      <p:pic>
        <p:nvPicPr>
          <p:cNvPr id="21508" name="Picture 4"/>
          <p:cNvPicPr>
            <a:picLocks noChangeAspect="1" noChangeArrowheads="1"/>
          </p:cNvPicPr>
          <p:nvPr/>
        </p:nvPicPr>
        <p:blipFill>
          <a:blip r:embed="rId2" cstate="print"/>
          <a:srcRect/>
          <a:stretch>
            <a:fillRect/>
          </a:stretch>
        </p:blipFill>
        <p:spPr bwMode="auto">
          <a:xfrm>
            <a:off x="304800" y="2743200"/>
            <a:ext cx="8597948" cy="3287816"/>
          </a:xfrm>
          <a:prstGeom prst="rect">
            <a:avLst/>
          </a:prstGeom>
          <a:noFill/>
          <a:ln w="9525">
            <a:noFill/>
            <a:miter lim="800000"/>
            <a:headEnd/>
            <a:tailEnd/>
          </a:ln>
        </p:spPr>
      </p:pic>
    </p:spTree>
  </p:cSld>
  <p:clrMapOvr>
    <a:masterClrMapping/>
  </p:clrMapOvr>
  <p:transition>
    <p:random/>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Borrowing From the Federal Reserve</a:t>
            </a:r>
          </a:p>
          <a:p>
            <a:pPr lvl="1"/>
            <a:r>
              <a:rPr lang="en-US" dirty="0" smtClean="0"/>
              <a:t>Discount Window</a:t>
            </a:r>
          </a:p>
          <a:p>
            <a:pPr lvl="1"/>
            <a:r>
              <a:rPr lang="en-US" dirty="0" smtClean="0"/>
              <a:t>Discount Rate</a:t>
            </a:r>
          </a:p>
          <a:p>
            <a:pPr lvl="2"/>
            <a:r>
              <a:rPr lang="en-US" dirty="0" smtClean="0"/>
              <a:t>Policy is to set discount rate 1% (1.5%) over the Fed Funds target for primary (secondary) credit loans</a:t>
            </a:r>
          </a:p>
          <a:p>
            <a:pPr lvl="2"/>
            <a:r>
              <a:rPr lang="en-US" dirty="0" smtClean="0"/>
              <a:t>To borrow from the Federal Reserve, banks must apply and provide acceptable collateral before the loan is granted</a:t>
            </a:r>
          </a:p>
          <a:p>
            <a:pPr lvl="3"/>
            <a:r>
              <a:rPr lang="en-US" dirty="0" smtClean="0"/>
              <a:t>Eligible collateral includes U.S. government securities, bankers acceptances, and qualifying short-term commercial or government paper</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180</a:t>
            </a:fld>
            <a:endParaRPr lang="en-US">
              <a:solidFill>
                <a:srgbClr val="000000"/>
              </a:solidFill>
            </a:endParaRPr>
          </a:p>
        </p:txBody>
      </p:sp>
    </p:spTree>
    <p:extLst>
      <p:ext uri="{BB962C8B-B14F-4D97-AF65-F5344CB8AC3E}">
        <p14:creationId xmlns:p14="http://schemas.microsoft.com/office/powerpoint/2010/main" val="3776406798"/>
      </p:ext>
    </p:extLst>
  </p:cSld>
  <p:clrMapOvr>
    <a:masterClrMapping/>
  </p:clrMapOvr>
  <p:transition>
    <p:random/>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smtClean="0"/>
              <a:t>Borrowing From the Federal Reserve</a:t>
            </a:r>
          </a:p>
          <a:p>
            <a:pPr lvl="1"/>
            <a:r>
              <a:rPr lang="en-US" smtClean="0"/>
              <a:t>Discount Rate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181</a:t>
            </a:fld>
            <a:endParaRPr lang="en-US">
              <a:solidFill>
                <a:srgbClr val="000000"/>
              </a:solidFill>
            </a:endParaRPr>
          </a:p>
        </p:txBody>
      </p:sp>
      <p:graphicFrame>
        <p:nvGraphicFramePr>
          <p:cNvPr id="6" name="Table 5"/>
          <p:cNvGraphicFramePr>
            <a:graphicFrameLocks noGrp="1"/>
          </p:cNvGraphicFramePr>
          <p:nvPr/>
        </p:nvGraphicFramePr>
        <p:xfrm>
          <a:off x="1219201" y="3048000"/>
          <a:ext cx="5846209" cy="1692710"/>
        </p:xfrm>
        <a:graphic>
          <a:graphicData uri="http://schemas.openxmlformats.org/drawingml/2006/table">
            <a:tbl>
              <a:tblPr/>
              <a:tblGrid>
                <a:gridCol w="3800036"/>
                <a:gridCol w="2046173"/>
              </a:tblGrid>
              <a:tr h="257136">
                <a:tc gridSpan="2">
                  <a:txBody>
                    <a:bodyPr/>
                    <a:lstStyle/>
                    <a:p>
                      <a:pPr algn="ctr"/>
                      <a:r>
                        <a:rPr lang="en-US" sz="1500" dirty="0"/>
                        <a:t>Current Interest </a:t>
                      </a:r>
                      <a:r>
                        <a:rPr lang="en-US" sz="1500" dirty="0" smtClean="0"/>
                        <a:t>Rates 9/09/2009</a:t>
                      </a:r>
                      <a:endParaRPr lang="en-US" sz="1500" dirty="0"/>
                    </a:p>
                  </a:txBody>
                  <a:tcPr marL="15679" marR="15679" marT="15679" marB="15679"/>
                </a:tc>
                <a:tc hMerge="1">
                  <a:txBody>
                    <a:bodyPr/>
                    <a:lstStyle/>
                    <a:p>
                      <a:endParaRPr lang="en-US"/>
                    </a:p>
                  </a:txBody>
                  <a:tcPr/>
                </a:tc>
              </a:tr>
              <a:tr h="225778">
                <a:tc gridSpan="2">
                  <a:txBody>
                    <a:bodyPr/>
                    <a:lstStyle/>
                    <a:p>
                      <a:endParaRPr lang="en-US" sz="1500"/>
                    </a:p>
                  </a:txBody>
                  <a:tcPr marL="0" marR="0" marT="0" marB="0">
                    <a:lnL>
                      <a:noFill/>
                    </a:lnL>
                    <a:lnR>
                      <a:noFill/>
                    </a:lnR>
                    <a:lnB>
                      <a:noFill/>
                    </a:lnB>
                  </a:tcPr>
                </a:tc>
                <a:tc hMerge="1">
                  <a:txBody>
                    <a:bodyPr/>
                    <a:lstStyle/>
                    <a:p>
                      <a:endParaRPr lang="en-US"/>
                    </a:p>
                  </a:txBody>
                  <a:tcPr/>
                </a:tc>
              </a:tr>
              <a:tr h="301038">
                <a:tc>
                  <a:txBody>
                    <a:bodyPr/>
                    <a:lstStyle/>
                    <a:p>
                      <a:pPr algn="ctr"/>
                      <a:r>
                        <a:rPr lang="en-US" sz="1500"/>
                        <a:t>Primary Credit</a:t>
                      </a:r>
                    </a:p>
                  </a:txBody>
                  <a:tcPr marL="15679" marR="15679" marT="15679" marB="15679">
                    <a:lnL>
                      <a:noFill/>
                    </a:lnL>
                    <a:lnR>
                      <a:noFill/>
                    </a:lnR>
                    <a:lnT>
                      <a:noFill/>
                    </a:lnT>
                    <a:lnB>
                      <a:noFill/>
                    </a:lnB>
                  </a:tcPr>
                </a:tc>
                <a:tc>
                  <a:txBody>
                    <a:bodyPr/>
                    <a:lstStyle/>
                    <a:p>
                      <a:pPr algn="r"/>
                      <a:r>
                        <a:rPr lang="en-US" sz="1500"/>
                        <a:t>0.50%</a:t>
                      </a:r>
                    </a:p>
                  </a:txBody>
                  <a:tcPr marL="15679" marR="15679" marT="15679" marB="15679">
                    <a:lnL>
                      <a:noFill/>
                    </a:lnL>
                    <a:lnR>
                      <a:noFill/>
                    </a:lnR>
                    <a:lnT>
                      <a:noFill/>
                    </a:lnT>
                    <a:lnB>
                      <a:noFill/>
                    </a:lnB>
                  </a:tcPr>
                </a:tc>
              </a:tr>
              <a:tr h="301038">
                <a:tc>
                  <a:txBody>
                    <a:bodyPr/>
                    <a:lstStyle/>
                    <a:p>
                      <a:pPr algn="ctr"/>
                      <a:r>
                        <a:rPr lang="en-US" sz="1500"/>
                        <a:t>Secondary Credit</a:t>
                      </a:r>
                    </a:p>
                  </a:txBody>
                  <a:tcPr marL="15679" marR="15679" marT="15679" marB="15679">
                    <a:lnL>
                      <a:noFill/>
                    </a:lnL>
                    <a:lnR>
                      <a:noFill/>
                    </a:lnR>
                    <a:lnT>
                      <a:noFill/>
                    </a:lnT>
                    <a:lnB>
                      <a:noFill/>
                    </a:lnB>
                  </a:tcPr>
                </a:tc>
                <a:tc>
                  <a:txBody>
                    <a:bodyPr/>
                    <a:lstStyle/>
                    <a:p>
                      <a:pPr algn="r"/>
                      <a:r>
                        <a:rPr lang="en-US" sz="1500" dirty="0"/>
                        <a:t>1.00%</a:t>
                      </a:r>
                    </a:p>
                  </a:txBody>
                  <a:tcPr marL="15679" marR="15679" marT="15679" marB="15679">
                    <a:lnL>
                      <a:noFill/>
                    </a:lnL>
                    <a:lnR>
                      <a:noFill/>
                    </a:lnR>
                    <a:lnT>
                      <a:noFill/>
                    </a:lnT>
                    <a:lnB>
                      <a:noFill/>
                    </a:lnB>
                  </a:tcPr>
                </a:tc>
              </a:tr>
              <a:tr h="301038">
                <a:tc>
                  <a:txBody>
                    <a:bodyPr/>
                    <a:lstStyle/>
                    <a:p>
                      <a:pPr algn="ctr"/>
                      <a:r>
                        <a:rPr lang="en-US" sz="1500"/>
                        <a:t>Seasonal Credit</a:t>
                      </a:r>
                    </a:p>
                  </a:txBody>
                  <a:tcPr marL="15679" marR="15679" marT="15679" marB="15679">
                    <a:lnL>
                      <a:noFill/>
                    </a:lnL>
                    <a:lnR>
                      <a:noFill/>
                    </a:lnR>
                    <a:lnT>
                      <a:noFill/>
                    </a:lnT>
                    <a:lnB>
                      <a:noFill/>
                    </a:lnB>
                  </a:tcPr>
                </a:tc>
                <a:tc>
                  <a:txBody>
                    <a:bodyPr/>
                    <a:lstStyle/>
                    <a:p>
                      <a:pPr algn="r"/>
                      <a:r>
                        <a:rPr lang="en-US" sz="1500" dirty="0" smtClean="0"/>
                        <a:t>0.25</a:t>
                      </a:r>
                      <a:r>
                        <a:rPr lang="en-US" sz="1500" dirty="0"/>
                        <a:t>%</a:t>
                      </a:r>
                    </a:p>
                  </a:txBody>
                  <a:tcPr marL="15679" marR="15679" marT="15679" marB="15679">
                    <a:lnL>
                      <a:noFill/>
                    </a:lnL>
                    <a:lnR>
                      <a:noFill/>
                    </a:lnR>
                    <a:lnT>
                      <a:noFill/>
                    </a:lnT>
                    <a:lnB>
                      <a:noFill/>
                    </a:lnB>
                  </a:tcPr>
                </a:tc>
              </a:tr>
              <a:tr h="301038">
                <a:tc>
                  <a:txBody>
                    <a:bodyPr/>
                    <a:lstStyle/>
                    <a:p>
                      <a:pPr algn="ctr"/>
                      <a:r>
                        <a:rPr lang="en-US" sz="1500"/>
                        <a:t>Fed Funds Target</a:t>
                      </a:r>
                    </a:p>
                  </a:txBody>
                  <a:tcPr marL="15679" marR="15679" marT="15679" marB="15679">
                    <a:lnL>
                      <a:noFill/>
                    </a:lnL>
                    <a:lnR>
                      <a:noFill/>
                    </a:lnR>
                    <a:lnT>
                      <a:noFill/>
                    </a:lnT>
                    <a:lnB>
                      <a:noFill/>
                    </a:lnB>
                  </a:tcPr>
                </a:tc>
                <a:tc>
                  <a:txBody>
                    <a:bodyPr/>
                    <a:lstStyle/>
                    <a:p>
                      <a:pPr algn="r"/>
                      <a:r>
                        <a:rPr lang="en-US" sz="1500" dirty="0"/>
                        <a:t>0 - 0.25%</a:t>
                      </a:r>
                    </a:p>
                  </a:txBody>
                  <a:tcPr marL="15679" marR="15679" marT="15679" marB="15679">
                    <a:lnL>
                      <a:noFill/>
                    </a:lnL>
                    <a:lnR>
                      <a:noFill/>
                    </a:lnR>
                    <a:lnT>
                      <a:noFill/>
                    </a:lnT>
                    <a:lnB>
                      <a:noFill/>
                    </a:lnB>
                  </a:tcPr>
                </a:tc>
              </a:tr>
            </a:tbl>
          </a:graphicData>
        </a:graphic>
      </p:graphicFrame>
    </p:spTree>
    <p:extLst>
      <p:ext uri="{BB962C8B-B14F-4D97-AF65-F5344CB8AC3E}">
        <p14:creationId xmlns:p14="http://schemas.microsoft.com/office/powerpoint/2010/main" val="3042982584"/>
      </p:ext>
    </p:extLst>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Primary Credit</a:t>
            </a:r>
          </a:p>
          <a:p>
            <a:pPr lvl="2"/>
            <a:r>
              <a:rPr lang="en-US" dirty="0" smtClean="0"/>
              <a:t>Available to sound depository institutions on a short-term basis to meet short-term funding needs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182</a:t>
            </a:fld>
            <a:endParaRPr lang="en-US">
              <a:solidFill>
                <a:srgbClr val="000000"/>
              </a:solidFill>
            </a:endParaRPr>
          </a:p>
        </p:txBody>
      </p:sp>
    </p:spTree>
    <p:extLst>
      <p:ext uri="{BB962C8B-B14F-4D97-AF65-F5344CB8AC3E}">
        <p14:creationId xmlns:p14="http://schemas.microsoft.com/office/powerpoint/2010/main" val="1161143311"/>
      </p:ext>
    </p:extLst>
  </p:cSld>
  <p:clrMapOvr>
    <a:masterClrMapping/>
  </p:clrMapOvr>
  <p:transition>
    <p:random/>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Secondary Credit</a:t>
            </a:r>
          </a:p>
          <a:p>
            <a:pPr lvl="2"/>
            <a:r>
              <a:rPr lang="en-US" dirty="0" smtClean="0"/>
              <a:t>Available to depository institutions that are not eligible for primary credit</a:t>
            </a:r>
          </a:p>
          <a:p>
            <a:pPr lvl="2"/>
            <a:r>
              <a:rPr lang="en-US" dirty="0" smtClean="0"/>
              <a:t>Available to meet backup liquidity needs when its use is consistent with a timely return to a reliance on market sources of funding or the orderly resolution of a troubled institution</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183</a:t>
            </a:fld>
            <a:endParaRPr lang="en-US">
              <a:solidFill>
                <a:srgbClr val="000000"/>
              </a:solidFill>
            </a:endParaRPr>
          </a:p>
        </p:txBody>
      </p:sp>
    </p:spTree>
    <p:extLst>
      <p:ext uri="{BB962C8B-B14F-4D97-AF65-F5344CB8AC3E}">
        <p14:creationId xmlns:p14="http://schemas.microsoft.com/office/powerpoint/2010/main" val="3434106720"/>
      </p:ext>
    </p:extLst>
  </p:cSld>
  <p:clrMapOvr>
    <a:masterClrMapping/>
  </p:clrMapOvr>
  <p:transition>
    <p:random/>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Seasonal Credit</a:t>
            </a:r>
          </a:p>
          <a:p>
            <a:pPr lvl="2"/>
            <a:r>
              <a:rPr lang="en-US" dirty="0" smtClean="0"/>
              <a:t>Designed to assist small depository institutions in managing significant seasonal swings in their loans and deposits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184</a:t>
            </a:fld>
            <a:endParaRPr lang="en-US">
              <a:solidFill>
                <a:srgbClr val="000000"/>
              </a:solidFill>
            </a:endParaRPr>
          </a:p>
        </p:txBody>
      </p:sp>
    </p:spTree>
    <p:extLst>
      <p:ext uri="{BB962C8B-B14F-4D97-AF65-F5344CB8AC3E}">
        <p14:creationId xmlns:p14="http://schemas.microsoft.com/office/powerpoint/2010/main" val="2957190589"/>
      </p:ext>
    </p:extLst>
  </p:cSld>
  <p:clrMapOvr>
    <a:masterClrMapping/>
  </p:clrMapOvr>
  <p:transition>
    <p:random/>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Borrowing From the Federal Reserve</a:t>
            </a:r>
          </a:p>
          <a:p>
            <a:pPr lvl="1"/>
            <a:r>
              <a:rPr lang="en-US" dirty="0" smtClean="0"/>
              <a:t>Emergency Credit</a:t>
            </a:r>
          </a:p>
          <a:p>
            <a:pPr lvl="2"/>
            <a:r>
              <a:rPr lang="en-US" dirty="0" smtClean="0"/>
              <a:t>May be authorized in unusual and exigent circumstances by the Board of Governors to individuals, partnerships, and corporations that are not depository institutions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185</a:t>
            </a:fld>
            <a:endParaRPr lang="en-US">
              <a:solidFill>
                <a:srgbClr val="000000"/>
              </a:solidFill>
            </a:endParaRPr>
          </a:p>
        </p:txBody>
      </p:sp>
    </p:spTree>
    <p:extLst>
      <p:ext uri="{BB962C8B-B14F-4D97-AF65-F5344CB8AC3E}">
        <p14:creationId xmlns:p14="http://schemas.microsoft.com/office/powerpoint/2010/main" val="3608912192"/>
      </p:ext>
    </p:extLst>
  </p:cSld>
  <p:clrMapOvr>
    <a:masterClrMapping/>
  </p:clrMapOvr>
  <p:transition>
    <p:random/>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Other Borrowing from the Federal Reserve</a:t>
            </a:r>
          </a:p>
          <a:p>
            <a:pPr lvl="1"/>
            <a:r>
              <a:rPr lang="en-US" dirty="0" smtClean="0"/>
              <a:t>Term Auction Facility</a:t>
            </a:r>
          </a:p>
          <a:p>
            <a:pPr lvl="2"/>
            <a:r>
              <a:rPr lang="en-US" dirty="0" smtClean="0"/>
              <a:t>Allows banks to bid for an advance that will  generally have a 28-day maturity</a:t>
            </a:r>
          </a:p>
          <a:p>
            <a:pPr lvl="2"/>
            <a:r>
              <a:rPr lang="en-US" dirty="0" smtClean="0"/>
              <a:t>Banks must post collateral against the borrowings and cannot prepay the loan</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186</a:t>
            </a:fld>
            <a:endParaRPr lang="en-US">
              <a:solidFill>
                <a:srgbClr val="000000"/>
              </a:solidFill>
            </a:endParaRPr>
          </a:p>
        </p:txBody>
      </p:sp>
    </p:spTree>
    <p:extLst>
      <p:ext uri="{BB962C8B-B14F-4D97-AF65-F5344CB8AC3E}">
        <p14:creationId xmlns:p14="http://schemas.microsoft.com/office/powerpoint/2010/main" val="2164895711"/>
      </p:ext>
    </p:extLst>
  </p:cSld>
  <p:clrMapOvr>
    <a:masterClrMapping/>
  </p:clrMapOvr>
  <p:transition>
    <p:random/>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p:txBody>
          <a:bodyPr/>
          <a:lstStyle/>
          <a:p>
            <a:r>
              <a:rPr lang="en-US" dirty="0" smtClean="0"/>
              <a:t>Other Borrowing from the Federal Reserve</a:t>
            </a:r>
          </a:p>
          <a:p>
            <a:pPr lvl="1"/>
            <a:r>
              <a:rPr lang="en-US" dirty="0" smtClean="0"/>
              <a:t>Term Securities Lending Facility</a:t>
            </a:r>
          </a:p>
          <a:p>
            <a:pPr lvl="2"/>
            <a:r>
              <a:rPr lang="en-US" dirty="0" smtClean="0"/>
              <a:t>A facility in which the Open Market Trading Desk of the Federal Reserve Bank of New York makes loans to primary securities dealers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187</a:t>
            </a:fld>
            <a:endParaRPr lang="en-US">
              <a:solidFill>
                <a:srgbClr val="000000"/>
              </a:solidFill>
            </a:endParaRPr>
          </a:p>
        </p:txBody>
      </p:sp>
    </p:spTree>
    <p:extLst>
      <p:ext uri="{BB962C8B-B14F-4D97-AF65-F5344CB8AC3E}">
        <p14:creationId xmlns:p14="http://schemas.microsoft.com/office/powerpoint/2010/main" val="1580169330"/>
      </p:ext>
    </p:extLst>
  </p:cSld>
  <p:clrMapOvr>
    <a:masterClrMapping/>
  </p:clrMapOvr>
  <p:transition>
    <p:random/>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Large Wholesale Deposits</a:t>
            </a:r>
            <a:endParaRPr lang="en-US" dirty="0"/>
          </a:p>
        </p:txBody>
      </p:sp>
      <p:sp>
        <p:nvSpPr>
          <p:cNvPr id="3" name="Content Placeholder 2"/>
          <p:cNvSpPr>
            <a:spLocks noGrp="1"/>
          </p:cNvSpPr>
          <p:nvPr>
            <p:ph idx="1"/>
          </p:nvPr>
        </p:nvSpPr>
        <p:spPr>
          <a:xfrm>
            <a:off x="762000" y="1295400"/>
            <a:ext cx="8077200" cy="4953000"/>
          </a:xfrm>
        </p:spPr>
        <p:txBody>
          <a:bodyPr>
            <a:normAutofit fontScale="85000" lnSpcReduction="20000"/>
          </a:bodyPr>
          <a:lstStyle/>
          <a:p>
            <a:r>
              <a:rPr lang="en-US" dirty="0" smtClean="0"/>
              <a:t>Federal Home Loan Bank Advances</a:t>
            </a:r>
          </a:p>
          <a:p>
            <a:pPr lvl="1"/>
            <a:r>
              <a:rPr lang="en-US" dirty="0" smtClean="0"/>
              <a:t>The FHLB system is a government-sponsored enterprise created to assist in home buying</a:t>
            </a:r>
          </a:p>
          <a:p>
            <a:pPr lvl="1"/>
            <a:r>
              <a:rPr lang="en-US" dirty="0" smtClean="0"/>
              <a:t>The FHLB system is one of the largest U.S. financial institutions, rated AAA because of the government sponsorship</a:t>
            </a:r>
          </a:p>
          <a:p>
            <a:pPr lvl="1"/>
            <a:r>
              <a:rPr lang="en-US" dirty="0" smtClean="0"/>
              <a:t>Any bank can become a member of the FHLB system by buying FHLB stock</a:t>
            </a:r>
          </a:p>
          <a:p>
            <a:pPr lvl="1"/>
            <a:r>
              <a:rPr lang="en-US" dirty="0" smtClean="0"/>
              <a:t>If it has the available collateral, primarily real estate related loans, it can borrow from the FHLB</a:t>
            </a:r>
          </a:p>
          <a:p>
            <a:pPr lvl="1"/>
            <a:r>
              <a:rPr lang="en-US" dirty="0" smtClean="0"/>
              <a:t>FHLB advances have maturities from 1 day to  as long as 20 years</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188</a:t>
            </a:fld>
            <a:endParaRPr lang="en-US">
              <a:solidFill>
                <a:srgbClr val="000000"/>
              </a:solidFill>
            </a:endParaRPr>
          </a:p>
        </p:txBody>
      </p:sp>
    </p:spTree>
    <p:extLst>
      <p:ext uri="{BB962C8B-B14F-4D97-AF65-F5344CB8AC3E}">
        <p14:creationId xmlns:p14="http://schemas.microsoft.com/office/powerpoint/2010/main" val="247858289"/>
      </p:ext>
    </p:extLst>
  </p:cSld>
  <p:clrMapOvr>
    <a:masterClrMapping/>
  </p:clrMapOvr>
  <p:transition>
    <p:random/>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189</a:t>
            </a:fld>
            <a:endParaRPr lang="en-US">
              <a:solidFill>
                <a:srgbClr val="00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533401" y="76200"/>
            <a:ext cx="8023670" cy="6160770"/>
          </a:xfrm>
          <a:prstGeom prst="rect">
            <a:avLst/>
          </a:prstGeom>
          <a:noFill/>
          <a:ln w="9525">
            <a:noFill/>
            <a:miter lim="800000"/>
            <a:headEnd/>
            <a:tailEnd/>
          </a:ln>
        </p:spPr>
      </p:pic>
    </p:spTree>
    <p:extLst>
      <p:ext uri="{BB962C8B-B14F-4D97-AF65-F5344CB8AC3E}">
        <p14:creationId xmlns:p14="http://schemas.microsoft.com/office/powerpoint/2010/main" val="3963456693"/>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Productivity Ratios</a:t>
            </a:r>
          </a:p>
          <a:p>
            <a:pPr lvl="2"/>
            <a:r>
              <a:rPr lang="en-US" dirty="0" smtClean="0"/>
              <a:t>Assets per Employee</a:t>
            </a:r>
          </a:p>
          <a:p>
            <a:pPr lvl="1"/>
            <a:endParaRPr lang="en-US" dirty="0" smtClean="0"/>
          </a:p>
          <a:p>
            <a:pPr lvl="2"/>
            <a:endParaRPr lang="en-US" dirty="0" smtClean="0"/>
          </a:p>
          <a:p>
            <a:pPr lvl="2"/>
            <a:r>
              <a:rPr lang="en-US" dirty="0" smtClean="0"/>
              <a:t>Average Personnel Expense</a:t>
            </a:r>
          </a:p>
          <a:p>
            <a:pPr lvl="2"/>
            <a:endParaRPr lang="en-US" dirty="0" smtClean="0"/>
          </a:p>
          <a:p>
            <a:pPr lvl="2"/>
            <a:endParaRPr lang="en-US" dirty="0" smtClean="0"/>
          </a:p>
          <a:p>
            <a:pPr lvl="3"/>
            <a:r>
              <a:rPr lang="en-US" dirty="0" smtClean="0"/>
              <a:t>Can be biased on the high side due to senior management compensation</a:t>
            </a:r>
          </a:p>
        </p:txBody>
      </p:sp>
      <p:sp>
        <p:nvSpPr>
          <p:cNvPr id="4" name="Slide Number Placeholder 3"/>
          <p:cNvSpPr>
            <a:spLocks noGrp="1"/>
          </p:cNvSpPr>
          <p:nvPr>
            <p:ph type="sldNum" sz="quarter" idx="11"/>
          </p:nvPr>
        </p:nvSpPr>
        <p:spPr/>
        <p:txBody>
          <a:bodyPr/>
          <a:lstStyle/>
          <a:p>
            <a:fld id="{ADB8D636-33FA-42D8-BE38-F6AEE0424093}" type="slidenum">
              <a:rPr lang="en-US" smtClean="0"/>
              <a:pPr/>
              <a:t>19</a:t>
            </a:fld>
            <a:endParaRPr lang="en-US"/>
          </a:p>
        </p:txBody>
      </p:sp>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43" name="Equation" r:id="rId3" imgW="114120" imgH="215640" progId="Equation.3">
                  <p:embed/>
                </p:oleObj>
              </mc:Choice>
              <mc:Fallback>
                <p:oleObj name="Equation" r:id="rId3"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990600" y="2971800"/>
          <a:ext cx="6910388" cy="841375"/>
        </p:xfrm>
        <a:graphic>
          <a:graphicData uri="http://schemas.openxmlformats.org/presentationml/2006/ole">
            <mc:AlternateContent xmlns:mc="http://schemas.openxmlformats.org/markup-compatibility/2006">
              <mc:Choice xmlns:v="urn:schemas-microsoft-com:vml" Requires="v">
                <p:oleObj spid="_x0000_s22544" name="Equation" r:id="rId5" imgW="3441600" imgH="419040" progId="Equation.3">
                  <p:embed/>
                </p:oleObj>
              </mc:Choice>
              <mc:Fallback>
                <p:oleObj name="Equation" r:id="rId5" imgW="3441600" imgH="419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971800"/>
                        <a:ext cx="69103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609600" y="4492625"/>
          <a:ext cx="7726362" cy="841375"/>
        </p:xfrm>
        <a:graphic>
          <a:graphicData uri="http://schemas.openxmlformats.org/presentationml/2006/ole">
            <mc:AlternateContent xmlns:mc="http://schemas.openxmlformats.org/markup-compatibility/2006">
              <mc:Choice xmlns:v="urn:schemas-microsoft-com:vml" Requires="v">
                <p:oleObj spid="_x0000_s22545" name="Equation" r:id="rId7" imgW="3848040" imgH="419040" progId="Equation.3">
                  <p:embed/>
                </p:oleObj>
              </mc:Choice>
              <mc:Fallback>
                <p:oleObj name="Equation" r:id="rId7" imgW="3848040" imgH="419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492625"/>
                        <a:ext cx="77263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lstStyle/>
          <a:p>
            <a:r>
              <a:rPr lang="en-US" smtClean="0"/>
              <a:t>Intelligent Card</a:t>
            </a:r>
          </a:p>
          <a:p>
            <a:pPr lvl="1"/>
            <a:r>
              <a:rPr lang="en-US" smtClean="0"/>
              <a:t>Contains a microchip with the ability to store and secure information</a:t>
            </a:r>
          </a:p>
          <a:p>
            <a:r>
              <a:rPr lang="en-US" smtClean="0"/>
              <a:t>Memory Card</a:t>
            </a:r>
          </a:p>
          <a:p>
            <a:pPr lvl="1"/>
            <a:r>
              <a:rPr lang="en-US" smtClean="0"/>
              <a:t>Simply store information</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190</a:t>
            </a:fld>
            <a:endParaRPr lang="en-US">
              <a:solidFill>
                <a:srgbClr val="000000"/>
              </a:solidFill>
            </a:endParaRPr>
          </a:p>
        </p:txBody>
      </p:sp>
    </p:spTree>
    <p:extLst>
      <p:ext uri="{BB962C8B-B14F-4D97-AF65-F5344CB8AC3E}">
        <p14:creationId xmlns:p14="http://schemas.microsoft.com/office/powerpoint/2010/main" val="2819928035"/>
      </p:ext>
    </p:extLst>
  </p:cSld>
  <p:clrMapOvr>
    <a:masterClrMapping/>
  </p:clrMapOvr>
  <p:transition>
    <p:random/>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lstStyle/>
          <a:p>
            <a:r>
              <a:rPr lang="en-US" smtClean="0"/>
              <a:t>Debit Card</a:t>
            </a:r>
          </a:p>
          <a:p>
            <a:pPr lvl="1"/>
            <a:r>
              <a:rPr lang="en-US" smtClean="0"/>
              <a:t>Online</a:t>
            </a:r>
          </a:p>
          <a:p>
            <a:pPr lvl="2"/>
            <a:r>
              <a:rPr lang="en-US" smtClean="0"/>
              <a:t>PIN based</a:t>
            </a:r>
          </a:p>
          <a:p>
            <a:pPr lvl="2"/>
            <a:r>
              <a:rPr lang="en-US" smtClean="0"/>
              <a:t>Transaction goes through the ATM system</a:t>
            </a:r>
          </a:p>
          <a:p>
            <a:pPr lvl="1"/>
            <a:r>
              <a:rPr lang="en-US" smtClean="0"/>
              <a:t>Offline</a:t>
            </a:r>
          </a:p>
          <a:p>
            <a:pPr lvl="2"/>
            <a:r>
              <a:rPr lang="en-US" smtClean="0"/>
              <a:t>Signature based transactions</a:t>
            </a:r>
          </a:p>
          <a:p>
            <a:pPr lvl="2"/>
            <a:r>
              <a:rPr lang="en-US" smtClean="0"/>
              <a:t>Transaction goes through the credit card system</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191</a:t>
            </a:fld>
            <a:endParaRPr lang="en-US">
              <a:solidFill>
                <a:srgbClr val="000000"/>
              </a:solidFill>
            </a:endParaRPr>
          </a:p>
        </p:txBody>
      </p:sp>
    </p:spTree>
    <p:extLst>
      <p:ext uri="{BB962C8B-B14F-4D97-AF65-F5344CB8AC3E}">
        <p14:creationId xmlns:p14="http://schemas.microsoft.com/office/powerpoint/2010/main" val="3501288491"/>
      </p:ext>
    </p:extLst>
  </p:cSld>
  <p:clrMapOvr>
    <a:masterClrMapping/>
  </p:clrMapOvr>
  <p:transition>
    <p:random/>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Money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Electronic Funds Transfer (EFT)</a:t>
            </a:r>
          </a:p>
          <a:p>
            <a:pPr lvl="1"/>
            <a:r>
              <a:rPr lang="en-US" dirty="0" smtClean="0"/>
              <a:t>An electronic movement of financial data, designed to eliminate the paper instruments normally associated with such funds movement</a:t>
            </a:r>
          </a:p>
          <a:p>
            <a:pPr lvl="2"/>
            <a:r>
              <a:rPr lang="en-US" dirty="0" smtClean="0"/>
              <a:t>Types of EFT</a:t>
            </a:r>
          </a:p>
          <a:p>
            <a:pPr lvl="3"/>
            <a:r>
              <a:rPr lang="en-US" dirty="0" smtClean="0"/>
              <a:t>ACH: Automated Clearing House</a:t>
            </a:r>
          </a:p>
          <a:p>
            <a:pPr lvl="3"/>
            <a:r>
              <a:rPr lang="en-US" dirty="0" smtClean="0"/>
              <a:t>POS: Point of Sale</a:t>
            </a:r>
          </a:p>
          <a:p>
            <a:pPr lvl="3"/>
            <a:r>
              <a:rPr lang="en-US" dirty="0" smtClean="0"/>
              <a:t>ATM</a:t>
            </a:r>
          </a:p>
          <a:p>
            <a:pPr lvl="3"/>
            <a:r>
              <a:rPr lang="en-US" dirty="0" smtClean="0"/>
              <a:t>Direct Deposit</a:t>
            </a:r>
          </a:p>
          <a:p>
            <a:pPr lvl="3"/>
            <a:r>
              <a:rPr lang="en-US" dirty="0" smtClean="0"/>
              <a:t>Telephone Bill Paying</a:t>
            </a:r>
          </a:p>
          <a:p>
            <a:pPr lvl="3"/>
            <a:r>
              <a:rPr lang="en-US" dirty="0" smtClean="0"/>
              <a:t>Automated Merchant Authorization Systems</a:t>
            </a:r>
          </a:p>
          <a:p>
            <a:pPr lvl="3"/>
            <a:r>
              <a:rPr lang="en-US" dirty="0" smtClean="0"/>
              <a:t>Preauthorized Payments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192</a:t>
            </a:fld>
            <a:endParaRPr lang="en-US">
              <a:solidFill>
                <a:srgbClr val="000000"/>
              </a:solidFill>
            </a:endParaRPr>
          </a:p>
        </p:txBody>
      </p:sp>
    </p:spTree>
    <p:extLst>
      <p:ext uri="{BB962C8B-B14F-4D97-AF65-F5344CB8AC3E}">
        <p14:creationId xmlns:p14="http://schemas.microsoft.com/office/powerpoint/2010/main" val="1177724045"/>
      </p:ext>
    </p:extLst>
  </p:cSld>
  <p:clrMapOvr>
    <a:masterClrMapping/>
  </p:clrMapOvr>
  <p:transition>
    <p:random/>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193</a:t>
            </a:fld>
            <a:endParaRPr lang="en-US">
              <a:solidFill>
                <a:srgbClr val="00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0" y="568226"/>
            <a:ext cx="9143999" cy="5299174"/>
          </a:xfrm>
          <a:prstGeom prst="rect">
            <a:avLst/>
          </a:prstGeom>
          <a:noFill/>
          <a:ln w="9525">
            <a:noFill/>
            <a:miter lim="800000"/>
            <a:headEnd/>
            <a:tailEnd/>
          </a:ln>
        </p:spPr>
      </p:pic>
    </p:spTree>
    <p:extLst>
      <p:ext uri="{BB962C8B-B14F-4D97-AF65-F5344CB8AC3E}">
        <p14:creationId xmlns:p14="http://schemas.microsoft.com/office/powerpoint/2010/main" val="870463996"/>
      </p:ext>
    </p:extLst>
  </p:cSld>
  <p:clrMapOvr>
    <a:masterClrMapping/>
  </p:clrMapOvr>
  <p:transition>
    <p:random/>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a:bodyPr>
          <a:lstStyle/>
          <a:p>
            <a:r>
              <a:rPr lang="en-US" dirty="0" smtClean="0"/>
              <a:t>Check Clearing for the 21st Century Act </a:t>
            </a:r>
          </a:p>
          <a:p>
            <a:pPr lvl="1"/>
            <a:r>
              <a:rPr lang="en-US" dirty="0" smtClean="0"/>
              <a:t>Facilitates check truncation by reducing some of the legal impediments</a:t>
            </a:r>
          </a:p>
          <a:p>
            <a:pPr lvl="1"/>
            <a:r>
              <a:rPr lang="en-US" dirty="0" smtClean="0"/>
              <a:t>Foster innovation in the payments and check collection system without mandating receipt of check in electronic form</a:t>
            </a:r>
          </a:p>
          <a:p>
            <a:pPr lvl="1"/>
            <a:r>
              <a:rPr lang="en-US" dirty="0" smtClean="0"/>
              <a:t>Improve the overall efficiency of the nation’s payment system </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194</a:t>
            </a:fld>
            <a:endParaRPr lang="en-US">
              <a:solidFill>
                <a:srgbClr val="000000"/>
              </a:solidFill>
            </a:endParaRPr>
          </a:p>
        </p:txBody>
      </p:sp>
    </p:spTree>
    <p:extLst>
      <p:ext uri="{BB962C8B-B14F-4D97-AF65-F5344CB8AC3E}">
        <p14:creationId xmlns:p14="http://schemas.microsoft.com/office/powerpoint/2010/main" val="29312323"/>
      </p:ext>
    </p:extLst>
  </p:cSld>
  <p:clrMapOvr>
    <a:masterClrMapping/>
  </p:clrMapOvr>
  <p:transition>
    <p:random/>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lstStyle/>
          <a:p>
            <a:r>
              <a:rPr lang="en-US" smtClean="0"/>
              <a:t>Check Truncation</a:t>
            </a:r>
          </a:p>
          <a:p>
            <a:pPr lvl="1"/>
            <a:r>
              <a:rPr lang="en-US" smtClean="0"/>
              <a:t>Conversion of a paper check into an electronic debit or image of the check by a third party in the payment system other than the paying bank</a:t>
            </a:r>
          </a:p>
          <a:p>
            <a:pPr lvl="1"/>
            <a:r>
              <a:rPr lang="en-US" smtClean="0"/>
              <a:t>Facilitates check truncation by creating a new negotiable instrument called a substitute check</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195</a:t>
            </a:fld>
            <a:endParaRPr lang="en-US">
              <a:solidFill>
                <a:srgbClr val="000000"/>
              </a:solidFill>
            </a:endParaRPr>
          </a:p>
        </p:txBody>
      </p:sp>
    </p:spTree>
    <p:extLst>
      <p:ext uri="{BB962C8B-B14F-4D97-AF65-F5344CB8AC3E}">
        <p14:creationId xmlns:p14="http://schemas.microsoft.com/office/powerpoint/2010/main" val="712807441"/>
      </p:ext>
    </p:extLst>
  </p:cSld>
  <p:clrMapOvr>
    <a:masterClrMapping/>
  </p:clrMapOvr>
  <p:transition>
    <p:random/>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Substitute Check</a:t>
            </a:r>
          </a:p>
          <a:p>
            <a:pPr lvl="1"/>
            <a:r>
              <a:rPr lang="en-US" dirty="0" smtClean="0"/>
              <a:t>The legal equivalent of the original check and includes all the information contained on the original</a:t>
            </a:r>
          </a:p>
          <a:p>
            <a:r>
              <a:rPr lang="en-US" dirty="0" smtClean="0"/>
              <a:t>Check 21 does NOT require banks to accept checks in electronic form nor does it require banks to create substitute checks</a:t>
            </a:r>
          </a:p>
          <a:p>
            <a:pPr lvl="1"/>
            <a:r>
              <a:rPr lang="en-US" dirty="0" smtClean="0"/>
              <a:t>It does allow banks to handle checks electronically instead of physically moving paper checks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196</a:t>
            </a:fld>
            <a:endParaRPr lang="en-US">
              <a:solidFill>
                <a:srgbClr val="000000"/>
              </a:solidFill>
            </a:endParaRPr>
          </a:p>
        </p:txBody>
      </p:sp>
    </p:spTree>
    <p:extLst>
      <p:ext uri="{BB962C8B-B14F-4D97-AF65-F5344CB8AC3E}">
        <p14:creationId xmlns:p14="http://schemas.microsoft.com/office/powerpoint/2010/main" val="2464812129"/>
      </p:ext>
    </p:extLst>
  </p:cSld>
  <p:clrMapOvr>
    <a:masterClrMapping/>
  </p:clrMapOvr>
  <p:transition>
    <p:random/>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197</a:t>
            </a:fld>
            <a:endParaRPr lang="en-US">
              <a:solidFill>
                <a:srgbClr val="000000"/>
              </a:solidFill>
            </a:endParaRPr>
          </a:p>
        </p:txBody>
      </p:sp>
      <p:pic>
        <p:nvPicPr>
          <p:cNvPr id="12290" name="Picture 2"/>
          <p:cNvPicPr>
            <a:picLocks noChangeAspect="1" noChangeArrowheads="1"/>
          </p:cNvPicPr>
          <p:nvPr/>
        </p:nvPicPr>
        <p:blipFill>
          <a:blip r:embed="rId2" cstate="print"/>
          <a:srcRect/>
          <a:stretch>
            <a:fillRect/>
          </a:stretch>
        </p:blipFill>
        <p:spPr bwMode="auto">
          <a:xfrm>
            <a:off x="1066800" y="0"/>
            <a:ext cx="6934200" cy="6303818"/>
          </a:xfrm>
          <a:prstGeom prst="rect">
            <a:avLst/>
          </a:prstGeom>
          <a:noFill/>
          <a:ln w="9525">
            <a:noFill/>
            <a:miter lim="800000"/>
            <a:headEnd/>
            <a:tailEnd/>
          </a:ln>
        </p:spPr>
      </p:pic>
    </p:spTree>
    <p:extLst>
      <p:ext uri="{BB962C8B-B14F-4D97-AF65-F5344CB8AC3E}">
        <p14:creationId xmlns:p14="http://schemas.microsoft.com/office/powerpoint/2010/main" val="525892124"/>
      </p:ext>
    </p:extLst>
  </p:cSld>
  <p:clrMapOvr>
    <a:masterClrMapping/>
  </p:clrMapOvr>
  <p:transition>
    <p:random/>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21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Check Clearing Process</a:t>
            </a:r>
          </a:p>
          <a:p>
            <a:pPr lvl="1"/>
            <a:r>
              <a:rPr lang="en-US" dirty="0" smtClean="0"/>
              <a:t>Banks typically place a hold on a check until it verifies that the check is “good”</a:t>
            </a:r>
          </a:p>
          <a:p>
            <a:pPr lvl="1"/>
            <a:r>
              <a:rPr lang="en-US" dirty="0" smtClean="0"/>
              <a:t>Expedited Funds Availability Act</a:t>
            </a:r>
          </a:p>
          <a:p>
            <a:pPr lvl="2"/>
            <a:r>
              <a:rPr lang="en-US" dirty="0" smtClean="0"/>
              <a:t>Under </a:t>
            </a:r>
            <a:r>
              <a:rPr lang="en-US" dirty="0" err="1" smtClean="0"/>
              <a:t>Reg</a:t>
            </a:r>
            <a:r>
              <a:rPr lang="en-US" dirty="0" smtClean="0"/>
              <a:t> CC, it states that:</a:t>
            </a:r>
          </a:p>
          <a:p>
            <a:pPr lvl="3"/>
            <a:r>
              <a:rPr lang="en-US" dirty="0" smtClean="0"/>
              <a:t>Local check must clear in no more than two business days</a:t>
            </a:r>
          </a:p>
          <a:p>
            <a:pPr lvl="3"/>
            <a:r>
              <a:rPr lang="en-US" dirty="0" smtClean="0"/>
              <a:t>Non-local checks must clear in no more than five business days</a:t>
            </a:r>
          </a:p>
          <a:p>
            <a:pPr lvl="3"/>
            <a:r>
              <a:rPr lang="en-US" dirty="0" smtClean="0"/>
              <a:t>Government, certified, and cashiers checks must be available by 9 a.m. the next business day</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198</a:t>
            </a:fld>
            <a:endParaRPr lang="en-US">
              <a:solidFill>
                <a:srgbClr val="000000"/>
              </a:solidFill>
            </a:endParaRPr>
          </a:p>
        </p:txBody>
      </p:sp>
    </p:spTree>
    <p:extLst>
      <p:ext uri="{BB962C8B-B14F-4D97-AF65-F5344CB8AC3E}">
        <p14:creationId xmlns:p14="http://schemas.microsoft.com/office/powerpoint/2010/main" val="2010893755"/>
      </p:ext>
    </p:extLst>
  </p:cSld>
  <p:clrMapOvr>
    <a:masterClrMapping/>
  </p:clrMapOvr>
  <p:transition>
    <p:random/>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199</a:t>
            </a:fld>
            <a:endParaRPr lang="en-US">
              <a:solidFill>
                <a:srgbClr val="000000"/>
              </a:solidFill>
            </a:endParaRPr>
          </a:p>
        </p:txBody>
      </p:sp>
      <p:pic>
        <p:nvPicPr>
          <p:cNvPr id="13314" name="Picture 2"/>
          <p:cNvPicPr>
            <a:picLocks noChangeAspect="1" noChangeArrowheads="1"/>
          </p:cNvPicPr>
          <p:nvPr/>
        </p:nvPicPr>
        <p:blipFill>
          <a:blip r:embed="rId2" cstate="print"/>
          <a:srcRect/>
          <a:stretch>
            <a:fillRect/>
          </a:stretch>
        </p:blipFill>
        <p:spPr bwMode="auto">
          <a:xfrm>
            <a:off x="76200" y="381000"/>
            <a:ext cx="8969302" cy="5750810"/>
          </a:xfrm>
          <a:prstGeom prst="rect">
            <a:avLst/>
          </a:prstGeom>
          <a:noFill/>
          <a:ln w="9525">
            <a:noFill/>
            <a:miter lim="800000"/>
            <a:headEnd/>
            <a:tailEnd/>
          </a:ln>
        </p:spPr>
      </p:pic>
    </p:spTree>
    <p:extLst>
      <p:ext uri="{BB962C8B-B14F-4D97-AF65-F5344CB8AC3E}">
        <p14:creationId xmlns:p14="http://schemas.microsoft.com/office/powerpoint/2010/main" val="661084092"/>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8" name="Rectangle 8"/>
          <p:cNvSpPr>
            <a:spLocks noGrp="1" noChangeArrowheads="1"/>
          </p:cNvSpPr>
          <p:nvPr>
            <p:ph type="title"/>
          </p:nvPr>
        </p:nvSpPr>
        <p:spPr/>
        <p:txBody>
          <a:bodyPr/>
          <a:lstStyle/>
          <a:p>
            <a:r>
              <a:rPr lang="en-US" smtClean="0"/>
              <a:t>Issues in Interest Income &amp; Interest Expense</a:t>
            </a:r>
            <a:endParaRPr lang="en-US" dirty="0"/>
          </a:p>
        </p:txBody>
      </p:sp>
      <p:sp>
        <p:nvSpPr>
          <p:cNvPr id="547849" name="Rectangle 9"/>
          <p:cNvSpPr>
            <a:spLocks noGrp="1" noChangeArrowheads="1"/>
          </p:cNvSpPr>
          <p:nvPr>
            <p:ph idx="1"/>
          </p:nvPr>
        </p:nvSpPr>
        <p:spPr/>
        <p:txBody>
          <a:bodyPr/>
          <a:lstStyle/>
          <a:p>
            <a:r>
              <a:rPr lang="en-US" smtClean="0"/>
              <a:t>Deregulation in the 1990s lead to an increase in competition and a decrease in NIM.</a:t>
            </a:r>
          </a:p>
          <a:p>
            <a:r>
              <a:rPr lang="en-US" smtClean="0"/>
              <a:t>NIM is inversely related to bank size.</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Expense</a:t>
            </a:r>
            <a:endParaRPr lang="en-US" dirty="0"/>
          </a:p>
        </p:txBody>
      </p:sp>
      <p:sp>
        <p:nvSpPr>
          <p:cNvPr id="3" name="Content Placeholder 2"/>
          <p:cNvSpPr>
            <a:spLocks noGrp="1"/>
          </p:cNvSpPr>
          <p:nvPr>
            <p:ph idx="1"/>
          </p:nvPr>
        </p:nvSpPr>
        <p:spPr/>
        <p:txBody>
          <a:bodyPr/>
          <a:lstStyle/>
          <a:p>
            <a:r>
              <a:rPr lang="en-US" smtClean="0"/>
              <a:t>Key Ratios</a:t>
            </a:r>
          </a:p>
          <a:p>
            <a:pPr lvl="1"/>
            <a:r>
              <a:rPr lang="en-US" smtClean="0"/>
              <a:t>Productivity Ratios</a:t>
            </a:r>
          </a:p>
          <a:p>
            <a:pPr lvl="2"/>
            <a:r>
              <a:rPr lang="en-US" smtClean="0"/>
              <a:t>Dollar Amount of Loans Per Employee</a:t>
            </a:r>
          </a:p>
          <a:p>
            <a:pPr lvl="1"/>
            <a:endParaRPr lang="en-US" smtClean="0"/>
          </a:p>
          <a:p>
            <a:pPr lvl="2"/>
            <a:endParaRPr lang="en-US" smtClean="0"/>
          </a:p>
          <a:p>
            <a:pPr lvl="2"/>
            <a:r>
              <a:rPr lang="en-US" smtClean="0"/>
              <a:t>Net Income Per Employee</a:t>
            </a:r>
          </a:p>
          <a:p>
            <a:pPr lvl="2"/>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20</a:t>
            </a:fld>
            <a:endParaRPr lang="en-US"/>
          </a:p>
        </p:txBody>
      </p:sp>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66" name="Equation" r:id="rId3" imgW="114120" imgH="215640" progId="Equation.3">
                  <p:embed/>
                </p:oleObj>
              </mc:Choice>
              <mc:Fallback>
                <p:oleObj name="Equation" r:id="rId3" imgW="11412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92075" y="3121025"/>
          <a:ext cx="8975725" cy="841375"/>
        </p:xfrm>
        <a:graphic>
          <a:graphicData uri="http://schemas.openxmlformats.org/presentationml/2006/ole">
            <mc:AlternateContent xmlns:mc="http://schemas.openxmlformats.org/markup-compatibility/2006">
              <mc:Choice xmlns:v="urn:schemas-microsoft-com:vml" Requires="v">
                <p:oleObj spid="_x0000_s23567" name="Equation" r:id="rId5" imgW="4470120" imgH="419040" progId="Equation.3">
                  <p:embed/>
                </p:oleObj>
              </mc:Choice>
              <mc:Fallback>
                <p:oleObj name="Equation" r:id="rId5" imgW="4470120" imgH="4190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3121025"/>
                        <a:ext cx="8975725"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684213" y="4568825"/>
          <a:ext cx="7523162" cy="841375"/>
        </p:xfrm>
        <a:graphic>
          <a:graphicData uri="http://schemas.openxmlformats.org/presentationml/2006/ole">
            <mc:AlternateContent xmlns:mc="http://schemas.openxmlformats.org/markup-compatibility/2006">
              <mc:Choice xmlns:v="urn:schemas-microsoft-com:vml" Requires="v">
                <p:oleObj spid="_x0000_s23568" name="Equation" r:id="rId7" imgW="3746160" imgH="419040" progId="Equation.3">
                  <p:embed/>
                </p:oleObj>
              </mc:Choice>
              <mc:Fallback>
                <p:oleObj name="Equation" r:id="rId7" imgW="3746160" imgH="4190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568825"/>
                        <a:ext cx="75231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pPr>
              <a:lnSpc>
                <a:spcPct val="90000"/>
              </a:lnSpc>
            </a:pPr>
            <a:r>
              <a:rPr lang="en-US" smtClean="0"/>
              <a:t>Average Historical Cost of Funds</a:t>
            </a:r>
          </a:p>
          <a:p>
            <a:pPr lvl="1">
              <a:lnSpc>
                <a:spcPct val="90000"/>
              </a:lnSpc>
            </a:pPr>
            <a:r>
              <a:rPr lang="en-US" smtClean="0"/>
              <a:t>Many banks incorrectly use the average historical costs in their pricing decisions</a:t>
            </a:r>
          </a:p>
          <a:p>
            <a:pPr lvl="1">
              <a:lnSpc>
                <a:spcPct val="90000"/>
              </a:lnSpc>
            </a:pPr>
            <a:r>
              <a:rPr lang="en-US" smtClean="0"/>
              <a:t>The primary problem with historical costs is that they provide no information as to whether future interest costs will rise or fall.</a:t>
            </a:r>
          </a:p>
          <a:p>
            <a:pPr lvl="2">
              <a:lnSpc>
                <a:spcPct val="90000"/>
              </a:lnSpc>
            </a:pPr>
            <a:r>
              <a:rPr lang="en-US" smtClean="0"/>
              <a:t>Pricing decisions should be based on </a:t>
            </a:r>
            <a:r>
              <a:rPr lang="en-US" i="1" u="sng" smtClean="0"/>
              <a:t>marginal costs</a:t>
            </a:r>
            <a:r>
              <a:rPr lang="en-US" smtClean="0"/>
              <a:t> compared with </a:t>
            </a:r>
            <a:r>
              <a:rPr lang="en-US" i="1" u="sng" smtClean="0"/>
              <a:t>marginal revenues</a:t>
            </a:r>
            <a:r>
              <a:rPr lang="en-US" smtClean="0"/>
              <a:t> </a:t>
            </a:r>
          </a:p>
          <a:p>
            <a:pPr lvl="1">
              <a:lnSpc>
                <a:spcPct val="90000"/>
              </a:lnSpc>
            </a:pPr>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200</a:t>
            </a:fld>
            <a:endParaRPr lang="en-US">
              <a:solidFill>
                <a:srgbClr val="000000"/>
              </a:solidFill>
            </a:endParaRPr>
          </a:p>
        </p:txBody>
      </p:sp>
    </p:spTree>
    <p:extLst>
      <p:ext uri="{BB962C8B-B14F-4D97-AF65-F5344CB8AC3E}">
        <p14:creationId xmlns:p14="http://schemas.microsoft.com/office/powerpoint/2010/main" val="3354356754"/>
      </p:ext>
    </p:extLst>
  </p:cSld>
  <p:clrMapOvr>
    <a:masterClrMapping/>
  </p:clrMapOvr>
  <p:transition>
    <p:random/>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Marginal Cost of Debt</a:t>
            </a:r>
          </a:p>
          <a:p>
            <a:pPr lvl="2"/>
            <a:r>
              <a:rPr lang="en-US" smtClean="0"/>
              <a:t>Measure of the borrowing cost paid to acquire one additional unit of investable funds</a:t>
            </a:r>
          </a:p>
          <a:p>
            <a:pPr lvl="1"/>
            <a:r>
              <a:rPr lang="en-US" smtClean="0"/>
              <a:t>Marginal Cost of Equity</a:t>
            </a:r>
          </a:p>
          <a:p>
            <a:pPr lvl="2"/>
            <a:r>
              <a:rPr lang="en-US" smtClean="0"/>
              <a:t>Measure of the minimum acceptable rate of return required by shareholders</a:t>
            </a:r>
          </a:p>
          <a:p>
            <a:pPr lvl="1"/>
            <a:r>
              <a:rPr lang="en-US" smtClean="0"/>
              <a:t>Marginal Cost of Funds</a:t>
            </a:r>
          </a:p>
          <a:p>
            <a:pPr lvl="2"/>
            <a:r>
              <a:rPr lang="en-US" smtClean="0"/>
              <a:t>The marginal costs of debt and equity</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201</a:t>
            </a:fld>
            <a:endParaRPr lang="en-US">
              <a:solidFill>
                <a:srgbClr val="000000"/>
              </a:solidFill>
            </a:endParaRPr>
          </a:p>
        </p:txBody>
      </p:sp>
    </p:spTree>
    <p:extLst>
      <p:ext uri="{BB962C8B-B14F-4D97-AF65-F5344CB8AC3E}">
        <p14:creationId xmlns:p14="http://schemas.microsoft.com/office/powerpoint/2010/main" val="4233936405"/>
      </p:ext>
    </p:extLst>
  </p:cSld>
  <p:clrMapOvr>
    <a:masterClrMapping/>
  </p:clrMapOvr>
  <p:transition>
    <p:random/>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It is difficult to measure marginal costs precisely</a:t>
            </a:r>
          </a:p>
          <a:p>
            <a:pPr lvl="2"/>
            <a:r>
              <a:rPr lang="en-US" dirty="0" smtClean="0"/>
              <a:t>Management must include both the interest and noninterest costs it expects to pay and identify which portion of the acquired funds can be invested in earning assets</a:t>
            </a:r>
            <a:br>
              <a:rPr lang="en-US" dirty="0" smtClean="0"/>
            </a:b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202</a:t>
            </a:fld>
            <a:endParaRPr lang="en-US">
              <a:solidFill>
                <a:srgbClr val="000000"/>
              </a:solidFill>
            </a:endParaRPr>
          </a:p>
        </p:txBody>
      </p:sp>
    </p:spTree>
    <p:extLst>
      <p:ext uri="{BB962C8B-B14F-4D97-AF65-F5344CB8AC3E}">
        <p14:creationId xmlns:p14="http://schemas.microsoft.com/office/powerpoint/2010/main" val="2285464065"/>
      </p:ext>
    </p:extLst>
  </p:cSld>
  <p:clrMapOvr>
    <a:masterClrMapping/>
  </p:clrMapOvr>
  <p:transition>
    <p:random/>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Marginal costs may be defined as :</a:t>
            </a:r>
            <a:br>
              <a:rPr lang="en-US" dirty="0" smtClean="0"/>
            </a:br>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203</a:t>
            </a:fld>
            <a:endParaRPr lang="en-US">
              <a:solidFill>
                <a:srgbClr val="000000"/>
              </a:solidFill>
            </a:endParaRPr>
          </a:p>
        </p:txBody>
      </p:sp>
      <p:graphicFrame>
        <p:nvGraphicFramePr>
          <p:cNvPr id="14338" name="Object 4"/>
          <p:cNvGraphicFramePr>
            <a:graphicFrameLocks noChangeAspect="1"/>
          </p:cNvGraphicFramePr>
          <p:nvPr/>
        </p:nvGraphicFramePr>
        <p:xfrm>
          <a:off x="304800" y="3733800"/>
          <a:ext cx="8321040" cy="1143000"/>
        </p:xfrm>
        <a:graphic>
          <a:graphicData uri="http://schemas.openxmlformats.org/presentationml/2006/ole">
            <mc:AlternateContent xmlns:mc="http://schemas.openxmlformats.org/markup-compatibility/2006">
              <mc:Choice xmlns:v="urn:schemas-microsoft-com:vml" Requires="v">
                <p:oleObj spid="_x0000_s104453" name="Equation" r:id="rId3" imgW="4622760" imgH="634680" progId="Equation.3">
                  <p:embed/>
                </p:oleObj>
              </mc:Choice>
              <mc:Fallback>
                <p:oleObj name="Equation" r:id="rId3" imgW="4622760" imgH="634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733800"/>
                        <a:ext cx="832104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8544063"/>
      </p:ext>
    </p:extLst>
  </p:cSld>
  <p:clrMapOvr>
    <a:masterClrMapping/>
  </p:clrMapOvr>
  <p:transition>
    <p:random/>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a:xfrm>
            <a:off x="762000" y="1295400"/>
            <a:ext cx="8077200" cy="4953000"/>
          </a:xfrm>
        </p:spPr>
        <p:txBody>
          <a:bodyPr>
            <a:normAutofit lnSpcReduction="10000"/>
          </a:bodyPr>
          <a:lstStyle/>
          <a:p>
            <a:r>
              <a:rPr lang="en-US" dirty="0" smtClean="0"/>
              <a:t>The Marginal Cost of Funds</a:t>
            </a:r>
          </a:p>
          <a:p>
            <a:pPr lvl="1"/>
            <a:r>
              <a:rPr lang="en-US" dirty="0" smtClean="0"/>
              <a:t>Costs of Independent Sources of Funds</a:t>
            </a:r>
          </a:p>
          <a:p>
            <a:pPr lvl="2"/>
            <a:r>
              <a:rPr lang="en-US" dirty="0" smtClean="0"/>
              <a:t>Example:</a:t>
            </a:r>
          </a:p>
          <a:p>
            <a:pPr lvl="3"/>
            <a:r>
              <a:rPr lang="en-US" dirty="0" smtClean="0"/>
              <a:t>Market interest rate is 2.5%</a:t>
            </a:r>
          </a:p>
          <a:p>
            <a:pPr lvl="3"/>
            <a:r>
              <a:rPr lang="en-US" dirty="0" smtClean="0"/>
              <a:t>Servicing costs are 4.1% of balances</a:t>
            </a:r>
          </a:p>
          <a:p>
            <a:pPr lvl="3"/>
            <a:r>
              <a:rPr lang="en-US" dirty="0" smtClean="0"/>
              <a:t>Acquisition costs are 1.0% of balances</a:t>
            </a:r>
          </a:p>
          <a:p>
            <a:pPr lvl="3"/>
            <a:r>
              <a:rPr lang="en-US" dirty="0" smtClean="0"/>
              <a:t>Deposit insurance costs are 0.25% of balances</a:t>
            </a:r>
          </a:p>
          <a:p>
            <a:pPr lvl="3"/>
            <a:r>
              <a:rPr lang="en-US" dirty="0" smtClean="0"/>
              <a:t>Net investable balance is 85% of the balance </a:t>
            </a:r>
            <a:br>
              <a:rPr lang="en-US" dirty="0" smtClean="0"/>
            </a:br>
            <a:r>
              <a:rPr lang="en-US" dirty="0" smtClean="0"/>
              <a:t>(10% required reserves and 5% float)</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204</a:t>
            </a:fld>
            <a:endParaRPr lang="en-US">
              <a:solidFill>
                <a:srgbClr val="000000"/>
              </a:solidFill>
            </a:endParaRPr>
          </a:p>
        </p:txBody>
      </p:sp>
    </p:spTree>
    <p:extLst>
      <p:ext uri="{BB962C8B-B14F-4D97-AF65-F5344CB8AC3E}">
        <p14:creationId xmlns:p14="http://schemas.microsoft.com/office/powerpoint/2010/main" val="2931213259"/>
      </p:ext>
    </p:extLst>
  </p:cSld>
  <p:clrMapOvr>
    <a:masterClrMapping/>
  </p:clrMapOvr>
  <p:transition>
    <p:random/>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The Marginal Cost of Funds</a:t>
            </a:r>
          </a:p>
          <a:p>
            <a:pPr lvl="1"/>
            <a:r>
              <a:rPr lang="en-US" dirty="0" smtClean="0"/>
              <a:t>Costs of Independent Sources of Funds</a:t>
            </a:r>
          </a:p>
          <a:p>
            <a:pPr lvl="2"/>
            <a:r>
              <a:rPr lang="en-US" dirty="0" smtClean="0"/>
              <a:t>Example:</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205</a:t>
            </a:fld>
            <a:endParaRPr lang="en-US">
              <a:solidFill>
                <a:srgbClr val="000000"/>
              </a:solidFill>
            </a:endParaRPr>
          </a:p>
        </p:txBody>
      </p:sp>
      <p:graphicFrame>
        <p:nvGraphicFramePr>
          <p:cNvPr id="15363" name="Object 4"/>
          <p:cNvGraphicFramePr>
            <a:graphicFrameLocks noChangeAspect="1"/>
          </p:cNvGraphicFramePr>
          <p:nvPr/>
        </p:nvGraphicFramePr>
        <p:xfrm>
          <a:off x="272845" y="3657600"/>
          <a:ext cx="8490155" cy="838200"/>
        </p:xfrm>
        <a:graphic>
          <a:graphicData uri="http://schemas.openxmlformats.org/presentationml/2006/ole">
            <mc:AlternateContent xmlns:mc="http://schemas.openxmlformats.org/markup-compatibility/2006">
              <mc:Choice xmlns:v="urn:schemas-microsoft-com:vml" Requires="v">
                <p:oleObj spid="_x0000_s105477" name="Equation" r:id="rId3" imgW="3987720" imgH="393480" progId="Equation.3">
                  <p:embed/>
                </p:oleObj>
              </mc:Choice>
              <mc:Fallback>
                <p:oleObj name="Equation" r:id="rId3" imgW="39877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272845" y="3657600"/>
                        <a:ext cx="8490155" cy="8382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1788277897"/>
      </p:ext>
    </p:extLst>
  </p:cSld>
  <p:clrMapOvr>
    <a:masterClrMapping/>
  </p:clrMapOvr>
  <p:transition>
    <p:random/>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Debt</a:t>
            </a:r>
          </a:p>
          <a:p>
            <a:pPr lvl="3"/>
            <a:r>
              <a:rPr lang="en-US" smtClean="0"/>
              <a:t>Equals the effective cost of borrowing from each source, including interest expense and transactions costs</a:t>
            </a:r>
          </a:p>
          <a:p>
            <a:pPr lvl="3"/>
            <a:r>
              <a:rPr lang="en-US" smtClean="0"/>
              <a:t>This cost is the discount rate, which equates the present value of expected interest and principal payments with the net proceeds to the bank from the issue</a:t>
            </a:r>
          </a:p>
          <a:p>
            <a:pPr lvl="1"/>
            <a:endParaRPr lang="en-US" smtClean="0"/>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206</a:t>
            </a:fld>
            <a:endParaRPr lang="en-US">
              <a:solidFill>
                <a:srgbClr val="000000"/>
              </a:solidFill>
            </a:endParaRPr>
          </a:p>
        </p:txBody>
      </p:sp>
    </p:spTree>
    <p:extLst>
      <p:ext uri="{BB962C8B-B14F-4D97-AF65-F5344CB8AC3E}">
        <p14:creationId xmlns:p14="http://schemas.microsoft.com/office/powerpoint/2010/main" val="1603805391"/>
      </p:ext>
    </p:extLst>
  </p:cSld>
  <p:clrMapOvr>
    <a:masterClrMapping/>
  </p:clrMapOvr>
  <p:transition>
    <p:random/>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Marginal Cost of Funds</a:t>
            </a:r>
          </a:p>
          <a:p>
            <a:pPr lvl="1"/>
            <a:r>
              <a:rPr lang="en-US" dirty="0" smtClean="0"/>
              <a:t>Costs of Independent Sources of Funds</a:t>
            </a:r>
          </a:p>
          <a:p>
            <a:pPr lvl="2"/>
            <a:r>
              <a:rPr lang="en-US" dirty="0" smtClean="0"/>
              <a:t>Cost of Debt</a:t>
            </a:r>
          </a:p>
          <a:p>
            <a:pPr lvl="3"/>
            <a:r>
              <a:rPr lang="en-US" dirty="0" smtClean="0"/>
              <a:t>Example:</a:t>
            </a:r>
          </a:p>
          <a:p>
            <a:pPr lvl="4"/>
            <a:r>
              <a:rPr lang="en-US" dirty="0" smtClean="0"/>
              <a:t>Assume the bank will issue:</a:t>
            </a:r>
          </a:p>
          <a:p>
            <a:pPr lvl="5"/>
            <a:r>
              <a:rPr lang="en-US" dirty="0" smtClean="0"/>
              <a:t>$10 million in par value subordinated notes paying $700,000 in annual interest and a 7-year maturity</a:t>
            </a:r>
          </a:p>
          <a:p>
            <a:pPr lvl="5"/>
            <a:r>
              <a:rPr lang="en-US" dirty="0" smtClean="0"/>
              <a:t>It must pay $100,000 in flotation costs to an underwriter</a:t>
            </a:r>
          </a:p>
          <a:p>
            <a:pPr lvl="5"/>
            <a:r>
              <a:rPr lang="en-US" dirty="0" smtClean="0"/>
              <a:t>The effective cost of borrowing (</a:t>
            </a:r>
            <a:r>
              <a:rPr lang="en-US" dirty="0" err="1" smtClean="0"/>
              <a:t>kd</a:t>
            </a:r>
            <a:r>
              <a:rPr lang="en-US" dirty="0" smtClean="0"/>
              <a:t>) is 7.19%</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207</a:t>
            </a:fld>
            <a:endParaRPr lang="en-US">
              <a:solidFill>
                <a:srgbClr val="000000"/>
              </a:solidFill>
            </a:endParaRPr>
          </a:p>
        </p:txBody>
      </p:sp>
    </p:spTree>
    <p:extLst>
      <p:ext uri="{BB962C8B-B14F-4D97-AF65-F5344CB8AC3E}">
        <p14:creationId xmlns:p14="http://schemas.microsoft.com/office/powerpoint/2010/main" val="997177622"/>
      </p:ext>
    </p:extLst>
  </p:cSld>
  <p:clrMapOvr>
    <a:masterClrMapping/>
  </p:clrMapOvr>
  <p:transition>
    <p:random/>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Debt</a:t>
            </a:r>
          </a:p>
          <a:p>
            <a:pPr lvl="3"/>
            <a:r>
              <a:rPr lang="en-US" smtClean="0"/>
              <a:t>Example:</a:t>
            </a:r>
          </a:p>
          <a:p>
            <a:pPr lvl="2"/>
            <a:endParaRPr lang="en-US" smtClean="0"/>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208</a:t>
            </a:fld>
            <a:endParaRPr lang="en-US">
              <a:solidFill>
                <a:srgbClr val="000000"/>
              </a:solidFill>
            </a:endParaRPr>
          </a:p>
        </p:txBody>
      </p:sp>
      <p:graphicFrame>
        <p:nvGraphicFramePr>
          <p:cNvPr id="17410" name="Object 4"/>
          <p:cNvGraphicFramePr>
            <a:graphicFrameLocks noChangeAspect="1"/>
          </p:cNvGraphicFramePr>
          <p:nvPr/>
        </p:nvGraphicFramePr>
        <p:xfrm>
          <a:off x="1676400" y="3810000"/>
          <a:ext cx="5757333" cy="1524000"/>
        </p:xfrm>
        <a:graphic>
          <a:graphicData uri="http://schemas.openxmlformats.org/presentationml/2006/ole">
            <mc:AlternateContent xmlns:mc="http://schemas.openxmlformats.org/markup-compatibility/2006">
              <mc:Choice xmlns:v="urn:schemas-microsoft-com:vml" Requires="v">
                <p:oleObj spid="_x0000_s106501" name="Equation" r:id="rId3" imgW="2590560" imgH="685800" progId="Equation.3">
                  <p:embed/>
                </p:oleObj>
              </mc:Choice>
              <mc:Fallback>
                <p:oleObj name="Equation" r:id="rId3" imgW="259056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1676400" y="3810000"/>
                        <a:ext cx="5757333" cy="1524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443695443"/>
      </p:ext>
    </p:extLst>
  </p:cSld>
  <p:clrMapOvr>
    <a:masterClrMapping/>
  </p:clrMapOvr>
  <p:transition>
    <p:random/>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Equity</a:t>
            </a:r>
          </a:p>
          <a:p>
            <a:pPr lvl="3"/>
            <a:r>
              <a:rPr lang="en-US" smtClean="0"/>
              <a:t>The marginal cost of equity equals the required return to shareholders</a:t>
            </a:r>
          </a:p>
          <a:p>
            <a:pPr lvl="4"/>
            <a:r>
              <a:rPr lang="en-US" smtClean="0"/>
              <a:t>It is not directly measurable because dividend payments are not mandatory</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209</a:t>
            </a:fld>
            <a:endParaRPr lang="en-US">
              <a:solidFill>
                <a:srgbClr val="000000"/>
              </a:solidFill>
            </a:endParaRPr>
          </a:p>
        </p:txBody>
      </p:sp>
    </p:spTree>
    <p:extLst>
      <p:ext uri="{BB962C8B-B14F-4D97-AF65-F5344CB8AC3E}">
        <p14:creationId xmlns:p14="http://schemas.microsoft.com/office/powerpoint/2010/main" val="154616992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Non-Interest Expense</a:t>
            </a:r>
            <a:endParaRPr lang="en-US" dirty="0"/>
          </a:p>
        </p:txBody>
      </p:sp>
      <p:sp>
        <p:nvSpPr>
          <p:cNvPr id="3" name="Content Placeholder 2"/>
          <p:cNvSpPr>
            <a:spLocks noGrp="1"/>
          </p:cNvSpPr>
          <p:nvPr>
            <p:ph idx="1"/>
          </p:nvPr>
        </p:nvSpPr>
        <p:spPr/>
        <p:txBody>
          <a:bodyPr/>
          <a:lstStyle/>
          <a:p>
            <a:r>
              <a:rPr lang="en-US" dirty="0" smtClean="0"/>
              <a:t>Key Ratios</a:t>
            </a:r>
          </a:p>
          <a:p>
            <a:pPr lvl="1"/>
            <a:r>
              <a:rPr lang="en-US" dirty="0" smtClean="0"/>
              <a:t>Productivity Ratios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21</a:t>
            </a:fld>
            <a:endParaRPr lang="en-US"/>
          </a:p>
        </p:txBody>
      </p:sp>
      <p:pic>
        <p:nvPicPr>
          <p:cNvPr id="24578" name="Picture 2"/>
          <p:cNvPicPr>
            <a:picLocks noChangeAspect="1" noChangeArrowheads="1"/>
          </p:cNvPicPr>
          <p:nvPr/>
        </p:nvPicPr>
        <p:blipFill>
          <a:blip r:embed="rId2" cstate="print"/>
          <a:srcRect/>
          <a:stretch>
            <a:fillRect/>
          </a:stretch>
        </p:blipFill>
        <p:spPr bwMode="auto">
          <a:xfrm>
            <a:off x="304800" y="2971800"/>
            <a:ext cx="8501459" cy="2362200"/>
          </a:xfrm>
          <a:prstGeom prst="rect">
            <a:avLst/>
          </a:prstGeom>
          <a:noFill/>
          <a:ln w="9525">
            <a:noFill/>
            <a:miter lim="800000"/>
            <a:headEnd/>
            <a:tailEnd/>
          </a:ln>
        </p:spPr>
      </p:pic>
    </p:spTree>
  </p:cSld>
  <p:clrMapOvr>
    <a:masterClrMapping/>
  </p:clrMapOvr>
  <p:transition>
    <p:random/>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Cost of Equity</a:t>
            </a:r>
          </a:p>
          <a:p>
            <a:pPr lvl="3"/>
            <a:r>
              <a:rPr lang="en-US" smtClean="0"/>
              <a:t>Several methods are commonly used to approximate this required return:</a:t>
            </a:r>
          </a:p>
          <a:p>
            <a:pPr lvl="4"/>
            <a:r>
              <a:rPr lang="en-US" smtClean="0"/>
              <a:t>Dividend Valuation Model</a:t>
            </a:r>
          </a:p>
          <a:p>
            <a:pPr lvl="4"/>
            <a:r>
              <a:rPr lang="en-US" smtClean="0"/>
              <a:t>Capital Asset Pricing Model (CAPM)</a:t>
            </a:r>
          </a:p>
          <a:p>
            <a:pPr lvl="4"/>
            <a:r>
              <a:rPr lang="en-US" smtClean="0"/>
              <a:t>Targeted Return on Equity Model</a:t>
            </a:r>
          </a:p>
          <a:p>
            <a:pPr lvl="5"/>
            <a:r>
              <a:rPr lang="en-US" smtClean="0"/>
              <a:t>Cost of Debt + Risk Premium</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210</a:t>
            </a:fld>
            <a:endParaRPr lang="en-US">
              <a:solidFill>
                <a:srgbClr val="000000"/>
              </a:solidFill>
            </a:endParaRPr>
          </a:p>
        </p:txBody>
      </p:sp>
    </p:spTree>
    <p:extLst>
      <p:ext uri="{BB962C8B-B14F-4D97-AF65-F5344CB8AC3E}">
        <p14:creationId xmlns:p14="http://schemas.microsoft.com/office/powerpoint/2010/main" val="707385980"/>
      </p:ext>
    </p:extLst>
  </p:cSld>
  <p:clrMapOvr>
    <a:masterClrMapping/>
  </p:clrMapOvr>
  <p:transition>
    <p:random/>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Marginal Cost of Funds</a:t>
            </a:r>
          </a:p>
          <a:p>
            <a:pPr lvl="1"/>
            <a:r>
              <a:rPr lang="en-US" dirty="0" smtClean="0"/>
              <a:t>Costs of Independent Sources of Funds</a:t>
            </a:r>
          </a:p>
          <a:p>
            <a:pPr lvl="2"/>
            <a:r>
              <a:rPr lang="en-US" dirty="0" smtClean="0"/>
              <a:t>Cost of Preferred Stock</a:t>
            </a:r>
          </a:p>
          <a:p>
            <a:pPr lvl="3"/>
            <a:r>
              <a:rPr lang="en-US" dirty="0" smtClean="0"/>
              <a:t>Preferred stock acts as a hybrid of debt and common equity</a:t>
            </a:r>
          </a:p>
          <a:p>
            <a:pPr lvl="4"/>
            <a:r>
              <a:rPr lang="en-US" dirty="0" smtClean="0"/>
              <a:t>Claims are superior to those of common stockholders but subordinated to those of debt holders</a:t>
            </a:r>
          </a:p>
          <a:p>
            <a:pPr lvl="4"/>
            <a:r>
              <a:rPr lang="en-US" dirty="0" smtClean="0"/>
              <a:t>Preferred stock pays dividends that may be deferred when management determines that earnings are too low.  </a:t>
            </a:r>
          </a:p>
          <a:p>
            <a:pPr lvl="4"/>
            <a:r>
              <a:rPr lang="en-US" dirty="0" smtClean="0"/>
              <a:t>The marginal cost of preferred stock can be approximated in the same manner as the Dividend Valuation Model however, dividend growth is zero</a:t>
            </a:r>
          </a:p>
          <a:p>
            <a:pPr lvl="7"/>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211</a:t>
            </a:fld>
            <a:endParaRPr lang="en-US">
              <a:solidFill>
                <a:srgbClr val="000000"/>
              </a:solidFill>
            </a:endParaRPr>
          </a:p>
        </p:txBody>
      </p:sp>
    </p:spTree>
    <p:extLst>
      <p:ext uri="{BB962C8B-B14F-4D97-AF65-F5344CB8AC3E}">
        <p14:creationId xmlns:p14="http://schemas.microsoft.com/office/powerpoint/2010/main" val="3720791887"/>
      </p:ext>
    </p:extLst>
  </p:cSld>
  <p:clrMapOvr>
    <a:masterClrMapping/>
  </p:clrMapOvr>
  <p:transition>
    <p:random/>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smtClean="0"/>
              <a:t>The Marginal Cost of Funds</a:t>
            </a:r>
          </a:p>
          <a:p>
            <a:pPr lvl="1"/>
            <a:r>
              <a:rPr lang="en-US" smtClean="0"/>
              <a:t>Costs of Independent Sources of Funds</a:t>
            </a:r>
          </a:p>
          <a:p>
            <a:pPr lvl="2"/>
            <a:r>
              <a:rPr lang="en-US" smtClean="0"/>
              <a:t>Trust Preferred Stock</a:t>
            </a:r>
          </a:p>
          <a:p>
            <a:pPr lvl="3"/>
            <a:r>
              <a:rPr lang="en-US" smtClean="0"/>
              <a:t>Trust preferred stock is attractive because it effectively pays dividends that are tax deductible</a:t>
            </a:r>
          </a:p>
          <a:p>
            <a:pPr lvl="4"/>
            <a:r>
              <a:rPr lang="en-US" smtClean="0"/>
              <a:t>This loan interest is tax deductible such that the bank effectively gets to deduct dividend payments as the preferred stock</a:t>
            </a:r>
          </a:p>
          <a:p>
            <a:pPr lvl="1"/>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212</a:t>
            </a:fld>
            <a:endParaRPr lang="en-US">
              <a:solidFill>
                <a:srgbClr val="000000"/>
              </a:solidFill>
            </a:endParaRPr>
          </a:p>
        </p:txBody>
      </p:sp>
    </p:spTree>
    <p:extLst>
      <p:ext uri="{BB962C8B-B14F-4D97-AF65-F5344CB8AC3E}">
        <p14:creationId xmlns:p14="http://schemas.microsoft.com/office/powerpoint/2010/main" val="1346597542"/>
      </p:ext>
    </p:extLst>
  </p:cSld>
  <p:clrMapOvr>
    <a:masterClrMapping/>
  </p:clrMapOvr>
  <p:transition>
    <p:random/>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Weighted Marginal Cost of Total Funds</a:t>
            </a:r>
          </a:p>
          <a:p>
            <a:pPr lvl="1"/>
            <a:r>
              <a:rPr lang="en-US" dirty="0" smtClean="0"/>
              <a:t>This is the best cost measure for asset-pricing purposes</a:t>
            </a:r>
          </a:p>
          <a:p>
            <a:pPr lvl="1"/>
            <a:r>
              <a:rPr lang="en-US" dirty="0" smtClean="0"/>
              <a:t>It recognizes both explicit and implicit costs associated with any single source of funds </a:t>
            </a:r>
          </a:p>
          <a:p>
            <a:pPr lvl="1">
              <a:buNone/>
            </a:pPr>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213</a:t>
            </a:fld>
            <a:endParaRPr lang="en-US">
              <a:solidFill>
                <a:srgbClr val="000000"/>
              </a:solidFill>
            </a:endParaRPr>
          </a:p>
        </p:txBody>
      </p:sp>
    </p:spTree>
    <p:extLst>
      <p:ext uri="{BB962C8B-B14F-4D97-AF65-F5344CB8AC3E}">
        <p14:creationId xmlns:p14="http://schemas.microsoft.com/office/powerpoint/2010/main" val="1211390524"/>
      </p:ext>
    </p:extLst>
  </p:cSld>
  <p:clrMapOvr>
    <a:masterClrMapping/>
  </p:clrMapOvr>
  <p:transition>
    <p:random/>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the Cost of Funds</a:t>
            </a:r>
            <a:endParaRPr lang="en-US" dirty="0"/>
          </a:p>
        </p:txBody>
      </p:sp>
      <p:sp>
        <p:nvSpPr>
          <p:cNvPr id="3" name="Content Placeholder 2"/>
          <p:cNvSpPr>
            <a:spLocks noGrp="1"/>
          </p:cNvSpPr>
          <p:nvPr>
            <p:ph idx="1"/>
          </p:nvPr>
        </p:nvSpPr>
        <p:spPr/>
        <p:txBody>
          <a:bodyPr/>
          <a:lstStyle/>
          <a:p>
            <a:r>
              <a:rPr lang="en-US" dirty="0" smtClean="0"/>
              <a:t>Weighted Marginal Cost of Total Funds</a:t>
            </a:r>
          </a:p>
          <a:p>
            <a:pPr lvl="1"/>
            <a:r>
              <a:rPr lang="en-US" dirty="0" smtClean="0"/>
              <a:t>It assumes that all assets are financed from a pool of funds and that specific sources of funds are not tied directly to specific uses of funds</a:t>
            </a:r>
          </a:p>
          <a:p>
            <a:pPr lvl="1"/>
            <a:endParaRPr lang="en-US" dirty="0" smtClean="0"/>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214</a:t>
            </a:fld>
            <a:endParaRPr lang="en-US">
              <a:solidFill>
                <a:srgbClr val="000000"/>
              </a:solidFill>
            </a:endParaRPr>
          </a:p>
        </p:txBody>
      </p:sp>
      <p:graphicFrame>
        <p:nvGraphicFramePr>
          <p:cNvPr id="6" name="Object 5"/>
          <p:cNvGraphicFramePr>
            <a:graphicFrameLocks noChangeAspect="1"/>
          </p:cNvGraphicFramePr>
          <p:nvPr/>
        </p:nvGraphicFramePr>
        <p:xfrm>
          <a:off x="2971799" y="4191000"/>
          <a:ext cx="2320833" cy="990600"/>
        </p:xfrm>
        <a:graphic>
          <a:graphicData uri="http://schemas.openxmlformats.org/presentationml/2006/ole">
            <mc:AlternateContent xmlns:mc="http://schemas.openxmlformats.org/markup-compatibility/2006">
              <mc:Choice xmlns:v="urn:schemas-microsoft-com:vml" Requires="v">
                <p:oleObj spid="_x0000_s107525" name="Equation" r:id="rId3" imgW="1041120" imgH="444240" progId="Equation.3">
                  <p:embed/>
                </p:oleObj>
              </mc:Choice>
              <mc:Fallback>
                <p:oleObj name="Equation" r:id="rId3" imgW="10411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4191000"/>
                        <a:ext cx="232083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0831102"/>
      </p:ext>
    </p:extLst>
  </p:cSld>
  <p:clrMapOvr>
    <a:masterClrMapping/>
  </p:clrMapOvr>
  <p:transition>
    <p:random/>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215</a:t>
            </a:fld>
            <a:endParaRPr lang="en-US">
              <a:solidFill>
                <a:srgbClr val="000000"/>
              </a:solidFill>
            </a:endParaRPr>
          </a:p>
        </p:txBody>
      </p:sp>
      <p:pic>
        <p:nvPicPr>
          <p:cNvPr id="20482" name="Picture 2"/>
          <p:cNvPicPr>
            <a:picLocks noChangeAspect="1" noChangeArrowheads="1"/>
          </p:cNvPicPr>
          <p:nvPr/>
        </p:nvPicPr>
        <p:blipFill>
          <a:blip r:embed="rId2" cstate="print"/>
          <a:srcRect/>
          <a:stretch>
            <a:fillRect/>
          </a:stretch>
        </p:blipFill>
        <p:spPr bwMode="auto">
          <a:xfrm>
            <a:off x="152400" y="152400"/>
            <a:ext cx="8839200" cy="6000332"/>
          </a:xfrm>
          <a:prstGeom prst="rect">
            <a:avLst/>
          </a:prstGeom>
          <a:noFill/>
          <a:ln w="9525">
            <a:noFill/>
            <a:miter lim="800000"/>
            <a:headEnd/>
            <a:tailEnd/>
          </a:ln>
        </p:spPr>
      </p:pic>
    </p:spTree>
    <p:extLst>
      <p:ext uri="{BB962C8B-B14F-4D97-AF65-F5344CB8AC3E}">
        <p14:creationId xmlns:p14="http://schemas.microsoft.com/office/powerpoint/2010/main" val="1048500899"/>
      </p:ext>
    </p:extLst>
  </p:cSld>
  <p:clrMapOvr>
    <a:masterClrMapping/>
  </p:clrMapOvr>
  <p:transition>
    <p:random/>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Banks face two fundamental problems in managing liabilities.  Uncertainty over:</a:t>
            </a:r>
          </a:p>
          <a:p>
            <a:pPr lvl="1"/>
            <a:r>
              <a:rPr lang="en-US" smtClean="0"/>
              <a:t>What rates they must pay to retain and attract funds</a:t>
            </a:r>
          </a:p>
          <a:p>
            <a:pPr lvl="1"/>
            <a:r>
              <a:rPr lang="en-US" smtClean="0"/>
              <a:t>The likelihood that customers will withdraw their money regardless of rates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216</a:t>
            </a:fld>
            <a:endParaRPr lang="en-US">
              <a:solidFill>
                <a:srgbClr val="000000"/>
              </a:solidFill>
            </a:endParaRPr>
          </a:p>
        </p:txBody>
      </p:sp>
    </p:spTree>
    <p:extLst>
      <p:ext uri="{BB962C8B-B14F-4D97-AF65-F5344CB8AC3E}">
        <p14:creationId xmlns:p14="http://schemas.microsoft.com/office/powerpoint/2010/main" val="1168249993"/>
      </p:ext>
    </p:extLst>
  </p:cSld>
  <p:clrMapOvr>
    <a:masterClrMapping/>
  </p:clrMapOvr>
  <p:transition>
    <p:random/>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Funding Sources: Liquidity Risk</a:t>
            </a:r>
          </a:p>
          <a:p>
            <a:pPr lvl="1"/>
            <a:r>
              <a:rPr lang="en-US" smtClean="0"/>
              <a:t>The liquidity risk associated with a bank’s deposit base is a function of:</a:t>
            </a:r>
          </a:p>
          <a:p>
            <a:pPr lvl="2"/>
            <a:r>
              <a:rPr lang="en-US" smtClean="0"/>
              <a:t>The competitive environment</a:t>
            </a:r>
          </a:p>
          <a:p>
            <a:pPr lvl="2"/>
            <a:r>
              <a:rPr lang="en-US" smtClean="0"/>
              <a:t>Number of depositors</a:t>
            </a:r>
          </a:p>
          <a:p>
            <a:pPr lvl="2"/>
            <a:r>
              <a:rPr lang="en-US" smtClean="0"/>
              <a:t>Average size of accounts</a:t>
            </a:r>
          </a:p>
          <a:p>
            <a:pPr lvl="2"/>
            <a:r>
              <a:rPr lang="en-US" smtClean="0"/>
              <a:t>Location of the depositor</a:t>
            </a:r>
          </a:p>
          <a:p>
            <a:pPr lvl="2"/>
            <a:r>
              <a:rPr lang="en-US" smtClean="0"/>
              <a:t>Specific maturity and rate characteristics of each account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217</a:t>
            </a:fld>
            <a:endParaRPr lang="en-US">
              <a:solidFill>
                <a:srgbClr val="000000"/>
              </a:solidFill>
            </a:endParaRPr>
          </a:p>
        </p:txBody>
      </p:sp>
    </p:spTree>
    <p:extLst>
      <p:ext uri="{BB962C8B-B14F-4D97-AF65-F5344CB8AC3E}">
        <p14:creationId xmlns:p14="http://schemas.microsoft.com/office/powerpoint/2010/main" val="1933071446"/>
      </p:ext>
    </p:extLst>
  </p:cSld>
  <p:clrMapOvr>
    <a:masterClrMapping/>
  </p:clrMapOvr>
  <p:transition>
    <p:random/>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Funding Sources: Liquidity Risk</a:t>
            </a:r>
          </a:p>
          <a:p>
            <a:pPr lvl="1"/>
            <a:r>
              <a:rPr lang="en-US" dirty="0" smtClean="0"/>
              <a:t>Interest Elasticity</a:t>
            </a:r>
          </a:p>
          <a:p>
            <a:pPr lvl="2"/>
            <a:r>
              <a:rPr lang="en-US" dirty="0" smtClean="0"/>
              <a:t>How much can market interest rates change before the bank experiences deposit outflows?</a:t>
            </a:r>
          </a:p>
          <a:p>
            <a:pPr lvl="2"/>
            <a:r>
              <a:rPr lang="en-US" dirty="0" smtClean="0"/>
              <a:t>If a bank raises its rates, how many new funds will it attract?</a:t>
            </a:r>
          </a:p>
          <a:p>
            <a:pPr lvl="2"/>
            <a:r>
              <a:rPr lang="en-US" dirty="0" smtClean="0"/>
              <a:t>Depositors often compare rates and move their funds between investment vehicles to earn the highest yields  </a:t>
            </a:r>
          </a:p>
          <a:p>
            <a:pPr lvl="2"/>
            <a:r>
              <a:rPr lang="en-US" dirty="0" smtClean="0"/>
              <a:t>It is important to note the liquidity advantage that stable core deposits provide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218</a:t>
            </a:fld>
            <a:endParaRPr lang="en-US">
              <a:solidFill>
                <a:srgbClr val="000000"/>
              </a:solidFill>
            </a:endParaRPr>
          </a:p>
        </p:txBody>
      </p:sp>
    </p:spTree>
    <p:extLst>
      <p:ext uri="{BB962C8B-B14F-4D97-AF65-F5344CB8AC3E}">
        <p14:creationId xmlns:p14="http://schemas.microsoft.com/office/powerpoint/2010/main" val="615961862"/>
      </p:ext>
    </p:extLst>
  </p:cSld>
  <p:clrMapOvr>
    <a:masterClrMapping/>
  </p:clrMapOvr>
  <p:transition>
    <p:random/>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92500"/>
          </a:bodyPr>
          <a:lstStyle/>
          <a:p>
            <a:r>
              <a:rPr lang="en-US" dirty="0" smtClean="0"/>
              <a:t>Funding Sources: Interest Rate Risk</a:t>
            </a:r>
          </a:p>
          <a:p>
            <a:pPr lvl="1"/>
            <a:r>
              <a:rPr lang="en-US" dirty="0" smtClean="0"/>
              <a:t>Many depositors and investors prefer short-term instruments that can be rolled over quickly as interest rates change</a:t>
            </a:r>
          </a:p>
          <a:p>
            <a:pPr lvl="1"/>
            <a:r>
              <a:rPr lang="en-US" dirty="0" smtClean="0"/>
              <a:t>Banks must offer a substantial premium to induce depositors to lengthen maturities</a:t>
            </a:r>
          </a:p>
          <a:p>
            <a:pPr lvl="1"/>
            <a:r>
              <a:rPr lang="en-US" dirty="0" smtClean="0"/>
              <a:t>Those banks that choose not to pay this premium will typically have a negative one-year GAP </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219</a:t>
            </a:fld>
            <a:endParaRPr lang="en-US">
              <a:solidFill>
                <a:srgbClr val="000000"/>
              </a:solidFill>
            </a:endParaRPr>
          </a:p>
        </p:txBody>
      </p:sp>
    </p:spTree>
    <p:extLst>
      <p:ext uri="{BB962C8B-B14F-4D97-AF65-F5344CB8AC3E}">
        <p14:creationId xmlns:p14="http://schemas.microsoft.com/office/powerpoint/2010/main" val="3690453055"/>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dirty="0" smtClean="0"/>
              <a:t>Line-of-Business Profitability Analysis</a:t>
            </a:r>
          </a:p>
          <a:p>
            <a:pPr lvl="1"/>
            <a:r>
              <a:rPr lang="en-US" dirty="0" smtClean="0"/>
              <a:t>Risk-Adjusted Return on Capital</a:t>
            </a:r>
          </a:p>
          <a:p>
            <a:endParaRPr lang="en-US" dirty="0" smtClean="0"/>
          </a:p>
          <a:p>
            <a:endParaRPr lang="en-US" dirty="0" smtClean="0"/>
          </a:p>
          <a:p>
            <a:pPr lvl="1"/>
            <a:r>
              <a:rPr lang="en-US" dirty="0" smtClean="0"/>
              <a:t>Return on Risk-Adjusted Capital</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22</a:t>
            </a:fld>
            <a:endParaRPr lang="en-US"/>
          </a:p>
        </p:txBody>
      </p:sp>
      <p:graphicFrame>
        <p:nvGraphicFramePr>
          <p:cNvPr id="58370" name="Object 6"/>
          <p:cNvGraphicFramePr>
            <a:graphicFrameLocks noChangeAspect="1"/>
          </p:cNvGraphicFramePr>
          <p:nvPr/>
        </p:nvGraphicFramePr>
        <p:xfrm>
          <a:off x="2076450" y="2590800"/>
          <a:ext cx="4332288" cy="841375"/>
        </p:xfrm>
        <a:graphic>
          <a:graphicData uri="http://schemas.openxmlformats.org/presentationml/2006/ole">
            <mc:AlternateContent xmlns:mc="http://schemas.openxmlformats.org/markup-compatibility/2006">
              <mc:Choice xmlns:v="urn:schemas-microsoft-com:vml" Requires="v">
                <p:oleObj spid="_x0000_s58378" name="Equation" r:id="rId4" imgW="2158920" imgH="419040" progId="Equation.3">
                  <p:embed/>
                </p:oleObj>
              </mc:Choice>
              <mc:Fallback>
                <p:oleObj name="Equation" r:id="rId4" imgW="21589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450" y="2590800"/>
                        <a:ext cx="4332288"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1" name="Object 8"/>
          <p:cNvGraphicFramePr>
            <a:graphicFrameLocks noChangeAspect="1"/>
          </p:cNvGraphicFramePr>
          <p:nvPr/>
        </p:nvGraphicFramePr>
        <p:xfrm>
          <a:off x="2165350" y="4708525"/>
          <a:ext cx="4387850" cy="841375"/>
        </p:xfrm>
        <a:graphic>
          <a:graphicData uri="http://schemas.openxmlformats.org/presentationml/2006/ole">
            <mc:AlternateContent xmlns:mc="http://schemas.openxmlformats.org/markup-compatibility/2006">
              <mc:Choice xmlns:v="urn:schemas-microsoft-com:vml" Requires="v">
                <p:oleObj spid="_x0000_s58379" name="Equation" r:id="rId6" imgW="2184120" imgH="419040" progId="Equation.3">
                  <p:embed/>
                </p:oleObj>
              </mc:Choice>
              <mc:Fallback>
                <p:oleObj name="Equation" r:id="rId6" imgW="218412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5350" y="4708525"/>
                        <a:ext cx="438785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lstStyle/>
          <a:p>
            <a:r>
              <a:rPr lang="en-US" smtClean="0"/>
              <a:t>Funding Sources: Interest Rate Risk</a:t>
            </a:r>
          </a:p>
          <a:p>
            <a:pPr lvl="1"/>
            <a:r>
              <a:rPr lang="en-US" smtClean="0"/>
              <a:t>One strategy is to aggressively compete for retail core deposits</a:t>
            </a:r>
          </a:p>
          <a:p>
            <a:pPr lvl="2"/>
            <a:r>
              <a:rPr lang="en-US" smtClean="0"/>
              <a:t>Individual are not as rate sensitive as corporate depositors and will often maintain their balances through rate cycles as long as the bank provides good service</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220</a:t>
            </a:fld>
            <a:endParaRPr lang="en-US">
              <a:solidFill>
                <a:srgbClr val="000000"/>
              </a:solidFill>
            </a:endParaRPr>
          </a:p>
        </p:txBody>
      </p:sp>
    </p:spTree>
    <p:extLst>
      <p:ext uri="{BB962C8B-B14F-4D97-AF65-F5344CB8AC3E}">
        <p14:creationId xmlns:p14="http://schemas.microsoft.com/office/powerpoint/2010/main" val="2421729616"/>
      </p:ext>
    </p:extLst>
  </p:cSld>
  <p:clrMapOvr>
    <a:masterClrMapping/>
  </p:clrMapOvr>
  <p:transition>
    <p:random/>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Funding Sources and Banking Risks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Funding Sources: Credit and Capital Risk</a:t>
            </a:r>
          </a:p>
          <a:p>
            <a:pPr lvl="1"/>
            <a:r>
              <a:rPr lang="en-US" dirty="0" smtClean="0"/>
              <a:t>Changes in the composition and cost of bank funds can indirectly affect a bank’s credit risk by forcing it to reduce asset quality </a:t>
            </a:r>
          </a:p>
          <a:p>
            <a:pPr lvl="2"/>
            <a:r>
              <a:rPr lang="en-US" dirty="0" smtClean="0"/>
              <a:t>For example, banks that substitute purchased funds for lost demand deposits will often see their cost of funds rise  </a:t>
            </a:r>
          </a:p>
          <a:p>
            <a:pPr lvl="2"/>
            <a:r>
              <a:rPr lang="en-US" dirty="0" smtClean="0"/>
              <a:t>Rather than let their interest margins deteriorate, many banks make riskier loans at higher promised yields  </a:t>
            </a:r>
          </a:p>
          <a:p>
            <a:pPr lvl="2"/>
            <a:r>
              <a:rPr lang="en-US" dirty="0" smtClean="0"/>
              <a:t>While they might maintain their margins in the near-term, later loan losses typically rise with the decline in asset quality</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221</a:t>
            </a:fld>
            <a:endParaRPr lang="en-US">
              <a:solidFill>
                <a:srgbClr val="000000"/>
              </a:solidFill>
            </a:endParaRPr>
          </a:p>
        </p:txBody>
      </p:sp>
    </p:spTree>
    <p:extLst>
      <p:ext uri="{BB962C8B-B14F-4D97-AF65-F5344CB8AC3E}">
        <p14:creationId xmlns:p14="http://schemas.microsoft.com/office/powerpoint/2010/main" val="3174258760"/>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dirty="0" smtClean="0"/>
              <a:t>Customer Profitability Analysis</a:t>
            </a:r>
          </a:p>
          <a:p>
            <a:pPr lvl="1"/>
            <a:r>
              <a:rPr lang="en-US" dirty="0" smtClean="0"/>
              <a:t>Analyses of customer profitability profiles suggest that banks make most of their profit from a relatively small fraction of customers</a:t>
            </a:r>
          </a:p>
          <a:p>
            <a:pPr lvl="2"/>
            <a:r>
              <a:rPr lang="en-US" dirty="0" smtClean="0"/>
              <a:t>View is that 20% of a bank’s customers account for 80% of profits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23</a:t>
            </a:fld>
            <a:endParaRPr 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6FF5710-A3FD-4E4E-AC3C-3C157ED1621F}" type="slidenum">
              <a:rPr lang="en-US" smtClean="0"/>
              <a:pPr/>
              <a:t>24</a:t>
            </a:fld>
            <a:endParaRPr lang="en-US"/>
          </a:p>
        </p:txBody>
      </p:sp>
      <p:pic>
        <p:nvPicPr>
          <p:cNvPr id="11267" name="Picture 3"/>
          <p:cNvPicPr>
            <a:picLocks noChangeAspect="1" noChangeArrowheads="1"/>
          </p:cNvPicPr>
          <p:nvPr/>
        </p:nvPicPr>
        <p:blipFill>
          <a:blip r:embed="rId3" cstate="print"/>
          <a:srcRect/>
          <a:stretch>
            <a:fillRect/>
          </a:stretch>
        </p:blipFill>
        <p:spPr bwMode="auto">
          <a:xfrm>
            <a:off x="228600" y="304800"/>
            <a:ext cx="8760665" cy="5793956"/>
          </a:xfrm>
          <a:prstGeom prst="rect">
            <a:avLst/>
          </a:prstGeom>
          <a:noFill/>
          <a:ln w="9525">
            <a:noFill/>
            <a:miter lim="800000"/>
            <a:headEnd/>
            <a:tailEnd/>
          </a:ln>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Expense Components</a:t>
            </a:r>
          </a:p>
          <a:p>
            <a:pPr lvl="2"/>
            <a:r>
              <a:rPr lang="en-US" smtClean="0"/>
              <a:t>Non-Credit Services</a:t>
            </a:r>
          </a:p>
          <a:p>
            <a:pPr lvl="3"/>
            <a:r>
              <a:rPr lang="en-US" smtClean="0"/>
              <a:t>Check-processing expenses are the major non-credit cost item for commercial customers</a:t>
            </a:r>
          </a:p>
          <a:p>
            <a:pPr lvl="2"/>
            <a:r>
              <a:rPr lang="en-US" smtClean="0"/>
              <a:t>Credit Services</a:t>
            </a:r>
          </a:p>
          <a:p>
            <a:pPr lvl="3"/>
            <a:r>
              <a:rPr lang="en-US" smtClean="0"/>
              <a:t>Cost of Funds</a:t>
            </a:r>
          </a:p>
          <a:p>
            <a:pPr lvl="3"/>
            <a:r>
              <a:rPr lang="en-US" smtClean="0"/>
              <a:t>Loan Administration Expense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25</a:t>
            </a:fld>
            <a:endParaRPr 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Expense Components</a:t>
            </a:r>
          </a:p>
          <a:p>
            <a:pPr lvl="2"/>
            <a:r>
              <a:rPr lang="en-US" smtClean="0"/>
              <a:t>Transaction Risk</a:t>
            </a:r>
          </a:p>
          <a:p>
            <a:pPr lvl="3"/>
            <a:r>
              <a:rPr lang="en-US" smtClean="0"/>
              <a:t>Risk of fraud, theft, error, and delays in processing, clearing, and settling payments</a:t>
            </a:r>
          </a:p>
          <a:p>
            <a:pPr lvl="2"/>
            <a:r>
              <a:rPr lang="en-US" smtClean="0"/>
              <a:t>Default Risk</a:t>
            </a:r>
          </a:p>
          <a:p>
            <a:pPr lvl="3"/>
            <a:r>
              <a:rPr lang="en-US" smtClean="0"/>
              <a:t>Single largest risk</a:t>
            </a:r>
          </a:p>
          <a:p>
            <a:pPr lvl="2"/>
            <a:r>
              <a:rPr lang="en-US" smtClean="0"/>
              <a:t>Business Risk Expense</a:t>
            </a:r>
          </a:p>
          <a:p>
            <a:pPr lvl="3"/>
            <a:r>
              <a:rPr lang="en-US" smtClean="0"/>
              <a:t>Losses and allocations for potential losses</a:t>
            </a:r>
          </a:p>
          <a:p>
            <a:pPr lvl="2"/>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26</a:t>
            </a:fld>
            <a:endParaRPr 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Customer Profitability Analysis</a:t>
            </a:r>
          </a:p>
          <a:p>
            <a:pPr lvl="1"/>
            <a:r>
              <a:rPr lang="en-US" smtClean="0"/>
              <a:t>Revenue Components</a:t>
            </a:r>
          </a:p>
          <a:p>
            <a:pPr lvl="2"/>
            <a:r>
              <a:rPr lang="en-US" smtClean="0"/>
              <a:t>Investment Income from Deposit Balances</a:t>
            </a:r>
          </a:p>
          <a:p>
            <a:pPr lvl="3"/>
            <a:r>
              <a:rPr lang="en-US" smtClean="0"/>
              <a:t>Earnings Credit</a:t>
            </a:r>
          </a:p>
          <a:p>
            <a:pPr lvl="2"/>
            <a:r>
              <a:rPr lang="en-US" smtClean="0"/>
              <a:t>Non-Interest Income</a:t>
            </a:r>
          </a:p>
          <a:p>
            <a:pPr lvl="3"/>
            <a:r>
              <a:rPr lang="en-US" smtClean="0"/>
              <a:t>Fee Income</a:t>
            </a:r>
          </a:p>
          <a:p>
            <a:pPr lvl="2"/>
            <a:r>
              <a:rPr lang="en-US" smtClean="0"/>
              <a:t>Loan Interest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27</a:t>
            </a:fld>
            <a:endParaRPr 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Aggregate Profitability Results From Customer Profitability Analysis</a:t>
            </a:r>
          </a:p>
          <a:p>
            <a:pPr lvl="1"/>
            <a:r>
              <a:rPr lang="en-US" smtClean="0"/>
              <a:t>Profitable customers maintain multiple relationships with the bank</a:t>
            </a:r>
          </a:p>
          <a:p>
            <a:pPr lvl="1"/>
            <a:r>
              <a:rPr lang="en-US" smtClean="0"/>
              <a:t>Unprofitable customers tend to “shop” for the lowest price and do not use multiple products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28</a:t>
            </a:fld>
            <a:endParaRPr 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normAutofit fontScale="92500"/>
          </a:bodyPr>
          <a:lstStyle/>
          <a:p>
            <a:r>
              <a:rPr lang="en-US" dirty="0" smtClean="0"/>
              <a:t>What Is The Appropriate Business Mix?</a:t>
            </a:r>
          </a:p>
          <a:p>
            <a:pPr lvl="1"/>
            <a:r>
              <a:rPr lang="en-US" dirty="0" smtClean="0"/>
              <a:t>Some fee income comes from relatively stable services and lines of business, while other fees are highly volatile. </a:t>
            </a:r>
          </a:p>
          <a:p>
            <a:pPr lvl="2"/>
            <a:r>
              <a:rPr lang="en-US" dirty="0" smtClean="0"/>
              <a:t>One problem is that some managers view these volatile fees as permanent sources of income.</a:t>
            </a:r>
          </a:p>
          <a:p>
            <a:pPr lvl="1"/>
            <a:r>
              <a:rPr lang="en-US" dirty="0" smtClean="0"/>
              <a:t>Community banks do not have the same opportunities to enter investment banking and specialty intermediation.</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29</a:t>
            </a:fld>
            <a:endParaRPr 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4" name="Rectangle 4"/>
          <p:cNvSpPr>
            <a:spLocks noGrp="1" noChangeArrowheads="1"/>
          </p:cNvSpPr>
          <p:nvPr>
            <p:ph type="title"/>
          </p:nvPr>
        </p:nvSpPr>
        <p:spPr/>
        <p:txBody>
          <a:bodyPr/>
          <a:lstStyle/>
          <a:p>
            <a:r>
              <a:rPr lang="en-US" smtClean="0"/>
              <a:t>Issues in Interest Income and Interest Expense</a:t>
            </a:r>
            <a:endParaRPr lang="en-US"/>
          </a:p>
        </p:txBody>
      </p:sp>
      <p:sp>
        <p:nvSpPr>
          <p:cNvPr id="604165" name="Rectangle 5"/>
          <p:cNvSpPr>
            <a:spLocks noGrp="1" noChangeArrowheads="1"/>
          </p:cNvSpPr>
          <p:nvPr>
            <p:ph idx="1"/>
          </p:nvPr>
        </p:nvSpPr>
        <p:spPr>
          <a:xfrm>
            <a:off x="304800" y="1295400"/>
            <a:ext cx="8534400" cy="4835525"/>
          </a:xfrm>
        </p:spPr>
        <p:txBody>
          <a:bodyPr/>
          <a:lstStyle/>
          <a:p>
            <a:r>
              <a:rPr lang="en-US" dirty="0" smtClean="0"/>
              <a:t>Core deposit growth has slowed</a:t>
            </a:r>
          </a:p>
          <a:p>
            <a:pPr lvl="1"/>
            <a:r>
              <a:rPr lang="en-US" dirty="0" smtClean="0"/>
              <a:t>Disintermediation</a:t>
            </a:r>
          </a:p>
          <a:p>
            <a:r>
              <a:rPr lang="en-US" dirty="0" smtClean="0"/>
              <a:t>Relative loan yields have fallen </a:t>
            </a:r>
            <a:endParaRPr lang="en-US" dirty="0" smtClean="0"/>
          </a:p>
          <a:p>
            <a:pPr lvl="1"/>
            <a:r>
              <a:rPr lang="en-US" dirty="0" smtClean="0"/>
              <a:t>Increased </a:t>
            </a:r>
            <a:r>
              <a:rPr lang="en-US" dirty="0" smtClean="0"/>
              <a:t>competition for loans</a:t>
            </a:r>
          </a:p>
          <a:p>
            <a:pPr lvl="1"/>
            <a:r>
              <a:rPr lang="en-US" dirty="0" smtClean="0"/>
              <a:t>Refinance “option</a:t>
            </a:r>
            <a:r>
              <a:rPr lang="en-US" dirty="0" smtClean="0"/>
              <a:t>”</a:t>
            </a:r>
          </a:p>
          <a:p>
            <a:pPr lvl="1"/>
            <a:r>
              <a:rPr lang="en-US" dirty="0" smtClean="0"/>
              <a:t>Government intervention</a:t>
            </a:r>
            <a:endParaRPr lang="en-US" dirty="0" smtClean="0"/>
          </a:p>
          <a:p>
            <a:r>
              <a:rPr lang="en-US" dirty="0" smtClean="0"/>
              <a:t>The result </a:t>
            </a:r>
            <a:r>
              <a:rPr lang="en-US" dirty="0" smtClean="0"/>
              <a:t>is lower NIM </a:t>
            </a:r>
          </a:p>
          <a:p>
            <a:pPr lvl="1"/>
            <a:r>
              <a:rPr lang="en-US" dirty="0" smtClean="0"/>
              <a:t>Banks must increase non-interest income (relative to non-interest expense) to grow profits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a:t>
            </a:fld>
            <a:endParaRPr lang="en-U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normAutofit fontScale="90000"/>
          </a:bodyPr>
          <a:lstStyle/>
          <a:p>
            <a:r>
              <a:rPr lang="en-US" dirty="0" smtClean="0"/>
              <a:t>Which Lines of Business and Customers are Profitable?</a:t>
            </a:r>
            <a:endParaRPr lang="en-US" dirty="0"/>
          </a:p>
        </p:txBody>
      </p:sp>
      <p:sp>
        <p:nvSpPr>
          <p:cNvPr id="643075" name="Rectangle 3"/>
          <p:cNvSpPr>
            <a:spLocks noGrp="1" noChangeArrowheads="1"/>
          </p:cNvSpPr>
          <p:nvPr>
            <p:ph idx="1"/>
          </p:nvPr>
        </p:nvSpPr>
        <p:spPr>
          <a:xfrm>
            <a:off x="762000" y="1295400"/>
            <a:ext cx="8229600" cy="4835525"/>
          </a:xfrm>
        </p:spPr>
        <p:txBody>
          <a:bodyPr>
            <a:normAutofit/>
          </a:bodyPr>
          <a:lstStyle/>
          <a:p>
            <a:r>
              <a:rPr lang="en-US" dirty="0" smtClean="0"/>
              <a:t>What Is The Appropriate Business Mix?</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30</a:t>
            </a:fld>
            <a:endParaRPr lang="en-US"/>
          </a:p>
        </p:txBody>
      </p:sp>
      <p:pic>
        <p:nvPicPr>
          <p:cNvPr id="25602" name="Picture 2"/>
          <p:cNvPicPr>
            <a:picLocks noChangeAspect="1" noChangeArrowheads="1"/>
          </p:cNvPicPr>
          <p:nvPr/>
        </p:nvPicPr>
        <p:blipFill>
          <a:blip r:embed="rId3" cstate="print"/>
          <a:srcRect/>
          <a:stretch>
            <a:fillRect/>
          </a:stretch>
        </p:blipFill>
        <p:spPr bwMode="auto">
          <a:xfrm>
            <a:off x="457200" y="2133600"/>
            <a:ext cx="8153400" cy="4212393"/>
          </a:xfrm>
          <a:prstGeom prst="rect">
            <a:avLst/>
          </a:prstGeom>
          <a:noFill/>
          <a:ln w="9525">
            <a:noFill/>
            <a:miter lim="800000"/>
            <a:headEnd/>
            <a:tailEnd/>
          </a:ln>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31</a:t>
            </a:fld>
            <a:endParaRPr lang="en-US"/>
          </a:p>
        </p:txBody>
      </p:sp>
      <p:pic>
        <p:nvPicPr>
          <p:cNvPr id="26626" name="Picture 2"/>
          <p:cNvPicPr>
            <a:picLocks noChangeAspect="1" noChangeArrowheads="1"/>
          </p:cNvPicPr>
          <p:nvPr/>
        </p:nvPicPr>
        <p:blipFill>
          <a:blip r:embed="rId3" cstate="print"/>
          <a:srcRect/>
          <a:stretch>
            <a:fillRect/>
          </a:stretch>
        </p:blipFill>
        <p:spPr bwMode="auto">
          <a:xfrm>
            <a:off x="187674" y="304800"/>
            <a:ext cx="8727726" cy="5612483"/>
          </a:xfrm>
          <a:prstGeom prst="rect">
            <a:avLst/>
          </a:prstGeom>
          <a:noFill/>
          <a:ln w="9525">
            <a:noFill/>
            <a:miter lim="800000"/>
            <a:headEnd/>
            <a:tailEnd/>
          </a:ln>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Cost Management Strategies</a:t>
            </a:r>
          </a:p>
          <a:p>
            <a:pPr lvl="1"/>
            <a:r>
              <a:rPr lang="en-US" smtClean="0"/>
              <a:t>Expense Reduction</a:t>
            </a:r>
          </a:p>
          <a:p>
            <a:pPr lvl="2"/>
            <a:r>
              <a:rPr lang="en-US" smtClean="0"/>
              <a:t>Outsourcing</a:t>
            </a:r>
          </a:p>
          <a:p>
            <a:pPr lvl="1"/>
            <a:r>
              <a:rPr lang="en-US" smtClean="0"/>
              <a:t>Operating Efficiencies</a:t>
            </a:r>
          </a:p>
          <a:p>
            <a:pPr lvl="2"/>
            <a:r>
              <a:rPr lang="en-US" smtClean="0"/>
              <a:t>Reduce costs but maintaining the existing level of products and services</a:t>
            </a:r>
          </a:p>
          <a:p>
            <a:pPr lvl="2"/>
            <a:r>
              <a:rPr lang="en-US" smtClean="0"/>
              <a:t>Increase the level of output but maintaining the level of current expenses</a:t>
            </a:r>
          </a:p>
          <a:p>
            <a:pPr lvl="2"/>
            <a:r>
              <a:rPr lang="en-US" smtClean="0"/>
              <a:t>Improve workflow</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32</a:t>
            </a:fld>
            <a:endParaRPr lang="en-US"/>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Cost Management Strategies</a:t>
            </a:r>
          </a:p>
          <a:p>
            <a:pPr lvl="1"/>
            <a:r>
              <a:rPr lang="en-US" smtClean="0"/>
              <a:t>Operating Efficiencies</a:t>
            </a:r>
          </a:p>
          <a:p>
            <a:pPr lvl="2"/>
            <a:r>
              <a:rPr lang="en-US" smtClean="0"/>
              <a:t>Economies of Scale</a:t>
            </a:r>
          </a:p>
          <a:p>
            <a:pPr lvl="2"/>
            <a:r>
              <a:rPr lang="en-US" smtClean="0"/>
              <a:t>Economies of Scope</a:t>
            </a:r>
          </a:p>
          <a:p>
            <a:pPr lvl="2"/>
            <a:endParaRPr lang="en-US" smtClean="0"/>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33</a:t>
            </a:fld>
            <a:endParaRPr lang="en-US"/>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mtClean="0"/>
              <a:t>Which Lines of Business and Customers are Profitable?</a:t>
            </a:r>
            <a:endParaRPr lang="en-US" dirty="0"/>
          </a:p>
        </p:txBody>
      </p:sp>
      <p:sp>
        <p:nvSpPr>
          <p:cNvPr id="643075" name="Rectangle 3"/>
          <p:cNvSpPr>
            <a:spLocks noGrp="1" noChangeArrowheads="1"/>
          </p:cNvSpPr>
          <p:nvPr>
            <p:ph idx="1"/>
          </p:nvPr>
        </p:nvSpPr>
        <p:spPr/>
        <p:txBody>
          <a:bodyPr/>
          <a:lstStyle/>
          <a:p>
            <a:r>
              <a:rPr lang="en-US" smtClean="0"/>
              <a:t>Revenue Enhancement</a:t>
            </a:r>
          </a:p>
          <a:p>
            <a:pPr lvl="1"/>
            <a:r>
              <a:rPr lang="en-US" smtClean="0"/>
              <a:t>Contribution Growth</a:t>
            </a:r>
          </a:p>
          <a:p>
            <a:pPr lvl="2"/>
            <a:r>
              <a:rPr lang="en-US" smtClean="0"/>
              <a:t>Allocates resources to best improve overall long-term profitability</a:t>
            </a:r>
          </a:p>
          <a:p>
            <a:pPr lvl="3"/>
            <a:r>
              <a:rPr lang="en-US" smtClean="0"/>
              <a:t>Increases in expenses are acceptable and expected, but must coincide with greater anticipated increases in associated revenues.</a:t>
            </a:r>
          </a:p>
          <a:p>
            <a:pPr lvl="1"/>
            <a:endParaRPr lang="en-US" smtClean="0"/>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34</a:t>
            </a:fld>
            <a:endParaRPr lang="en-US"/>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Performance of Nontraditional Banking Companies</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713302161"/>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The Performance of Nontraditional Banking Companies</a:t>
            </a:r>
            <a:endParaRPr lang="en-US" dirty="0"/>
          </a:p>
        </p:txBody>
      </p:sp>
      <p:sp>
        <p:nvSpPr>
          <p:cNvPr id="3" name="Content Placeholder 2"/>
          <p:cNvSpPr>
            <a:spLocks noGrp="1"/>
          </p:cNvSpPr>
          <p:nvPr>
            <p:ph idx="1"/>
          </p:nvPr>
        </p:nvSpPr>
        <p:spPr/>
        <p:txBody>
          <a:bodyPr/>
          <a:lstStyle/>
          <a:p>
            <a:r>
              <a:rPr lang="en-US" smtClean="0"/>
              <a:t>Examine:</a:t>
            </a:r>
          </a:p>
          <a:p>
            <a:pPr lvl="1"/>
            <a:r>
              <a:rPr lang="en-US" smtClean="0"/>
              <a:t>Goldman Sachs</a:t>
            </a:r>
          </a:p>
          <a:p>
            <a:pPr lvl="2"/>
            <a:r>
              <a:rPr lang="en-US" smtClean="0"/>
              <a:t>Investment bank converted to financial holding company in 2008</a:t>
            </a:r>
          </a:p>
          <a:p>
            <a:pPr lvl="1"/>
            <a:r>
              <a:rPr lang="en-US" smtClean="0"/>
              <a:t>Mutual of Omaha Bank</a:t>
            </a:r>
          </a:p>
          <a:p>
            <a:pPr lvl="2"/>
            <a:r>
              <a:rPr lang="en-US" smtClean="0"/>
              <a:t>Subsidiary of Mutual of Omaha</a:t>
            </a:r>
          </a:p>
          <a:p>
            <a:pPr lvl="1"/>
            <a:r>
              <a:rPr lang="en-US" smtClean="0"/>
              <a:t>BMW Bank of North America</a:t>
            </a:r>
          </a:p>
          <a:p>
            <a:pPr lvl="2"/>
            <a:r>
              <a:rPr lang="en-US" smtClean="0"/>
              <a:t>An industrial loan corporation (ILC) owned by BMW Financial Services, a division of BMW North America</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4174570893"/>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of Nontraditional Banking Companies</a:t>
            </a:r>
            <a:endParaRPr lang="en-US" dirty="0"/>
          </a:p>
        </p:txBody>
      </p:sp>
      <p:sp>
        <p:nvSpPr>
          <p:cNvPr id="3" name="Content Placeholder 2"/>
          <p:cNvSpPr>
            <a:spLocks noGrp="1"/>
          </p:cNvSpPr>
          <p:nvPr>
            <p:ph idx="1"/>
          </p:nvPr>
        </p:nvSpPr>
        <p:spPr/>
        <p:txBody>
          <a:bodyPr/>
          <a:lstStyle/>
          <a:p>
            <a:r>
              <a:rPr lang="en-US" dirty="0" smtClean="0"/>
              <a:t>Financial Services Modernization Act (1999)</a:t>
            </a:r>
          </a:p>
          <a:p>
            <a:pPr lvl="1"/>
            <a:r>
              <a:rPr lang="en-US" dirty="0" smtClean="0"/>
              <a:t>Effectively allowed commercial and investment banks to merge.</a:t>
            </a:r>
          </a:p>
          <a:p>
            <a:r>
              <a:rPr lang="en-US" dirty="0" smtClean="0"/>
              <a:t>Investment Banking Activities</a:t>
            </a:r>
          </a:p>
          <a:p>
            <a:pPr lvl="1"/>
            <a:r>
              <a:rPr lang="en-US" dirty="0" smtClean="0"/>
              <a:t>Securities underwriting</a:t>
            </a:r>
          </a:p>
          <a:p>
            <a:pPr lvl="1"/>
            <a:r>
              <a:rPr lang="en-US" dirty="0" smtClean="0"/>
              <a:t>Advisory services</a:t>
            </a:r>
          </a:p>
          <a:p>
            <a:pPr lvl="1"/>
            <a:r>
              <a:rPr lang="en-US" dirty="0" smtClean="0"/>
              <a:t>Market making</a:t>
            </a:r>
          </a:p>
          <a:p>
            <a:pPr lvl="1"/>
            <a:r>
              <a:rPr lang="en-US" dirty="0" smtClean="0"/>
              <a:t>Propriety trading and investing</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1542957204"/>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Performance of Nontraditional Banking Companies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38</a:t>
            </a:fld>
            <a:endParaRPr lang="en-US">
              <a:solidFill>
                <a:srgbClr val="0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57200" y="1524000"/>
            <a:ext cx="8315325" cy="4779169"/>
          </a:xfrm>
          <a:prstGeom prst="rect">
            <a:avLst/>
          </a:prstGeom>
          <a:noFill/>
          <a:ln w="9525">
            <a:noFill/>
            <a:miter lim="800000"/>
            <a:headEnd/>
            <a:tailEnd/>
          </a:ln>
        </p:spPr>
      </p:pic>
    </p:spTree>
    <p:extLst>
      <p:ext uri="{BB962C8B-B14F-4D97-AF65-F5344CB8AC3E}">
        <p14:creationId xmlns:p14="http://schemas.microsoft.com/office/powerpoint/2010/main" val="2520090479"/>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Securities Underwriting</a:t>
            </a:r>
          </a:p>
          <a:p>
            <a:pPr lvl="1"/>
            <a:r>
              <a:rPr lang="en-US" smtClean="0"/>
              <a:t>Investment banks assist in raising funds through the issuance of bonds or stocks. If the security offering is a first-time placement</a:t>
            </a:r>
          </a:p>
          <a:p>
            <a:pPr lvl="1"/>
            <a:r>
              <a:rPr lang="en-US" smtClean="0"/>
              <a:t>Initial Public Offering (IPO)</a:t>
            </a:r>
          </a:p>
          <a:p>
            <a:pPr lvl="2"/>
            <a:r>
              <a:rPr lang="en-US" smtClean="0"/>
              <a:t>First-time placement</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413552719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4</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304800" y="533400"/>
            <a:ext cx="8543925" cy="5411153"/>
          </a:xfrm>
          <a:prstGeom prst="rect">
            <a:avLst/>
          </a:prstGeom>
          <a:noFill/>
          <a:ln w="9525">
            <a:noFill/>
            <a:miter lim="800000"/>
            <a:headEnd/>
            <a:tailEnd/>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Advisory Services</a:t>
            </a:r>
          </a:p>
          <a:p>
            <a:pPr lvl="1"/>
            <a:r>
              <a:rPr lang="en-US" dirty="0" smtClean="0"/>
              <a:t>Investment banks offer numerous fee-based services that assist in managing risks</a:t>
            </a:r>
          </a:p>
          <a:p>
            <a:pPr lvl="1"/>
            <a:r>
              <a:rPr lang="en-US" dirty="0" smtClean="0"/>
              <a:t>Primary services are:</a:t>
            </a:r>
          </a:p>
          <a:p>
            <a:pPr lvl="2"/>
            <a:r>
              <a:rPr lang="en-US" dirty="0" smtClean="0"/>
              <a:t>Providing advice concerning mergers and acquisitions and spin-offs of lines of business</a:t>
            </a:r>
          </a:p>
          <a:p>
            <a:pPr lvl="2"/>
            <a:r>
              <a:rPr lang="en-US" dirty="0" smtClean="0"/>
              <a:t>Managing investable assets</a:t>
            </a:r>
          </a:p>
          <a:p>
            <a:pPr lvl="2"/>
            <a:r>
              <a:rPr lang="en-US" dirty="0" smtClean="0"/>
              <a:t>Making risk management decisions involving the uses of foreign currencies, commodities, and derivatives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673750563"/>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Market Making</a:t>
            </a:r>
          </a:p>
          <a:p>
            <a:pPr lvl="1"/>
            <a:r>
              <a:rPr lang="en-US" dirty="0" smtClean="0"/>
              <a:t>Investment banks may stand willing to buy securities from participants who want to sell and to sell securities to participants who want to buy</a:t>
            </a:r>
          </a:p>
          <a:p>
            <a:pPr lvl="2"/>
            <a:r>
              <a:rPr lang="en-US" dirty="0" smtClean="0"/>
              <a:t>Profit from the bid-ask spread. </a:t>
            </a:r>
          </a:p>
          <a:p>
            <a:pPr lvl="2"/>
            <a:r>
              <a:rPr lang="en-US" dirty="0" smtClean="0"/>
              <a:t>May also make a profit from the difference between the yield on the securities owned and the interest paid on debt</a:t>
            </a:r>
          </a:p>
          <a:p>
            <a:pPr lvl="2"/>
            <a:r>
              <a:rPr lang="en-US" dirty="0" smtClean="0"/>
              <a:t>Acts as a broker and does not take ownership of the underlying security.</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117426150"/>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Proprietary Trading and Principal Investing</a:t>
            </a:r>
          </a:p>
          <a:p>
            <a:pPr lvl="1"/>
            <a:r>
              <a:rPr lang="en-US" smtClean="0"/>
              <a:t>Principal Investing</a:t>
            </a:r>
          </a:p>
          <a:p>
            <a:pPr lvl="2"/>
            <a:r>
              <a:rPr lang="en-US" smtClean="0"/>
              <a:t>When an investment bank takes a position in a security, derivative or stock of a company with the expectation that it will hold the position for some time, possibly even years, before trading out of it</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29551471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Proprietary Trading and Principal Investing</a:t>
            </a:r>
          </a:p>
          <a:p>
            <a:pPr lvl="1"/>
            <a:r>
              <a:rPr lang="en-US" dirty="0" smtClean="0"/>
              <a:t>Principal Investing</a:t>
            </a:r>
          </a:p>
          <a:p>
            <a:pPr lvl="2"/>
            <a:r>
              <a:rPr lang="en-US" dirty="0" smtClean="0"/>
              <a:t>Hedge Fund</a:t>
            </a:r>
          </a:p>
          <a:p>
            <a:pPr lvl="3"/>
            <a:r>
              <a:rPr lang="en-US" dirty="0" smtClean="0"/>
              <a:t>An investment fund that is limited to a small number of sophisticated investors. </a:t>
            </a:r>
          </a:p>
          <a:p>
            <a:pPr lvl="3"/>
            <a:r>
              <a:rPr lang="en-US" dirty="0" smtClean="0"/>
              <a:t>The fund’s managers take positions that are of any type and not subject to regulation. </a:t>
            </a:r>
          </a:p>
          <a:p>
            <a:pPr lvl="3"/>
            <a:r>
              <a:rPr lang="en-US" dirty="0" smtClean="0"/>
              <a:t>Managers generally charge a 2 percent fee applied to the amount of assets under management plus a 20 percent performance fee equal to 20 percent of the profit generated during a year. </a:t>
            </a:r>
          </a:p>
          <a:p>
            <a:pPr lvl="4"/>
            <a:r>
              <a:rPr lang="en-US" dirty="0" smtClean="0"/>
              <a:t>This 2 + 20 fee structure generates an extraordinary profit for the managers with limited downside risk.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val="2718316172"/>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Proprietary Trading and Principal Investing</a:t>
            </a:r>
          </a:p>
          <a:p>
            <a:pPr lvl="1"/>
            <a:r>
              <a:rPr lang="en-US" dirty="0" smtClean="0"/>
              <a:t>Principal Investing</a:t>
            </a:r>
          </a:p>
          <a:p>
            <a:pPr lvl="2"/>
            <a:r>
              <a:rPr lang="en-US" dirty="0" smtClean="0"/>
              <a:t>Private Equity Fund</a:t>
            </a:r>
          </a:p>
          <a:p>
            <a:pPr lvl="3"/>
            <a:r>
              <a:rPr lang="en-US" dirty="0" smtClean="0"/>
              <a:t>Accept investments from institutional investors in the form of limited partnership investments</a:t>
            </a:r>
          </a:p>
          <a:p>
            <a:pPr lvl="3"/>
            <a:r>
              <a:rPr lang="en-US" dirty="0" smtClean="0"/>
              <a:t>The funds use the proceeds to buy companies and make other investments, but usually have a longer investment horizon than hedge funds when entering transactions. </a:t>
            </a:r>
          </a:p>
          <a:p>
            <a:pPr lvl="3"/>
            <a:r>
              <a:rPr lang="en-US" dirty="0" smtClean="0"/>
              <a:t>Fund managers earn a management fee plus a percentage (usually 20 percent) of profits in excess of some minimum rate of return.</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2607188176"/>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lstStyle/>
          <a:p>
            <a:r>
              <a:rPr lang="en-US" smtClean="0"/>
              <a:t>How Did Goldman Sachs Perform in 2007?</a:t>
            </a:r>
          </a:p>
          <a:p>
            <a:pPr lvl="1"/>
            <a:r>
              <a:rPr lang="en-US" smtClean="0"/>
              <a:t>Goldman Sachs’ Income Statement</a:t>
            </a:r>
          </a:p>
          <a:p>
            <a:pPr lvl="2"/>
            <a:r>
              <a:rPr lang="en-US" smtClean="0"/>
              <a:t>Record profits</a:t>
            </a:r>
          </a:p>
          <a:p>
            <a:pPr lvl="2"/>
            <a:r>
              <a:rPr lang="en-US" smtClean="0"/>
              <a:t>EPS over $26</a:t>
            </a:r>
          </a:p>
          <a:p>
            <a:pPr lvl="2"/>
            <a:r>
              <a:rPr lang="en-US" smtClean="0"/>
              <a:t>ROE of nearly 33%</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45</a:t>
            </a:fld>
            <a:endParaRPr lang="en-US">
              <a:solidFill>
                <a:srgbClr val="000000"/>
              </a:solidFill>
            </a:endParaRPr>
          </a:p>
        </p:txBody>
      </p:sp>
    </p:spTree>
    <p:extLst>
      <p:ext uri="{BB962C8B-B14F-4D97-AF65-F5344CB8AC3E}">
        <p14:creationId xmlns:p14="http://schemas.microsoft.com/office/powerpoint/2010/main" val="113429799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46</a:t>
            </a:fld>
            <a:endParaRPr lang="en-US">
              <a:solidFill>
                <a:srgbClr val="00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1219201" y="200172"/>
            <a:ext cx="6857999" cy="6182859"/>
          </a:xfrm>
          <a:prstGeom prst="rect">
            <a:avLst/>
          </a:prstGeom>
          <a:noFill/>
          <a:ln w="9525">
            <a:noFill/>
            <a:miter lim="800000"/>
            <a:headEnd/>
            <a:tailEnd/>
          </a:ln>
        </p:spPr>
      </p:pic>
    </p:spTree>
    <p:extLst>
      <p:ext uri="{BB962C8B-B14F-4D97-AF65-F5344CB8AC3E}">
        <p14:creationId xmlns:p14="http://schemas.microsoft.com/office/powerpoint/2010/main" val="3422536909"/>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47</a:t>
            </a:fld>
            <a:endParaRPr lang="en-US">
              <a:solidFill>
                <a:srgbClr val="000000"/>
              </a:solidFill>
            </a:endParaRPr>
          </a:p>
        </p:txBody>
      </p:sp>
      <p:pic>
        <p:nvPicPr>
          <p:cNvPr id="3075" name="Picture 3"/>
          <p:cNvPicPr>
            <a:picLocks noChangeAspect="1" noChangeArrowheads="1"/>
          </p:cNvPicPr>
          <p:nvPr/>
        </p:nvPicPr>
        <p:blipFill>
          <a:blip r:embed="rId2" cstate="print"/>
          <a:srcRect/>
          <a:stretch>
            <a:fillRect/>
          </a:stretch>
        </p:blipFill>
        <p:spPr bwMode="auto">
          <a:xfrm>
            <a:off x="457200" y="1447800"/>
            <a:ext cx="7905262" cy="4800600"/>
          </a:xfrm>
          <a:prstGeom prst="rect">
            <a:avLst/>
          </a:prstGeom>
          <a:noFill/>
          <a:ln w="9525">
            <a:noFill/>
            <a:miter lim="800000"/>
            <a:headEnd/>
            <a:tailEnd/>
          </a:ln>
        </p:spPr>
      </p:pic>
    </p:spTree>
    <p:extLst>
      <p:ext uri="{BB962C8B-B14F-4D97-AF65-F5344CB8AC3E}">
        <p14:creationId xmlns:p14="http://schemas.microsoft.com/office/powerpoint/2010/main" val="2000466591"/>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Did Goldman Sachs Perform in 2007?</a:t>
            </a:r>
          </a:p>
          <a:p>
            <a:pPr lvl="1"/>
            <a:r>
              <a:rPr lang="en-US" dirty="0" smtClean="0"/>
              <a:t>Goldman Sachs’ Balance Sheet</a:t>
            </a:r>
          </a:p>
          <a:p>
            <a:pPr lvl="2"/>
            <a:r>
              <a:rPr lang="en-US" dirty="0" smtClean="0"/>
              <a:t>Financial Instruments Owned </a:t>
            </a:r>
          </a:p>
          <a:p>
            <a:pPr lvl="3"/>
            <a:r>
              <a:rPr lang="en-US" dirty="0" smtClean="0"/>
              <a:t>Cash and derivative securities</a:t>
            </a:r>
          </a:p>
          <a:p>
            <a:pPr lvl="2"/>
            <a:r>
              <a:rPr lang="en-US" dirty="0" smtClean="0"/>
              <a:t>Collateralized Agreements</a:t>
            </a:r>
          </a:p>
          <a:p>
            <a:pPr lvl="3"/>
            <a:r>
              <a:rPr lang="en-US" dirty="0" smtClean="0"/>
              <a:t>Borrowed securities and other financial instruments purchased under an agreement to resell at a later date.</a:t>
            </a:r>
          </a:p>
          <a:p>
            <a:pPr lvl="2"/>
            <a:r>
              <a:rPr lang="en-US" dirty="0" smtClean="0"/>
              <a:t>Receivables </a:t>
            </a:r>
          </a:p>
          <a:p>
            <a:pPr lvl="3"/>
            <a:r>
              <a:rPr lang="en-US" dirty="0" smtClean="0"/>
              <a:t>Amounts owed to Goldman Sachs by brokers, the firm’s customers, and counterparties to derivative and other contracts. </a:t>
            </a:r>
          </a:p>
          <a:p>
            <a:pPr lvl="2"/>
            <a:r>
              <a:rPr lang="en-US" dirty="0" smtClean="0"/>
              <a:t>Payables</a:t>
            </a:r>
          </a:p>
          <a:p>
            <a:pPr lvl="3"/>
            <a:r>
              <a:rPr lang="en-US" dirty="0" smtClean="0"/>
              <a:t>Amounts owed by Goldman Sachs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708598842"/>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49</a:t>
            </a:fld>
            <a:endParaRPr lang="en-US">
              <a:solidFill>
                <a:srgbClr val="00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268060" y="0"/>
            <a:ext cx="6580540" cy="6387663"/>
          </a:xfrm>
          <a:prstGeom prst="rect">
            <a:avLst/>
          </a:prstGeom>
          <a:noFill/>
          <a:ln w="9525">
            <a:noFill/>
            <a:miter lim="800000"/>
            <a:headEnd/>
            <a:tailEnd/>
          </a:ln>
        </p:spPr>
      </p:pic>
    </p:spTree>
    <p:extLst>
      <p:ext uri="{BB962C8B-B14F-4D97-AF65-F5344CB8AC3E}">
        <p14:creationId xmlns:p14="http://schemas.microsoft.com/office/powerpoint/2010/main" val="3232116529"/>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Non-Interest Income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Sources of Non-Interest Income</a:t>
            </a:r>
          </a:p>
          <a:p>
            <a:pPr lvl="1"/>
            <a:r>
              <a:rPr lang="en-US" dirty="0" smtClean="0"/>
              <a:t>Fiduciary Activities</a:t>
            </a:r>
          </a:p>
          <a:p>
            <a:pPr lvl="1"/>
            <a:r>
              <a:rPr lang="en-US" dirty="0" smtClean="0"/>
              <a:t>Deposit Service Charges</a:t>
            </a:r>
          </a:p>
          <a:p>
            <a:pPr lvl="1"/>
            <a:r>
              <a:rPr lang="en-US" dirty="0" smtClean="0"/>
              <a:t>Trading Revenue</a:t>
            </a:r>
          </a:p>
          <a:p>
            <a:pPr lvl="1"/>
            <a:r>
              <a:rPr lang="en-US" dirty="0" smtClean="0"/>
              <a:t>Investment Banking/Brokerage Activities</a:t>
            </a:r>
          </a:p>
          <a:p>
            <a:pPr lvl="1"/>
            <a:r>
              <a:rPr lang="en-US" dirty="0" smtClean="0"/>
              <a:t>Insurance Commissions</a:t>
            </a:r>
          </a:p>
          <a:p>
            <a:pPr lvl="1"/>
            <a:r>
              <a:rPr lang="en-US" dirty="0" smtClean="0"/>
              <a:t>Net Servicing Fees</a:t>
            </a:r>
          </a:p>
          <a:p>
            <a:pPr lvl="1"/>
            <a:r>
              <a:rPr lang="en-US" dirty="0" smtClean="0"/>
              <a:t>Net Gains/Losses on Loan Sales</a:t>
            </a:r>
          </a:p>
          <a:p>
            <a:pPr lvl="1"/>
            <a:r>
              <a:rPr lang="en-US" dirty="0" smtClean="0"/>
              <a:t>Other Net Gains/Losses and Other Non-Interest Income</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a:t>
            </a:fld>
            <a:endParaRPr 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How Did Goldman Sachs Perform in 2007?</a:t>
            </a:r>
          </a:p>
          <a:p>
            <a:pPr lvl="1"/>
            <a:r>
              <a:rPr lang="en-US" dirty="0" smtClean="0"/>
              <a:t>Key Performance Ratios</a:t>
            </a:r>
          </a:p>
          <a:p>
            <a:pPr lvl="2"/>
            <a:r>
              <a:rPr lang="en-US" dirty="0" smtClean="0"/>
              <a:t>Although Goldman Sachs did well in 2007, events in 2008 demonstrated that Goldman’s business model was not sustainable</a:t>
            </a:r>
          </a:p>
          <a:p>
            <a:pPr lvl="3"/>
            <a:r>
              <a:rPr lang="en-US" dirty="0" smtClean="0"/>
              <a:t>Goldman Sachs  faced a severe liquidity crisis in 2008 due to the collapse of the housing market and declines in the values of assets that Goldman owned</a:t>
            </a:r>
          </a:p>
          <a:p>
            <a:pPr lvl="3"/>
            <a:r>
              <a:rPr lang="en-US" dirty="0" smtClean="0"/>
              <a:t>Its stock price fell from over $240 per share in 2007 to under $70 in 2008</a:t>
            </a:r>
          </a:p>
          <a:p>
            <a:pPr lvl="3"/>
            <a:r>
              <a:rPr lang="en-US" dirty="0" smtClean="0"/>
              <a:t>In its fourth quarter of 2008, Goldman reported its first quarterly loss since it began trading as a public company</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316182061"/>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Financial Performance of Goldman Sachs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51</a:t>
            </a:fld>
            <a:endParaRPr lang="en-US">
              <a:solidFill>
                <a:srgbClr val="0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417760" y="1447800"/>
            <a:ext cx="8116640" cy="4772025"/>
          </a:xfrm>
          <a:prstGeom prst="rect">
            <a:avLst/>
          </a:prstGeom>
          <a:noFill/>
          <a:ln w="9525">
            <a:noFill/>
            <a:miter lim="800000"/>
            <a:headEnd/>
            <a:tailEnd/>
          </a:ln>
        </p:spPr>
      </p:pic>
    </p:spTree>
    <p:extLst>
      <p:ext uri="{BB962C8B-B14F-4D97-AF65-F5344CB8AC3E}">
        <p14:creationId xmlns:p14="http://schemas.microsoft.com/office/powerpoint/2010/main" val="1899421279"/>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Did Goldman Sachs Perform in 2007?</a:t>
            </a:r>
          </a:p>
          <a:p>
            <a:pPr lvl="1"/>
            <a:r>
              <a:rPr lang="en-US" dirty="0" smtClean="0"/>
              <a:t>Risk Faced by Goldman Sachs </a:t>
            </a:r>
          </a:p>
          <a:p>
            <a:pPr lvl="2"/>
            <a:r>
              <a:rPr lang="en-US" dirty="0" smtClean="0"/>
              <a:t>With the credit crisis of 2007–2009, the money and capital markets stopped functioning in any normal sense</a:t>
            </a:r>
          </a:p>
          <a:p>
            <a:pPr lvl="3"/>
            <a:r>
              <a:rPr lang="en-US" dirty="0" smtClean="0"/>
              <a:t>The commercial paper market froze and large institutions were hesitant to lend to each other</a:t>
            </a:r>
          </a:p>
          <a:p>
            <a:pPr lvl="2"/>
            <a:r>
              <a:rPr lang="en-US" dirty="0" smtClean="0"/>
              <a:t>Lenders were hesitant to roll over their debts and Goldman was unable to sell a sufficient volume of assets to readily access cash</a:t>
            </a:r>
          </a:p>
          <a:p>
            <a:pPr lvl="3"/>
            <a:r>
              <a:rPr lang="en-US" dirty="0" smtClean="0"/>
              <a:t>Management thus decided to convert to a FHC, which would allow it to access more stable, core deposits for its funding</a:t>
            </a:r>
          </a:p>
          <a:p>
            <a:pPr lvl="3"/>
            <a:r>
              <a:rPr lang="en-US" dirty="0" smtClean="0"/>
              <a:t>On the negative side, Goldman agreed to be regulated by the Federal Reserve as a bank</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52</a:t>
            </a:fld>
            <a:endParaRPr lang="en-US">
              <a:solidFill>
                <a:srgbClr val="000000"/>
              </a:solidFill>
            </a:endParaRPr>
          </a:p>
        </p:txBody>
      </p:sp>
    </p:spTree>
    <p:extLst>
      <p:ext uri="{BB962C8B-B14F-4D97-AF65-F5344CB8AC3E}">
        <p14:creationId xmlns:p14="http://schemas.microsoft.com/office/powerpoint/2010/main" val="689255061"/>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Did Goldman Sachs Perform in 2007?</a:t>
            </a:r>
          </a:p>
          <a:p>
            <a:pPr lvl="1"/>
            <a:r>
              <a:rPr lang="en-US" dirty="0" smtClean="0"/>
              <a:t>Goldman’s Risk Profile in 2007</a:t>
            </a:r>
          </a:p>
          <a:p>
            <a:pPr lvl="2"/>
            <a:r>
              <a:rPr lang="en-US" dirty="0" smtClean="0"/>
              <a:t>Increasing and/or high rates and widening credit spreads</a:t>
            </a:r>
          </a:p>
          <a:p>
            <a:pPr lvl="2"/>
            <a:r>
              <a:rPr lang="en-US" dirty="0" smtClean="0"/>
              <a:t>Market fluctuations that may adversely affect the value of large trading and investment positions</a:t>
            </a:r>
          </a:p>
          <a:p>
            <a:pPr lvl="2"/>
            <a:r>
              <a:rPr lang="en-US" dirty="0" smtClean="0"/>
              <a:t>Declines in the number and size of securities underwritings and mergers and acquisitions that may lower revenues</a:t>
            </a:r>
          </a:p>
          <a:p>
            <a:pPr lvl="2"/>
            <a:r>
              <a:rPr lang="en-US" dirty="0" smtClean="0"/>
              <a:t>Declines in equity values that may lower asset management fees</a:t>
            </a:r>
          </a:p>
          <a:p>
            <a:pPr lvl="2"/>
            <a:r>
              <a:rPr lang="en-US" dirty="0" smtClean="0"/>
              <a:t>Possible decline in the volume of transactions executed by the firm as a specialist or market maker</a:t>
            </a:r>
          </a:p>
          <a:p>
            <a:pPr lvl="2"/>
            <a:r>
              <a:rPr lang="en-US" dirty="0" smtClean="0"/>
              <a:t>An increase in market volatility that may cause the firm to reduce its proprietary trading</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53</a:t>
            </a:fld>
            <a:endParaRPr lang="en-US">
              <a:solidFill>
                <a:srgbClr val="000000"/>
              </a:solidFill>
            </a:endParaRPr>
          </a:p>
        </p:txBody>
      </p:sp>
    </p:spTree>
    <p:extLst>
      <p:ext uri="{BB962C8B-B14F-4D97-AF65-F5344CB8AC3E}">
        <p14:creationId xmlns:p14="http://schemas.microsoft.com/office/powerpoint/2010/main" val="804556112"/>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Goldman Sachs</a:t>
            </a:r>
            <a:endParaRPr lang="en-US" dirty="0"/>
          </a:p>
        </p:txBody>
      </p:sp>
      <p:sp>
        <p:nvSpPr>
          <p:cNvPr id="3" name="Content Placeholder 2"/>
          <p:cNvSpPr>
            <a:spLocks noGrp="1"/>
          </p:cNvSpPr>
          <p:nvPr>
            <p:ph idx="1"/>
          </p:nvPr>
        </p:nvSpPr>
        <p:spPr/>
        <p:txBody>
          <a:bodyPr>
            <a:normAutofit fontScale="92500"/>
          </a:bodyPr>
          <a:lstStyle/>
          <a:p>
            <a:r>
              <a:rPr lang="en-US" dirty="0" smtClean="0"/>
              <a:t>How Did Goldman Sachs Perform in 2007?</a:t>
            </a:r>
          </a:p>
          <a:p>
            <a:pPr lvl="1"/>
            <a:r>
              <a:rPr lang="en-US" dirty="0" smtClean="0"/>
              <a:t>Goldman’s Risk Profile</a:t>
            </a:r>
          </a:p>
          <a:p>
            <a:pPr lvl="2"/>
            <a:r>
              <a:rPr lang="en-US" dirty="0" smtClean="0"/>
              <a:t>Each of the above factors appeared to be to the detriment of Goldman Sachs in 2008</a:t>
            </a:r>
          </a:p>
          <a:p>
            <a:pPr lvl="2"/>
            <a:r>
              <a:rPr lang="en-US" dirty="0" smtClean="0"/>
              <a:t>Goldman holds in its portfolio many different types of securities, some of which are difficult to value. Under FASB 157, Goldman Sachs is required to classify assets as Level 1, Level 2, or Level 3</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2892412390"/>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Financial Performance of Goldman Sachs</a:t>
            </a:r>
            <a:endParaRPr lang="en-US" dirty="0"/>
          </a:p>
        </p:txBody>
      </p:sp>
      <p:sp>
        <p:nvSpPr>
          <p:cNvPr id="3" name="Content Placeholder 2"/>
          <p:cNvSpPr>
            <a:spLocks noGrp="1"/>
          </p:cNvSpPr>
          <p:nvPr>
            <p:ph idx="1"/>
          </p:nvPr>
        </p:nvSpPr>
        <p:spPr/>
        <p:txBody>
          <a:bodyPr>
            <a:normAutofit/>
          </a:bodyPr>
          <a:lstStyle/>
          <a:p>
            <a:r>
              <a:rPr lang="en-US" dirty="0" smtClean="0"/>
              <a:t>How Did Goldman Sachs Perform in 2007?</a:t>
            </a:r>
          </a:p>
          <a:p>
            <a:pPr lvl="1"/>
            <a:r>
              <a:rPr lang="en-US" dirty="0" smtClean="0"/>
              <a:t>Goldman’s Risk Profile</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55</a:t>
            </a:fld>
            <a:endParaRPr lang="en-US">
              <a:solidFill>
                <a:srgbClr val="000000"/>
              </a:solidFill>
            </a:endParaRPr>
          </a:p>
        </p:txBody>
      </p:sp>
      <p:pic>
        <p:nvPicPr>
          <p:cNvPr id="6" name="Picture 2"/>
          <p:cNvPicPr>
            <a:picLocks noChangeAspect="1" noChangeArrowheads="1"/>
          </p:cNvPicPr>
          <p:nvPr/>
        </p:nvPicPr>
        <p:blipFill>
          <a:blip r:embed="rId2" cstate="print"/>
          <a:srcRect/>
          <a:stretch>
            <a:fillRect/>
          </a:stretch>
        </p:blipFill>
        <p:spPr bwMode="auto">
          <a:xfrm>
            <a:off x="304800" y="2819400"/>
            <a:ext cx="8537083" cy="3352799"/>
          </a:xfrm>
          <a:prstGeom prst="rect">
            <a:avLst/>
          </a:prstGeom>
          <a:noFill/>
          <a:ln w="9525">
            <a:noFill/>
            <a:miter lim="800000"/>
            <a:headEnd/>
            <a:tailEnd/>
          </a:ln>
        </p:spPr>
      </p:pic>
    </p:spTree>
    <p:extLst>
      <p:ext uri="{BB962C8B-B14F-4D97-AF65-F5344CB8AC3E}">
        <p14:creationId xmlns:p14="http://schemas.microsoft.com/office/powerpoint/2010/main" val="332742824"/>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Mutual of Omaha (MO)</a:t>
            </a:r>
          </a:p>
          <a:p>
            <a:pPr lvl="1"/>
            <a:r>
              <a:rPr lang="en-US" dirty="0" smtClean="0"/>
              <a:t>An insurance company that offers a wide range of life, disability, long-term care, and medical supplement insurance along with annuities and mutual funds</a:t>
            </a:r>
          </a:p>
          <a:p>
            <a:pPr lvl="2"/>
            <a:r>
              <a:rPr lang="en-US" dirty="0" smtClean="0"/>
              <a:t>In 2007, the company opened Mutual of Omaha Bank (MOB), a thrift with 13 locations in Nebraska and Colorado through the acquisition and merger of three existing banks</a:t>
            </a:r>
          </a:p>
          <a:p>
            <a:pPr lvl="2"/>
            <a:r>
              <a:rPr lang="en-US" dirty="0" smtClean="0"/>
              <a:t>MOB’s strategic objective is to “acquire community banks in fast-growing cities with a high density of Mutual of Omaha insurance customers”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56</a:t>
            </a:fld>
            <a:endParaRPr lang="en-US">
              <a:solidFill>
                <a:srgbClr val="000000"/>
              </a:solidFill>
            </a:endParaRPr>
          </a:p>
        </p:txBody>
      </p:sp>
    </p:spTree>
    <p:extLst>
      <p:ext uri="{BB962C8B-B14F-4D97-AF65-F5344CB8AC3E}">
        <p14:creationId xmlns:p14="http://schemas.microsoft.com/office/powerpoint/2010/main" val="393722430"/>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lstStyle/>
          <a:p>
            <a:r>
              <a:rPr lang="en-US" smtClean="0"/>
              <a:t>Mutual of Omaha</a:t>
            </a:r>
          </a:p>
          <a:p>
            <a:pPr lvl="1"/>
            <a:r>
              <a:rPr lang="en-US" smtClean="0"/>
              <a:t>In 2007, Mutual of Omaha had almost $20 billion in assets.</a:t>
            </a:r>
          </a:p>
          <a:p>
            <a:pPr lvl="1"/>
            <a:r>
              <a:rPr lang="en-US" smtClean="0"/>
              <a:t>Business model is to combine insurance and banking activities under the holding company</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57</a:t>
            </a:fld>
            <a:endParaRPr lang="en-US">
              <a:solidFill>
                <a:srgbClr val="000000"/>
              </a:solidFill>
            </a:endParaRPr>
          </a:p>
        </p:txBody>
      </p:sp>
    </p:spTree>
    <p:extLst>
      <p:ext uri="{BB962C8B-B14F-4D97-AF65-F5344CB8AC3E}">
        <p14:creationId xmlns:p14="http://schemas.microsoft.com/office/powerpoint/2010/main" val="2816383886"/>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58</a:t>
            </a:fld>
            <a:endParaRPr lang="en-US">
              <a:solidFill>
                <a:srgbClr val="000000"/>
              </a:solidFill>
            </a:endParaRPr>
          </a:p>
        </p:txBody>
      </p:sp>
      <p:pic>
        <p:nvPicPr>
          <p:cNvPr id="7170" name="Picture 2"/>
          <p:cNvPicPr>
            <a:picLocks noChangeAspect="1" noChangeArrowheads="1"/>
          </p:cNvPicPr>
          <p:nvPr/>
        </p:nvPicPr>
        <p:blipFill>
          <a:blip r:embed="rId2" cstate="print"/>
          <a:srcRect/>
          <a:stretch>
            <a:fillRect/>
          </a:stretch>
        </p:blipFill>
        <p:spPr bwMode="auto">
          <a:xfrm>
            <a:off x="566633" y="228600"/>
            <a:ext cx="7739167" cy="6068362"/>
          </a:xfrm>
          <a:prstGeom prst="rect">
            <a:avLst/>
          </a:prstGeom>
          <a:noFill/>
          <a:ln w="9525">
            <a:noFill/>
            <a:miter lim="800000"/>
            <a:headEnd/>
            <a:tailEnd/>
          </a:ln>
        </p:spPr>
      </p:pic>
    </p:spTree>
    <p:extLst>
      <p:ext uri="{BB962C8B-B14F-4D97-AF65-F5344CB8AC3E}">
        <p14:creationId xmlns:p14="http://schemas.microsoft.com/office/powerpoint/2010/main" val="3143507235"/>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59</a:t>
            </a:fld>
            <a:endParaRPr lang="en-US">
              <a:solidFill>
                <a:srgbClr val="000000"/>
              </a:solidFill>
            </a:endParaRPr>
          </a:p>
        </p:txBody>
      </p:sp>
      <p:pic>
        <p:nvPicPr>
          <p:cNvPr id="8194" name="Picture 2"/>
          <p:cNvPicPr>
            <a:picLocks noChangeAspect="1" noChangeArrowheads="1"/>
          </p:cNvPicPr>
          <p:nvPr/>
        </p:nvPicPr>
        <p:blipFill>
          <a:blip r:embed="rId2" cstate="print"/>
          <a:srcRect/>
          <a:stretch>
            <a:fillRect/>
          </a:stretch>
        </p:blipFill>
        <p:spPr bwMode="auto">
          <a:xfrm>
            <a:off x="16420" y="990600"/>
            <a:ext cx="9173712" cy="4713827"/>
          </a:xfrm>
          <a:prstGeom prst="rect">
            <a:avLst/>
          </a:prstGeom>
          <a:noFill/>
          <a:ln w="9525">
            <a:noFill/>
            <a:miter lim="800000"/>
            <a:headEnd/>
            <a:tailEnd/>
          </a:ln>
        </p:spPr>
      </p:pic>
    </p:spTree>
    <p:extLst>
      <p:ext uri="{BB962C8B-B14F-4D97-AF65-F5344CB8AC3E}">
        <p14:creationId xmlns:p14="http://schemas.microsoft.com/office/powerpoint/2010/main" val="1404843074"/>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6</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304800" y="457200"/>
            <a:ext cx="8568690" cy="5497830"/>
          </a:xfrm>
          <a:prstGeom prst="rect">
            <a:avLst/>
          </a:prstGeom>
          <a:noFill/>
          <a:ln w="9525">
            <a:noFill/>
            <a:miter lim="800000"/>
            <a:headEnd/>
            <a:tailEnd/>
          </a:ln>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Financial Performance of Mutual of Omaha Bank</a:t>
            </a:r>
            <a:endParaRPr lang="en-US" dirty="0"/>
          </a:p>
        </p:txBody>
      </p:sp>
      <p:sp>
        <p:nvSpPr>
          <p:cNvPr id="3" name="Content Placeholder 2"/>
          <p:cNvSpPr>
            <a:spLocks noGrp="1"/>
          </p:cNvSpPr>
          <p:nvPr>
            <p:ph idx="1"/>
          </p:nvPr>
        </p:nvSpPr>
        <p:spPr/>
        <p:txBody>
          <a:bodyPr/>
          <a:lstStyle/>
          <a:p>
            <a:r>
              <a:rPr lang="en-US" smtClean="0"/>
              <a:t>Mutual of Omaha Bank’s Risk Profile</a:t>
            </a:r>
          </a:p>
          <a:p>
            <a:pPr lvl="1"/>
            <a:r>
              <a:rPr lang="en-US" smtClean="0"/>
              <a:t>MOB faces the same types of risk that other commercial banks face</a:t>
            </a:r>
          </a:p>
          <a:p>
            <a:pPr lvl="2"/>
            <a:r>
              <a:rPr lang="en-US" smtClean="0"/>
              <a:t>Its primary exposure is to credit risk</a:t>
            </a:r>
          </a:p>
          <a:p>
            <a:pPr lvl="1"/>
            <a:r>
              <a:rPr lang="en-US" smtClean="0"/>
              <a:t>The principal benefit from operating as part of MO is the diversification benefit and access to capital</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1478364518"/>
      </p:ext>
    </p:extLst>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
        <p:nvSpPr>
          <p:cNvPr id="3" name="Content Placeholder 2"/>
          <p:cNvSpPr>
            <a:spLocks noGrp="1"/>
          </p:cNvSpPr>
          <p:nvPr>
            <p:ph idx="1"/>
          </p:nvPr>
        </p:nvSpPr>
        <p:spPr/>
        <p:txBody>
          <a:bodyPr/>
          <a:lstStyle/>
          <a:p>
            <a:r>
              <a:rPr lang="en-US" smtClean="0"/>
              <a:t>Industrial Loan Companies (ILCs)</a:t>
            </a:r>
          </a:p>
          <a:p>
            <a:pPr lvl="1"/>
            <a:r>
              <a:rPr lang="en-US" smtClean="0"/>
              <a:t>Originated in the early 1900s to make loans to borrowers who could not get loans at commercial banks</a:t>
            </a:r>
          </a:p>
          <a:p>
            <a:pPr lvl="1"/>
            <a:r>
              <a:rPr lang="en-US" smtClean="0"/>
              <a:t>Over time, ILCs were granted the right to issue deposits that were insured by the FDIC	</a:t>
            </a:r>
          </a:p>
          <a:p>
            <a:pPr lvl="1"/>
            <a:r>
              <a:rPr lang="en-US" smtClean="0"/>
              <a:t>Today, the majority of ILCs are based in Utah, California, Colorado, and Nevada</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2712294510"/>
      </p:ext>
    </p:extLst>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Industrial Loan Companies</a:t>
            </a:r>
          </a:p>
          <a:p>
            <a:pPr lvl="1"/>
            <a:r>
              <a:rPr lang="en-US" dirty="0" smtClean="0"/>
              <a:t>Historically, most ILCs operated to assist their parent organization in some facet of the firm’s core business</a:t>
            </a:r>
          </a:p>
          <a:p>
            <a:pPr lvl="1"/>
            <a:r>
              <a:rPr lang="en-US" dirty="0" smtClean="0"/>
              <a:t>ILCs gained notoriety when Wal-Mart applied for an ILC charter in 2005</a:t>
            </a:r>
          </a:p>
          <a:p>
            <a:pPr lvl="1"/>
            <a:r>
              <a:rPr lang="en-US" dirty="0" smtClean="0"/>
              <a:t>Many community banks argued against granting Wal-Mart a charter because they were concerned that Wal-Mart would offer traditional banking services in all stores and potentially drive them out of business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62</a:t>
            </a:fld>
            <a:endParaRPr lang="en-US">
              <a:solidFill>
                <a:srgbClr val="000000"/>
              </a:solidFill>
            </a:endParaRPr>
          </a:p>
        </p:txBody>
      </p:sp>
      <p:sp>
        <p:nvSpPr>
          <p:cNvPr id="9" name="Title 8"/>
          <p:cNvSpPr>
            <a:spLocks noGrp="1"/>
          </p:cNvSpPr>
          <p:nvPr>
            <p:ph type="title"/>
          </p:nvPr>
        </p:nvSpPr>
        <p:spPr/>
        <p:txBody>
          <a:bodyPr/>
          <a:lstStyle/>
          <a:p>
            <a:endParaRPr lang="en-US"/>
          </a:p>
        </p:txBody>
      </p:sp>
      <p:sp>
        <p:nvSpPr>
          <p:cNvPr id="10" name="Title 1"/>
          <p:cNvSpPr txBox="1">
            <a:spLocks/>
          </p:cNvSpPr>
          <p:nvPr/>
        </p:nvSpPr>
        <p:spPr bwMode="auto">
          <a:xfrm>
            <a:off x="0" y="274638"/>
            <a:ext cx="91440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a:pPr>
            <a:r>
              <a:rPr lang="en-US" sz="3200" b="1" kern="0" smtClean="0">
                <a:solidFill>
                  <a:srgbClr val="678530"/>
                </a:solidFill>
                <a:latin typeface="Helvetica"/>
              </a:rPr>
              <a:t>The Financial Performance of BMW Financial Services and BMW Bank of North America</a:t>
            </a:r>
            <a:endParaRPr lang="en-US" sz="3200" b="1" kern="0" dirty="0">
              <a:solidFill>
                <a:srgbClr val="678530"/>
              </a:solidFill>
              <a:latin typeface="Helvetica"/>
            </a:endParaRPr>
          </a:p>
        </p:txBody>
      </p:sp>
    </p:spTree>
    <p:extLst>
      <p:ext uri="{BB962C8B-B14F-4D97-AF65-F5344CB8AC3E}">
        <p14:creationId xmlns:p14="http://schemas.microsoft.com/office/powerpoint/2010/main" val="870663593"/>
      </p:ext>
    </p:extLst>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Industrial Loan Companies</a:t>
            </a:r>
          </a:p>
          <a:p>
            <a:pPr lvl="1"/>
            <a:r>
              <a:rPr lang="en-US" dirty="0" smtClean="0"/>
              <a:t>The primary criticisms against granting commerce companies ILC charters are:</a:t>
            </a:r>
          </a:p>
          <a:p>
            <a:pPr lvl="2"/>
            <a:r>
              <a:rPr lang="en-US" dirty="0" smtClean="0"/>
              <a:t>There should be a separation between commerce and banking to protect customers from potential conflicts of interest</a:t>
            </a:r>
          </a:p>
          <a:p>
            <a:pPr lvl="2"/>
            <a:r>
              <a:rPr lang="en-US" dirty="0" smtClean="0"/>
              <a:t>Firms like Wal-Mart could become so large and powerful that they might dominant business in many communities</a:t>
            </a:r>
          </a:p>
          <a:p>
            <a:pPr lvl="2"/>
            <a:r>
              <a:rPr lang="en-US" dirty="0" smtClean="0"/>
              <a:t>ILCs are not subject to the same regulation as commercial banks—which may create safety and soundness problems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63</a:t>
            </a:fld>
            <a:endParaRPr lang="en-US">
              <a:solidFill>
                <a:srgbClr val="000000"/>
              </a:solidFill>
            </a:endParaRPr>
          </a:p>
        </p:txBody>
      </p:sp>
      <p:sp>
        <p:nvSpPr>
          <p:cNvPr id="9" name="Title 8"/>
          <p:cNvSpPr>
            <a:spLocks noGrp="1"/>
          </p:cNvSpPr>
          <p:nvPr>
            <p:ph type="title"/>
          </p:nvPr>
        </p:nvSpPr>
        <p:spPr/>
        <p:txBody>
          <a:bodyPr/>
          <a:lstStyle/>
          <a:p>
            <a:endParaRPr lang="en-US"/>
          </a:p>
        </p:txBody>
      </p:sp>
      <p:sp>
        <p:nvSpPr>
          <p:cNvPr id="10" name="Title 1"/>
          <p:cNvSpPr txBox="1">
            <a:spLocks/>
          </p:cNvSpPr>
          <p:nvPr/>
        </p:nvSpPr>
        <p:spPr bwMode="auto">
          <a:xfrm>
            <a:off x="0" y="274638"/>
            <a:ext cx="91440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fontAlgn="base">
              <a:spcBef>
                <a:spcPct val="0"/>
              </a:spcBef>
              <a:spcAft>
                <a:spcPct val="0"/>
              </a:spcAft>
              <a:defRPr/>
            </a:pPr>
            <a:r>
              <a:rPr lang="en-US" sz="3200" b="1" kern="0" smtClean="0">
                <a:solidFill>
                  <a:srgbClr val="678530"/>
                </a:solidFill>
                <a:latin typeface="Helvetica"/>
              </a:rPr>
              <a:t>The Financial Performance of BMW Financial Services and BMW Bank of North America</a:t>
            </a:r>
            <a:endParaRPr lang="en-US" sz="3200" b="1" kern="0" dirty="0">
              <a:solidFill>
                <a:srgbClr val="678530"/>
              </a:solidFill>
              <a:latin typeface="Helvetica"/>
            </a:endParaRPr>
          </a:p>
        </p:txBody>
      </p:sp>
    </p:spTree>
    <p:extLst>
      <p:ext uri="{BB962C8B-B14F-4D97-AF65-F5344CB8AC3E}">
        <p14:creationId xmlns:p14="http://schemas.microsoft.com/office/powerpoint/2010/main" val="1012055707"/>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 of North America is an ILC owned by BMW Financial Services</a:t>
            </a:r>
          </a:p>
          <a:p>
            <a:pPr lvl="1"/>
            <a:r>
              <a:rPr lang="en-US" smtClean="0"/>
              <a:t>BMW Financial Services offers loans, leases, and credit cards via BMW Bank</a:t>
            </a:r>
          </a:p>
          <a:p>
            <a:pPr lvl="1"/>
            <a:r>
              <a:rPr lang="en-US" smtClean="0"/>
              <a:t>Although BMW Bank operates from a single office in Utah, it collects deposits and uses borrowed funds to underwrite loans and leases for the purchase of automobiles at BMW dealers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64</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3847698214"/>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 is chartered by the state of Utah and is also regulated by the FDIC because its deposits are FDIC insured</a:t>
            </a:r>
          </a:p>
          <a:p>
            <a:pPr lvl="1"/>
            <a:r>
              <a:rPr lang="en-US" smtClean="0"/>
              <a:t>BMW Bank makes loans to individuals either in the form of credit card loans or loans for automobiles</a:t>
            </a:r>
          </a:p>
          <a:p>
            <a:pPr lvl="1"/>
            <a:r>
              <a:rPr lang="en-US" smtClean="0"/>
              <a:t>The bank obtains most of it financing in the form of small time deposits and federal funds purchased</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65</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1964103064"/>
      </p:ext>
    </p:extLst>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66</a:t>
            </a:fld>
            <a:endParaRPr lang="en-US">
              <a:solidFill>
                <a:srgbClr val="0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1219200" y="76860"/>
            <a:ext cx="6629400" cy="6205026"/>
          </a:xfrm>
          <a:prstGeom prst="rect">
            <a:avLst/>
          </a:prstGeom>
          <a:noFill/>
          <a:ln w="9525">
            <a:noFill/>
            <a:miter lim="800000"/>
            <a:headEnd/>
            <a:tailEnd/>
          </a:ln>
        </p:spPr>
      </p:pic>
    </p:spTree>
    <p:extLst>
      <p:ext uri="{BB962C8B-B14F-4D97-AF65-F5344CB8AC3E}">
        <p14:creationId xmlns:p14="http://schemas.microsoft.com/office/powerpoint/2010/main" val="2135872030"/>
      </p:ext>
    </p:extLst>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67</a:t>
            </a:fld>
            <a:endParaRPr lang="en-US">
              <a:solidFill>
                <a:srgbClr val="00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672353" y="228600"/>
            <a:ext cx="7785847" cy="5943600"/>
          </a:xfrm>
          <a:prstGeom prst="rect">
            <a:avLst/>
          </a:prstGeom>
          <a:noFill/>
          <a:ln w="9525">
            <a:noFill/>
            <a:miter lim="800000"/>
            <a:headEnd/>
            <a:tailEnd/>
          </a:ln>
        </p:spPr>
      </p:pic>
    </p:spTree>
    <p:extLst>
      <p:ext uri="{BB962C8B-B14F-4D97-AF65-F5344CB8AC3E}">
        <p14:creationId xmlns:p14="http://schemas.microsoft.com/office/powerpoint/2010/main" val="3669045108"/>
      </p:ext>
    </p:extLst>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BMW Bank’s Risk Profile</a:t>
            </a:r>
          </a:p>
          <a:p>
            <a:pPr lvl="1"/>
            <a:r>
              <a:rPr lang="en-US" smtClean="0"/>
              <a:t>Reported higher ROE then peers</a:t>
            </a:r>
          </a:p>
          <a:p>
            <a:pPr lvl="1"/>
            <a:r>
              <a:rPr lang="en-US" smtClean="0"/>
              <a:t>Invested proportionately more in loans than peers</a:t>
            </a:r>
          </a:p>
          <a:p>
            <a:pPr lvl="1"/>
            <a:r>
              <a:rPr lang="en-US" smtClean="0"/>
              <a:t>Gets no funding from demand deposits, raising its cost of funds</a:t>
            </a:r>
          </a:p>
          <a:p>
            <a:pPr lvl="1"/>
            <a:r>
              <a:rPr lang="en-US" smtClean="0"/>
              <a:t>Efficiency ratio is significantly lower than peers</a:t>
            </a:r>
          </a:p>
          <a:p>
            <a:pPr lvl="1"/>
            <a:r>
              <a:rPr lang="en-US" smtClean="0"/>
              <a:t>Higher charge-offs than peers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68</a:t>
            </a:fld>
            <a:endParaRPr lang="en-US">
              <a:solidFill>
                <a:srgbClr val="000000"/>
              </a:solidFill>
            </a:endParaRPr>
          </a:p>
        </p:txBody>
      </p:sp>
      <p:sp>
        <p:nvSpPr>
          <p:cNvPr id="10" name="Title 1"/>
          <p:cNvSpPr>
            <a:spLocks noGrp="1"/>
          </p:cNvSpPr>
          <p:nvPr>
            <p:ph type="title"/>
          </p:nvPr>
        </p:nvSpPr>
        <p:spPr>
          <a:xfrm>
            <a:off x="0" y="274638"/>
            <a:ext cx="9144000" cy="715962"/>
          </a:xfrm>
        </p:spPr>
        <p:txBody>
          <a:bodyPr>
            <a:noAutofit/>
          </a:bodyPr>
          <a:lstStyle/>
          <a:p>
            <a:r>
              <a:rPr lang="en-US" sz="3200" dirty="0" smtClean="0"/>
              <a:t>The Financial Performance of BMW Financial Services and BMW Bank of North America</a:t>
            </a:r>
            <a:endParaRPr lang="en-US" sz="3200" dirty="0"/>
          </a:p>
        </p:txBody>
      </p:sp>
    </p:spTree>
    <p:extLst>
      <p:ext uri="{BB962C8B-B14F-4D97-AF65-F5344CB8AC3E}">
        <p14:creationId xmlns:p14="http://schemas.microsoft.com/office/powerpoint/2010/main" val="3366173832"/>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69</a:t>
            </a:fld>
            <a:endParaRPr lang="en-US">
              <a:solidFill>
                <a:srgbClr val="000000"/>
              </a:solidFill>
            </a:endParaRPr>
          </a:p>
        </p:txBody>
      </p:sp>
      <p:pic>
        <p:nvPicPr>
          <p:cNvPr id="11266" name="Picture 2"/>
          <p:cNvPicPr>
            <a:picLocks noChangeAspect="1" noChangeArrowheads="1"/>
          </p:cNvPicPr>
          <p:nvPr/>
        </p:nvPicPr>
        <p:blipFill>
          <a:blip r:embed="rId2" cstate="print"/>
          <a:srcRect/>
          <a:stretch>
            <a:fillRect/>
          </a:stretch>
        </p:blipFill>
        <p:spPr bwMode="auto">
          <a:xfrm>
            <a:off x="722428" y="152400"/>
            <a:ext cx="7735772" cy="6215292"/>
          </a:xfrm>
          <a:prstGeom prst="rect">
            <a:avLst/>
          </a:prstGeom>
          <a:noFill/>
          <a:ln w="9525">
            <a:noFill/>
            <a:miter lim="800000"/>
            <a:headEnd/>
            <a:tailEnd/>
          </a:ln>
        </p:spPr>
      </p:pic>
    </p:spTree>
    <p:extLst>
      <p:ext uri="{BB962C8B-B14F-4D97-AF65-F5344CB8AC3E}">
        <p14:creationId xmlns:p14="http://schemas.microsoft.com/office/powerpoint/2010/main" val="4281241234"/>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2" name="Rectangle 4"/>
          <p:cNvSpPr>
            <a:spLocks noGrp="1" noChangeArrowheads="1"/>
          </p:cNvSpPr>
          <p:nvPr>
            <p:ph type="title"/>
          </p:nvPr>
        </p:nvSpPr>
        <p:spPr/>
        <p:txBody>
          <a:bodyPr/>
          <a:lstStyle/>
          <a:p>
            <a:r>
              <a:rPr lang="en-US" smtClean="0"/>
              <a:t>Non-Interest Income</a:t>
            </a:r>
            <a:endParaRPr lang="en-US" dirty="0"/>
          </a:p>
        </p:txBody>
      </p:sp>
      <p:sp>
        <p:nvSpPr>
          <p:cNvPr id="549893" name="Rectangle 5"/>
          <p:cNvSpPr>
            <a:spLocks noGrp="1" noChangeArrowheads="1"/>
          </p:cNvSpPr>
          <p:nvPr>
            <p:ph idx="1"/>
          </p:nvPr>
        </p:nvSpPr>
        <p:spPr/>
        <p:txBody>
          <a:bodyPr>
            <a:normAutofit fontScale="92500"/>
          </a:bodyPr>
          <a:lstStyle/>
          <a:p>
            <a:r>
              <a:rPr lang="en-US" dirty="0" smtClean="0"/>
              <a:t>All fees are NOT created equal</a:t>
            </a:r>
          </a:p>
          <a:p>
            <a:pPr lvl="1"/>
            <a:r>
              <a:rPr lang="en-US" dirty="0" smtClean="0"/>
              <a:t>Some fees are stable and predictable over time, while others are highly volatile because they are cyclical </a:t>
            </a:r>
          </a:p>
          <a:p>
            <a:r>
              <a:rPr lang="en-US" dirty="0" smtClean="0"/>
              <a:t>Non-Interest Income has increased as a proportion of net operating revenue</a:t>
            </a:r>
          </a:p>
          <a:p>
            <a:pPr lvl="1"/>
            <a:r>
              <a:rPr lang="en-US" dirty="0" smtClean="0"/>
              <a:t>Largest contributors are deposit service charges and other non-interest income</a:t>
            </a:r>
          </a:p>
          <a:p>
            <a:pPr lvl="1"/>
            <a:r>
              <a:rPr lang="en-US" dirty="0" smtClean="0"/>
              <a:t>Larger banks rely more on non-interest income than their smaller counterparts</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a:t>
            </a:fld>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Pricing Fixed-Income Securities</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solidFill>
                  <a:srgbClr val="000000"/>
                </a:solidFill>
              </a:rPr>
              <a:pPr/>
              <a:t>70</a:t>
            </a:fld>
            <a:endParaRPr lang="en-US" dirty="0">
              <a:solidFill>
                <a:srgbClr val="000000"/>
              </a:solidFill>
            </a:endParaRPr>
          </a:p>
        </p:txBody>
      </p:sp>
    </p:spTree>
    <p:extLst>
      <p:ext uri="{BB962C8B-B14F-4D97-AF65-F5344CB8AC3E}">
        <p14:creationId xmlns:p14="http://schemas.microsoft.com/office/powerpoint/2010/main" val="2506710910"/>
      </p:ext>
    </p:extLst>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Terms</a:t>
            </a:r>
          </a:p>
          <a:p>
            <a:pPr lvl="1"/>
            <a:r>
              <a:rPr lang="en-US" dirty="0" smtClean="0"/>
              <a:t>Present Value = PV</a:t>
            </a:r>
          </a:p>
          <a:p>
            <a:pPr lvl="2"/>
            <a:r>
              <a:rPr lang="en-US" dirty="0" smtClean="0"/>
              <a:t>The value today of a single future cash flow or series of cash flows</a:t>
            </a:r>
          </a:p>
          <a:p>
            <a:pPr lvl="1"/>
            <a:r>
              <a:rPr lang="en-US" dirty="0" smtClean="0"/>
              <a:t>Future Value = FV</a:t>
            </a:r>
          </a:p>
          <a:p>
            <a:pPr lvl="2"/>
            <a:r>
              <a:rPr lang="en-US" dirty="0" smtClean="0"/>
              <a:t>The amount to which a single cash flow or series of cash flows will grow over a given period of time when compounded at a given interest rate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71</a:t>
            </a:fld>
            <a:endParaRPr lang="en-US" dirty="0">
              <a:solidFill>
                <a:srgbClr val="000000"/>
              </a:solidFill>
            </a:endParaRPr>
          </a:p>
        </p:txBody>
      </p:sp>
    </p:spTree>
    <p:extLst>
      <p:ext uri="{BB962C8B-B14F-4D97-AF65-F5344CB8AC3E}">
        <p14:creationId xmlns:p14="http://schemas.microsoft.com/office/powerpoint/2010/main" val="74112092"/>
      </p:ext>
    </p:extLst>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Terms</a:t>
            </a:r>
          </a:p>
          <a:p>
            <a:pPr lvl="1"/>
            <a:r>
              <a:rPr lang="en-US" dirty="0" smtClean="0"/>
              <a:t>Interest Rate Per Year = </a:t>
            </a:r>
            <a:r>
              <a:rPr lang="en-US" dirty="0" err="1" smtClean="0"/>
              <a:t>i</a:t>
            </a:r>
            <a:endParaRPr lang="en-US" smtClean="0"/>
          </a:p>
          <a:p>
            <a:pPr lvl="1"/>
            <a:r>
              <a:rPr lang="en-US" smtClean="0"/>
              <a:t>Number of Periods = n</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3446722470"/>
      </p:ext>
    </p:extLst>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Single Payment</a:t>
            </a:r>
            <a:endParaRPr lang="en-US" dirty="0"/>
          </a:p>
        </p:txBody>
      </p:sp>
      <p:sp>
        <p:nvSpPr>
          <p:cNvPr id="3" name="Content Placeholder 2"/>
          <p:cNvSpPr>
            <a:spLocks noGrp="1"/>
          </p:cNvSpPr>
          <p:nvPr>
            <p:ph idx="1"/>
          </p:nvPr>
        </p:nvSpPr>
        <p:spPr/>
        <p:txBody>
          <a:bodyPr/>
          <a:lstStyle/>
          <a:p>
            <a:r>
              <a:rPr lang="en-US" dirty="0" smtClean="0"/>
              <a:t>Suppose you invest $1,000 for one year at 5% per year.  What is the future value in one year?</a:t>
            </a:r>
          </a:p>
          <a:p>
            <a:pPr algn="ctr">
              <a:buNone/>
            </a:pPr>
            <a:r>
              <a:rPr lang="en-US" dirty="0" smtClean="0"/>
              <a:t>	PV(1+i) = FV1</a:t>
            </a:r>
          </a:p>
          <a:p>
            <a:pPr algn="ctr">
              <a:buNone/>
            </a:pPr>
            <a:r>
              <a:rPr lang="en-US" dirty="0" smtClean="0"/>
              <a:t>	$1,000(1.05) = $1,050</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73</a:t>
            </a:fld>
            <a:endParaRPr lang="en-US" dirty="0">
              <a:solidFill>
                <a:srgbClr val="000000"/>
              </a:solidFill>
            </a:endParaRPr>
          </a:p>
        </p:txBody>
      </p:sp>
      <p:graphicFrame>
        <p:nvGraphicFramePr>
          <p:cNvPr id="1026" name="Object 2"/>
          <p:cNvGraphicFramePr>
            <a:graphicFrameLocks noChangeAspect="1"/>
          </p:cNvGraphicFramePr>
          <p:nvPr/>
        </p:nvGraphicFramePr>
        <p:xfrm>
          <a:off x="2971800" y="4419600"/>
          <a:ext cx="3366995" cy="1781175"/>
        </p:xfrm>
        <a:graphic>
          <a:graphicData uri="http://schemas.openxmlformats.org/presentationml/2006/ole">
            <mc:AlternateContent xmlns:mc="http://schemas.openxmlformats.org/markup-compatibility/2006">
              <mc:Choice xmlns:v="urn:schemas-microsoft-com:vml" Requires="v">
                <p:oleObj spid="_x0000_s59397" name="Visio" r:id="rId3" imgW="2790136" imgH="1475652" progId="Visio.Drawing.11">
                  <p:embed/>
                </p:oleObj>
              </mc:Choice>
              <mc:Fallback>
                <p:oleObj name="Visio" r:id="rId3" imgW="2790136" imgH="147565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19600"/>
                        <a:ext cx="3366995" cy="1781175"/>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3549541929"/>
      </p:ext>
    </p:extLst>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Single Payment</a:t>
            </a:r>
            <a:endParaRPr lang="en-US" dirty="0"/>
          </a:p>
        </p:txBody>
      </p:sp>
      <p:sp>
        <p:nvSpPr>
          <p:cNvPr id="3" name="Content Placeholder 2"/>
          <p:cNvSpPr>
            <a:spLocks noGrp="1"/>
          </p:cNvSpPr>
          <p:nvPr>
            <p:ph idx="1"/>
          </p:nvPr>
        </p:nvSpPr>
        <p:spPr/>
        <p:txBody>
          <a:bodyPr/>
          <a:lstStyle/>
          <a:p>
            <a:r>
              <a:rPr lang="en-US" dirty="0" smtClean="0"/>
              <a:t>Suppose you leave the money in for another year.  How much will you have two years from now?</a:t>
            </a:r>
          </a:p>
          <a:p>
            <a:pPr algn="ctr">
              <a:buNone/>
            </a:pPr>
            <a:r>
              <a:rPr lang="en-US" dirty="0" smtClean="0"/>
              <a:t>PV(1+i)2 = FV2</a:t>
            </a:r>
          </a:p>
          <a:p>
            <a:pPr algn="ctr">
              <a:buNone/>
            </a:pPr>
            <a:r>
              <a:rPr lang="en-US" dirty="0" smtClean="0"/>
              <a:t>$1,000(1.05)2 = $1,102.50</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74</a:t>
            </a:fld>
            <a:endParaRPr lang="en-US" dirty="0">
              <a:solidFill>
                <a:srgbClr val="000000"/>
              </a:solidFill>
            </a:endParaRPr>
          </a:p>
        </p:txBody>
      </p:sp>
      <p:graphicFrame>
        <p:nvGraphicFramePr>
          <p:cNvPr id="2051" name="Object 3"/>
          <p:cNvGraphicFramePr>
            <a:graphicFrameLocks noChangeAspect="1"/>
          </p:cNvGraphicFramePr>
          <p:nvPr/>
        </p:nvGraphicFramePr>
        <p:xfrm>
          <a:off x="2970213" y="4414838"/>
          <a:ext cx="3529012" cy="1784350"/>
        </p:xfrm>
        <a:graphic>
          <a:graphicData uri="http://schemas.openxmlformats.org/presentationml/2006/ole">
            <mc:AlternateContent xmlns:mc="http://schemas.openxmlformats.org/markup-compatibility/2006">
              <mc:Choice xmlns:v="urn:schemas-microsoft-com:vml" Requires="v">
                <p:oleObj spid="_x0000_s60421" name="Visio" r:id="rId3" imgW="2918752" imgH="1475652" progId="Visio.Drawing.11">
                  <p:embed/>
                </p:oleObj>
              </mc:Choice>
              <mc:Fallback>
                <p:oleObj name="Visio" r:id="rId3" imgW="2918752" imgH="147565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4414838"/>
                        <a:ext cx="3529012" cy="1784350"/>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4284906761"/>
      </p:ext>
    </p:extLst>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Mathematics of Interest Rates</a:t>
            </a:r>
            <a:endParaRPr lang="en-US" dirty="0"/>
          </a:p>
        </p:txBody>
      </p:sp>
      <p:sp>
        <p:nvSpPr>
          <p:cNvPr id="3" name="Content Placeholder 2"/>
          <p:cNvSpPr>
            <a:spLocks noGrp="1"/>
          </p:cNvSpPr>
          <p:nvPr>
            <p:ph idx="1"/>
          </p:nvPr>
        </p:nvSpPr>
        <p:spPr/>
        <p:txBody>
          <a:bodyPr/>
          <a:lstStyle/>
          <a:p>
            <a:r>
              <a:rPr lang="en-US" dirty="0" smtClean="0"/>
              <a:t>What is the future value of $1000 at 5% interest per year for two years?</a:t>
            </a:r>
          </a:p>
          <a:p>
            <a:pPr lvl="1"/>
            <a:r>
              <a:rPr lang="en-US" dirty="0" smtClean="0"/>
              <a:t>Inputs: </a:t>
            </a:r>
          </a:p>
          <a:p>
            <a:pPr lvl="2"/>
            <a:r>
              <a:rPr lang="en-US" dirty="0" smtClean="0"/>
              <a:t>N = 2</a:t>
            </a:r>
          </a:p>
          <a:p>
            <a:pPr lvl="2"/>
            <a:r>
              <a:rPr lang="en-US" dirty="0" err="1" smtClean="0"/>
              <a:t>i</a:t>
            </a:r>
            <a:r>
              <a:rPr lang="en-US" dirty="0" smtClean="0"/>
              <a:t> = 5</a:t>
            </a:r>
          </a:p>
          <a:p>
            <a:pPr lvl="2"/>
            <a:r>
              <a:rPr lang="en-US" dirty="0" smtClean="0"/>
              <a:t>PV = 1000</a:t>
            </a:r>
          </a:p>
          <a:p>
            <a:pPr lvl="1"/>
            <a:r>
              <a:rPr lang="en-US" dirty="0" smtClean="0"/>
              <a:t>Output: </a:t>
            </a:r>
          </a:p>
          <a:p>
            <a:pPr lvl="2"/>
            <a:r>
              <a:rPr lang="en-US" dirty="0" smtClean="0"/>
              <a:t>FV = -1102.50</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75</a:t>
            </a:fld>
            <a:endParaRPr lang="en-US">
              <a:solidFill>
                <a:srgbClr val="000000"/>
              </a:solidFill>
            </a:endParaRPr>
          </a:p>
        </p:txBody>
      </p:sp>
      <p:graphicFrame>
        <p:nvGraphicFramePr>
          <p:cNvPr id="146434" name="Object 4"/>
          <p:cNvGraphicFramePr>
            <a:graphicFrameLocks noChangeAspect="1"/>
          </p:cNvGraphicFramePr>
          <p:nvPr/>
        </p:nvGraphicFramePr>
        <p:xfrm>
          <a:off x="4335462" y="4648200"/>
          <a:ext cx="5189538" cy="1809750"/>
        </p:xfrm>
        <a:graphic>
          <a:graphicData uri="http://schemas.openxmlformats.org/presentationml/2006/ole">
            <mc:AlternateContent xmlns:mc="http://schemas.openxmlformats.org/markup-compatibility/2006">
              <mc:Choice xmlns:v="urn:schemas-microsoft-com:vml" Requires="v">
                <p:oleObj spid="_x0000_s65541" name="Visio" r:id="rId3" imgW="6035356" imgH="2104255" progId="Visio.Drawing.11">
                  <p:embed/>
                </p:oleObj>
              </mc:Choice>
              <mc:Fallback>
                <p:oleObj name="Visio" r:id="rId3" imgW="6035356"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462" y="4648200"/>
                        <a:ext cx="5189538"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1805838"/>
      </p:ext>
    </p:extLst>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normAutofit/>
          </a:bodyPr>
          <a:lstStyle/>
          <a:p>
            <a:r>
              <a:rPr lang="en-US" dirty="0" smtClean="0"/>
              <a:t>Solving for the Rate of Interest</a:t>
            </a:r>
          </a:p>
          <a:p>
            <a:pPr algn="ctr">
              <a:buNone/>
            </a:pPr>
            <a:r>
              <a:rPr lang="en-US" dirty="0" smtClean="0"/>
              <a:t>PV(1+i)</a:t>
            </a:r>
            <a:r>
              <a:rPr lang="en-US" baseline="30000" dirty="0" smtClean="0"/>
              <a:t>n</a:t>
            </a:r>
            <a:r>
              <a:rPr lang="en-US" dirty="0" smtClean="0"/>
              <a:t> = </a:t>
            </a:r>
            <a:r>
              <a:rPr lang="en-US" dirty="0" err="1" smtClean="0"/>
              <a:t>FV</a:t>
            </a:r>
            <a:r>
              <a:rPr lang="en-US" baseline="-25000" dirty="0" err="1" smtClean="0"/>
              <a:t>n</a:t>
            </a:r>
            <a:r>
              <a:rPr lang="en-US" baseline="-25000" dirty="0" smtClean="0"/>
              <a:t/>
            </a:r>
            <a:br>
              <a:rPr lang="en-US" baseline="-25000" dirty="0" smtClean="0"/>
            </a:br>
            <a:endParaRPr lang="en-US" dirty="0" smtClean="0"/>
          </a:p>
          <a:p>
            <a:pPr algn="ctr">
              <a:buNone/>
            </a:pPr>
            <a:r>
              <a:rPr lang="en-US" dirty="0" err="1" smtClean="0"/>
              <a:t>i</a:t>
            </a:r>
            <a:r>
              <a:rPr lang="en-US" dirty="0" smtClean="0"/>
              <a:t> = (</a:t>
            </a:r>
            <a:r>
              <a:rPr lang="en-US" dirty="0" err="1" smtClean="0"/>
              <a:t>FV</a:t>
            </a:r>
            <a:r>
              <a:rPr lang="en-US" baseline="-25000" dirty="0" err="1" smtClean="0"/>
              <a:t>n</a:t>
            </a:r>
            <a:r>
              <a:rPr lang="en-US" dirty="0" smtClean="0"/>
              <a:t>/PV)</a:t>
            </a:r>
            <a:r>
              <a:rPr lang="en-US" baseline="30000" dirty="0" smtClean="0"/>
              <a:t>1/n</a:t>
            </a:r>
            <a:r>
              <a:rPr lang="en-US" dirty="0" smtClean="0"/>
              <a:t> -1</a:t>
            </a:r>
          </a:p>
          <a:p>
            <a:pP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76</a:t>
            </a:fld>
            <a:endParaRPr lang="en-US" dirty="0">
              <a:solidFill>
                <a:srgbClr val="000000"/>
              </a:solidFill>
            </a:endParaRPr>
          </a:p>
        </p:txBody>
      </p:sp>
    </p:spTree>
    <p:extLst>
      <p:ext uri="{BB962C8B-B14F-4D97-AF65-F5344CB8AC3E}">
        <p14:creationId xmlns:p14="http://schemas.microsoft.com/office/powerpoint/2010/main" val="3702155516"/>
      </p:ext>
    </p:extLst>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the Rate of Interest</a:t>
            </a:r>
          </a:p>
          <a:p>
            <a:pPr lvl="1"/>
            <a:r>
              <a:rPr lang="en-US" dirty="0" smtClean="0"/>
              <a:t>Suppose we invest in a CD that promises to double our money in 8 years.  What is the annual interest rate?</a:t>
            </a:r>
          </a:p>
          <a:p>
            <a:pPr algn="ctr">
              <a:buNone/>
            </a:pPr>
            <a:r>
              <a:rPr lang="en-US" dirty="0" err="1" smtClean="0"/>
              <a:t>i</a:t>
            </a:r>
            <a:r>
              <a:rPr lang="en-US" dirty="0" smtClean="0"/>
              <a:t> = ($1,800/$1,000)</a:t>
            </a:r>
            <a:r>
              <a:rPr lang="en-US" baseline="30000" dirty="0" smtClean="0"/>
              <a:t>1/8</a:t>
            </a:r>
            <a:r>
              <a:rPr lang="en-US" dirty="0" smtClean="0"/>
              <a:t> -1 = .0762 = 7.62%</a:t>
            </a:r>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77</a:t>
            </a:fld>
            <a:endParaRPr lang="en-US" dirty="0">
              <a:solidFill>
                <a:srgbClr val="000000"/>
              </a:solidFill>
            </a:endParaRPr>
          </a:p>
        </p:txBody>
      </p:sp>
      <p:graphicFrame>
        <p:nvGraphicFramePr>
          <p:cNvPr id="3076" name="Object 19"/>
          <p:cNvGraphicFramePr>
            <a:graphicFrameLocks noChangeAspect="1"/>
          </p:cNvGraphicFramePr>
          <p:nvPr/>
        </p:nvGraphicFramePr>
        <p:xfrm>
          <a:off x="3951288" y="4495800"/>
          <a:ext cx="5192712" cy="1809750"/>
        </p:xfrm>
        <a:graphic>
          <a:graphicData uri="http://schemas.openxmlformats.org/presentationml/2006/ole">
            <mc:AlternateContent xmlns:mc="http://schemas.openxmlformats.org/markup-compatibility/2006">
              <mc:Choice xmlns:v="urn:schemas-microsoft-com:vml" Requires="v">
                <p:oleObj spid="_x0000_s66565" name="Visio" r:id="rId3" imgW="6035356" imgH="2104255" progId="Visio.Drawing.11">
                  <p:embed/>
                </p:oleObj>
              </mc:Choice>
              <mc:Fallback>
                <p:oleObj name="Visio" r:id="rId3" imgW="6035356"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88" y="4495800"/>
                        <a:ext cx="519271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77524970"/>
      </p:ext>
    </p:extLst>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algn="ctr">
              <a:buNone/>
            </a:pPr>
            <a:r>
              <a:rPr lang="en-US" dirty="0" smtClean="0"/>
              <a:t>PV(1+i)</a:t>
            </a:r>
            <a:r>
              <a:rPr lang="en-US" baseline="30000" dirty="0" smtClean="0"/>
              <a:t>n</a:t>
            </a:r>
            <a:r>
              <a:rPr lang="en-US" dirty="0" smtClean="0"/>
              <a:t> = </a:t>
            </a:r>
            <a:r>
              <a:rPr lang="en-US" dirty="0" err="1" smtClean="0"/>
              <a:t>FV</a:t>
            </a:r>
            <a:r>
              <a:rPr lang="en-US" baseline="-25000" dirty="0" err="1" smtClean="0"/>
              <a:t>n</a:t>
            </a:r>
            <a:r>
              <a:rPr lang="en-US" baseline="-25000" dirty="0" smtClean="0"/>
              <a:t/>
            </a:r>
            <a:br>
              <a:rPr lang="en-US" baseline="-25000" dirty="0" smtClean="0"/>
            </a:br>
            <a:r>
              <a:rPr lang="en-US" baseline="-25000" dirty="0" smtClean="0"/>
              <a:t/>
            </a:r>
            <a:br>
              <a:rPr lang="en-US" baseline="-25000" dirty="0" smtClean="0"/>
            </a:br>
            <a:r>
              <a:rPr lang="en-US" dirty="0" smtClean="0"/>
              <a:t> PV = </a:t>
            </a:r>
            <a:r>
              <a:rPr lang="en-US" dirty="0" err="1" smtClean="0"/>
              <a:t>FV</a:t>
            </a:r>
            <a:r>
              <a:rPr lang="en-US" baseline="-25000" dirty="0" err="1" smtClean="0"/>
              <a:t>n</a:t>
            </a:r>
            <a:r>
              <a:rPr lang="en-US" dirty="0" smtClean="0"/>
              <a:t>/(1+i)</a:t>
            </a:r>
            <a:r>
              <a:rPr lang="en-US" baseline="30000" dirty="0" smtClean="0"/>
              <a:t>n</a:t>
            </a:r>
            <a:r>
              <a:rPr lang="en-US" dirty="0" smtClean="0"/>
              <a:t> </a:t>
            </a:r>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78</a:t>
            </a:fld>
            <a:endParaRPr lang="en-US" dirty="0">
              <a:solidFill>
                <a:srgbClr val="000000"/>
              </a:solidFill>
            </a:endParaRPr>
          </a:p>
        </p:txBody>
      </p:sp>
    </p:spTree>
    <p:extLst>
      <p:ext uri="{BB962C8B-B14F-4D97-AF65-F5344CB8AC3E}">
        <p14:creationId xmlns:p14="http://schemas.microsoft.com/office/powerpoint/2010/main" val="370803676"/>
      </p:ext>
    </p:extLst>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lvl="1"/>
            <a:r>
              <a:rPr lang="en-US" dirty="0" smtClean="0"/>
              <a:t>Suppose you have a choice between receiving a cash payment of $50,000 today or $60,000 in three years.  If you could earn 7% on your investments, which would you choose?</a:t>
            </a:r>
          </a:p>
          <a:p>
            <a:pPr lvl="1" algn="ctr">
              <a:buNone/>
            </a:pPr>
            <a:r>
              <a:rPr lang="en-US" dirty="0" smtClean="0"/>
              <a:t>PV = $60,000/(1+.07)</a:t>
            </a:r>
            <a:r>
              <a:rPr lang="en-US" baseline="30000" dirty="0" smtClean="0"/>
              <a:t>3</a:t>
            </a:r>
            <a:r>
              <a:rPr lang="en-US" dirty="0" smtClean="0"/>
              <a:t> = $48,978</a:t>
            </a:r>
          </a:p>
          <a:p>
            <a:pPr lvl="1"/>
            <a:endParaRPr lang="en-US" dirty="0" smtClean="0"/>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79</a:t>
            </a:fld>
            <a:endParaRPr lang="en-US" dirty="0">
              <a:solidFill>
                <a:srgbClr val="000000"/>
              </a:solidFill>
            </a:endParaRPr>
          </a:p>
        </p:txBody>
      </p:sp>
      <p:graphicFrame>
        <p:nvGraphicFramePr>
          <p:cNvPr id="10244" name="Object 6"/>
          <p:cNvGraphicFramePr>
            <a:graphicFrameLocks noChangeAspect="1"/>
          </p:cNvGraphicFramePr>
          <p:nvPr/>
        </p:nvGraphicFramePr>
        <p:xfrm>
          <a:off x="2430462" y="4675187"/>
          <a:ext cx="5037138" cy="1801813"/>
        </p:xfrm>
        <a:graphic>
          <a:graphicData uri="http://schemas.openxmlformats.org/presentationml/2006/ole">
            <mc:AlternateContent xmlns:mc="http://schemas.openxmlformats.org/markup-compatibility/2006">
              <mc:Choice xmlns:v="urn:schemas-microsoft-com:vml" Requires="v">
                <p:oleObj spid="_x0000_s67589" name="Visio" r:id="rId3" imgW="5886778" imgH="2104255" progId="Visio.Drawing.11">
                  <p:embed/>
                </p:oleObj>
              </mc:Choice>
              <mc:Fallback>
                <p:oleObj name="Visio" r:id="rId3" imgW="5886778"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462" y="4675187"/>
                        <a:ext cx="5037138"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5895267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8</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304800" y="228600"/>
            <a:ext cx="8543925" cy="6141720"/>
          </a:xfrm>
          <a:prstGeom prst="rect">
            <a:avLst/>
          </a:prstGeom>
          <a:noFill/>
          <a:ln w="9525">
            <a:noFill/>
            <a:miter lim="800000"/>
            <a:headEnd/>
            <a:tailEnd/>
          </a:ln>
        </p:spPr>
      </p:pic>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Single Payment</a:t>
            </a:r>
            <a:endParaRPr lang="en-US" dirty="0"/>
          </a:p>
        </p:txBody>
      </p:sp>
      <p:sp>
        <p:nvSpPr>
          <p:cNvPr id="3" name="Content Placeholder 2"/>
          <p:cNvSpPr>
            <a:spLocks noGrp="1"/>
          </p:cNvSpPr>
          <p:nvPr>
            <p:ph idx="1"/>
          </p:nvPr>
        </p:nvSpPr>
        <p:spPr/>
        <p:txBody>
          <a:bodyPr/>
          <a:lstStyle/>
          <a:p>
            <a:r>
              <a:rPr lang="en-US" dirty="0" smtClean="0"/>
              <a:t>Solving for Present Value</a:t>
            </a:r>
          </a:p>
          <a:p>
            <a:pPr lvl="1"/>
            <a:r>
              <a:rPr lang="en-US" dirty="0" smtClean="0"/>
              <a:t>Since $48,978 is less than $50,000, you would prefer the $50,000 today</a:t>
            </a:r>
          </a:p>
          <a:p>
            <a:pPr algn="ctr">
              <a:buNone/>
            </a:pPr>
            <a:endParaRPr lang="en-US" dirty="0" smtClean="0"/>
          </a:p>
          <a:p>
            <a:pPr algn="ct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80</a:t>
            </a:fld>
            <a:endParaRPr lang="en-US" dirty="0">
              <a:solidFill>
                <a:srgbClr val="000000"/>
              </a:solidFill>
            </a:endParaRPr>
          </a:p>
        </p:txBody>
      </p:sp>
    </p:spTree>
    <p:extLst>
      <p:ext uri="{BB962C8B-B14F-4D97-AF65-F5344CB8AC3E}">
        <p14:creationId xmlns:p14="http://schemas.microsoft.com/office/powerpoint/2010/main" val="2933802678"/>
      </p:ext>
    </p:extLst>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lstStyle/>
          <a:p>
            <a:r>
              <a:rPr lang="en-US" dirty="0" smtClean="0"/>
              <a:t>Future Value</a:t>
            </a:r>
          </a:p>
          <a:p>
            <a:pPr lvl="1"/>
            <a:r>
              <a:rPr lang="en-US" dirty="0" smtClean="0"/>
              <a:t>What is the future value of the following cash flow stream at the end of year 3?</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81</a:t>
            </a:fld>
            <a:endParaRPr lang="en-US" dirty="0">
              <a:solidFill>
                <a:srgbClr val="000000"/>
              </a:solidFill>
            </a:endParaRPr>
          </a:p>
        </p:txBody>
      </p:sp>
      <p:graphicFrame>
        <p:nvGraphicFramePr>
          <p:cNvPr id="12291" name="Object 3"/>
          <p:cNvGraphicFramePr>
            <a:graphicFrameLocks noChangeAspect="1"/>
          </p:cNvGraphicFramePr>
          <p:nvPr/>
        </p:nvGraphicFramePr>
        <p:xfrm>
          <a:off x="1752600" y="3429000"/>
          <a:ext cx="5932488" cy="1782763"/>
        </p:xfrm>
        <a:graphic>
          <a:graphicData uri="http://schemas.openxmlformats.org/presentationml/2006/ole">
            <mc:AlternateContent xmlns:mc="http://schemas.openxmlformats.org/markup-compatibility/2006">
              <mc:Choice xmlns:v="urn:schemas-microsoft-com:vml" Requires="v">
                <p:oleObj spid="_x0000_s68613" name="Visio" r:id="rId3" imgW="3961579" imgH="1189855" progId="Visio.Drawing.11">
                  <p:embed/>
                </p:oleObj>
              </mc:Choice>
              <mc:Fallback>
                <p:oleObj name="Visio" r:id="rId3" imgW="3961579" imgH="11898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5932488" cy="1782763"/>
                      </a:xfrm>
                      <a:prstGeom prst="rect">
                        <a:avLst/>
                      </a:prstGeom>
                      <a:noFill/>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spTree>
    <p:extLst>
      <p:ext uri="{BB962C8B-B14F-4D97-AF65-F5344CB8AC3E}">
        <p14:creationId xmlns:p14="http://schemas.microsoft.com/office/powerpoint/2010/main" val="2075452882"/>
      </p:ext>
    </p:extLst>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a:bodyPr>
          <a:lstStyle/>
          <a:p>
            <a:r>
              <a:rPr lang="en-US" dirty="0" smtClean="0"/>
              <a:t>Future Value</a:t>
            </a:r>
          </a:p>
          <a:p>
            <a:pPr lvl="1"/>
            <a:r>
              <a:rPr lang="en-US" dirty="0" smtClean="0"/>
              <a:t>What is the future value of the following cash flow stream at the end of year 3?</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82</a:t>
            </a:fld>
            <a:endParaRPr lang="en-US" dirty="0">
              <a:solidFill>
                <a:srgbClr val="000000"/>
              </a:solidFill>
            </a:endParaRPr>
          </a:p>
        </p:txBody>
      </p:sp>
      <p:graphicFrame>
        <p:nvGraphicFramePr>
          <p:cNvPr id="14338" name="Object 2"/>
          <p:cNvGraphicFramePr>
            <a:graphicFrameLocks noChangeAspect="1"/>
          </p:cNvGraphicFramePr>
          <p:nvPr/>
        </p:nvGraphicFramePr>
        <p:xfrm>
          <a:off x="1447800" y="3171825"/>
          <a:ext cx="6170613" cy="3152775"/>
        </p:xfrm>
        <a:graphic>
          <a:graphicData uri="http://schemas.openxmlformats.org/presentationml/2006/ole">
            <mc:AlternateContent xmlns:mc="http://schemas.openxmlformats.org/markup-compatibility/2006">
              <mc:Choice xmlns:v="urn:schemas-microsoft-com:vml" Requires="v">
                <p:oleObj spid="_x0000_s69637" name="Visio" r:id="rId3" imgW="4118748" imgH="2104255" progId="Visio.Drawing.11">
                  <p:embed/>
                </p:oleObj>
              </mc:Choice>
              <mc:Fallback>
                <p:oleObj name="Visio" r:id="rId3" imgW="4118748" imgH="21042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171825"/>
                        <a:ext cx="6170613" cy="315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3178190"/>
      </p:ext>
    </p:extLst>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fontScale="92500"/>
          </a:bodyPr>
          <a:lstStyle/>
          <a:p>
            <a:r>
              <a:rPr lang="en-US" dirty="0" smtClean="0"/>
              <a:t>Future Value</a:t>
            </a:r>
          </a:p>
          <a:p>
            <a:pPr lvl="1"/>
            <a:r>
              <a:rPr lang="en-US" dirty="0" smtClean="0"/>
              <a:t>Find the value of each cash flow at the end of Year 3 and add them together</a:t>
            </a:r>
          </a:p>
          <a:p>
            <a:pPr lvl="2"/>
            <a:r>
              <a:rPr lang="en-US" dirty="0" smtClean="0"/>
              <a:t>Cash Flow 0: FV = 7,000(1.08)</a:t>
            </a:r>
            <a:r>
              <a:rPr lang="en-US" baseline="30000" dirty="0" smtClean="0"/>
              <a:t>3</a:t>
            </a:r>
            <a:r>
              <a:rPr lang="en-US" dirty="0" smtClean="0"/>
              <a:t> = 8,817.98</a:t>
            </a:r>
          </a:p>
          <a:p>
            <a:pPr lvl="2"/>
            <a:r>
              <a:rPr lang="en-US" dirty="0" smtClean="0"/>
              <a:t>Cash Flow 1: FV = 4,000(1.08)</a:t>
            </a:r>
            <a:r>
              <a:rPr lang="en-US" baseline="30000" dirty="0" smtClean="0"/>
              <a:t>2</a:t>
            </a:r>
            <a:r>
              <a:rPr lang="en-US" dirty="0" smtClean="0"/>
              <a:t> = 4,665.60</a:t>
            </a:r>
          </a:p>
          <a:p>
            <a:pPr lvl="2"/>
            <a:r>
              <a:rPr lang="en-US" dirty="0" smtClean="0"/>
              <a:t>Cash Flow 2: FV = 4,000(1.08) = 4,320</a:t>
            </a:r>
          </a:p>
          <a:p>
            <a:pPr lvl="2"/>
            <a:r>
              <a:rPr lang="en-US" dirty="0" smtClean="0"/>
              <a:t>Cash Flow 3: FV = 4,000</a:t>
            </a:r>
          </a:p>
          <a:p>
            <a:pPr lvl="1"/>
            <a:r>
              <a:rPr lang="en-US" dirty="0" smtClean="0"/>
              <a:t>Total value in 3 years</a:t>
            </a:r>
          </a:p>
          <a:p>
            <a:pPr lvl="2"/>
            <a:r>
              <a:rPr lang="en-US" dirty="0" smtClean="0"/>
              <a:t>8,817.98 + 4,665.60 + 4,320 + 4,000 = 21,803.58</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83</a:t>
            </a:fld>
            <a:endParaRPr lang="en-US" dirty="0">
              <a:solidFill>
                <a:srgbClr val="000000"/>
              </a:solidFill>
            </a:endParaRPr>
          </a:p>
        </p:txBody>
      </p:sp>
    </p:spTree>
    <p:extLst>
      <p:ext uri="{BB962C8B-B14F-4D97-AF65-F5344CB8AC3E}">
        <p14:creationId xmlns:p14="http://schemas.microsoft.com/office/powerpoint/2010/main" val="448156868"/>
      </p:ext>
    </p:extLst>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Multiple  Payments</a:t>
            </a:r>
            <a:endParaRPr lang="en-US" dirty="0"/>
          </a:p>
        </p:txBody>
      </p:sp>
      <p:sp>
        <p:nvSpPr>
          <p:cNvPr id="3" name="Content Placeholder 2"/>
          <p:cNvSpPr>
            <a:spLocks noGrp="1"/>
          </p:cNvSpPr>
          <p:nvPr>
            <p:ph idx="1"/>
          </p:nvPr>
        </p:nvSpPr>
        <p:spPr/>
        <p:txBody>
          <a:bodyPr/>
          <a:lstStyle/>
          <a:p>
            <a:r>
              <a:rPr lang="en-US" smtClean="0"/>
              <a:t>Present Value</a:t>
            </a:r>
          </a:p>
          <a:p>
            <a:pPr lvl="1"/>
            <a:r>
              <a:rPr lang="en-US" smtClean="0"/>
              <a:t>What is the present value of the following cash flow stream?</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84</a:t>
            </a:fld>
            <a:endParaRPr lang="en-US" dirty="0">
              <a:solidFill>
                <a:srgbClr val="000000"/>
              </a:solidFill>
            </a:endParaRPr>
          </a:p>
        </p:txBody>
      </p:sp>
      <p:graphicFrame>
        <p:nvGraphicFramePr>
          <p:cNvPr id="17411" name="Object 3"/>
          <p:cNvGraphicFramePr>
            <a:graphicFrameLocks noChangeAspect="1"/>
          </p:cNvGraphicFramePr>
          <p:nvPr/>
        </p:nvGraphicFramePr>
        <p:xfrm>
          <a:off x="1295400" y="3505200"/>
          <a:ext cx="7112000" cy="1782763"/>
        </p:xfrm>
        <a:graphic>
          <a:graphicData uri="http://schemas.openxmlformats.org/presentationml/2006/ole">
            <mc:AlternateContent xmlns:mc="http://schemas.openxmlformats.org/markup-compatibility/2006">
              <mc:Choice xmlns:v="urn:schemas-microsoft-com:vml" Requires="v">
                <p:oleObj spid="_x0000_s72709" name="Visio" r:id="rId3" imgW="4747426" imgH="1189855" progId="Visio.Drawing.11">
                  <p:embed/>
                </p:oleObj>
              </mc:Choice>
              <mc:Fallback>
                <p:oleObj name="Visio" r:id="rId3" imgW="4747426" imgH="118985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05200"/>
                        <a:ext cx="7112000" cy="1782763"/>
                      </a:xfrm>
                      <a:prstGeom prst="rect">
                        <a:avLst/>
                      </a:prstGeom>
                      <a:noFill/>
                      <a:effectLst/>
                      <a:extLst>
                        <a:ext uri="{909E8E84-426E-40DD-AFC4-6F175D3DCCD1}">
                          <a14:hiddenFill xmlns:a14="http://schemas.microsoft.com/office/drawing/2010/main">
                            <a:solidFill>
                              <a:srgbClr val="CCCC99"/>
                            </a:solidFill>
                          </a14:hiddenFill>
                        </a:ext>
                        <a:ext uri="{AF507438-7753-43E0-B8FC-AC1667EBCBE1}">
                          <a14:hiddenEffects xmlns:a14="http://schemas.microsoft.com/office/drawing/2010/main">
                            <a:effectLst>
                              <a:outerShdw dist="35921" dir="2700000" algn="ctr" rotWithShape="0">
                                <a:srgbClr val="330033"/>
                              </a:outerShdw>
                            </a:effectLst>
                          </a14:hiddenEffects>
                        </a:ext>
                      </a:extLst>
                    </p:spPr>
                  </p:pic>
                </p:oleObj>
              </mc:Fallback>
            </mc:AlternateContent>
          </a:graphicData>
        </a:graphic>
      </p:graphicFrame>
    </p:spTree>
    <p:extLst>
      <p:ext uri="{BB962C8B-B14F-4D97-AF65-F5344CB8AC3E}">
        <p14:creationId xmlns:p14="http://schemas.microsoft.com/office/powerpoint/2010/main" val="87702868"/>
      </p:ext>
    </p:extLst>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Value and Present Value: </a:t>
            </a:r>
            <a:br>
              <a:rPr lang="en-US" smtClean="0"/>
            </a:br>
            <a:r>
              <a:rPr lang="en-US" smtClean="0"/>
              <a:t>Multiple  Payments</a:t>
            </a:r>
            <a:endParaRPr lang="en-US" dirty="0"/>
          </a:p>
        </p:txBody>
      </p:sp>
      <p:sp>
        <p:nvSpPr>
          <p:cNvPr id="3" name="Content Placeholder 2"/>
          <p:cNvSpPr>
            <a:spLocks noGrp="1"/>
          </p:cNvSpPr>
          <p:nvPr>
            <p:ph idx="1"/>
          </p:nvPr>
        </p:nvSpPr>
        <p:spPr/>
        <p:txBody>
          <a:bodyPr/>
          <a:lstStyle/>
          <a:p>
            <a:r>
              <a:rPr lang="en-US" smtClean="0"/>
              <a:t>Present Value</a:t>
            </a:r>
          </a:p>
          <a:p>
            <a:pPr lvl="1"/>
            <a:r>
              <a:rPr lang="en-US" smtClean="0"/>
              <a:t>What is the present value of the following cash flow stream?</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85</a:t>
            </a:fld>
            <a:endParaRPr lang="en-US" dirty="0">
              <a:solidFill>
                <a:srgbClr val="000000"/>
              </a:solidFill>
            </a:endParaRPr>
          </a:p>
        </p:txBody>
      </p:sp>
      <p:graphicFrame>
        <p:nvGraphicFramePr>
          <p:cNvPr id="18436" name="Object 4"/>
          <p:cNvGraphicFramePr>
            <a:graphicFrameLocks noChangeAspect="1"/>
          </p:cNvGraphicFramePr>
          <p:nvPr/>
        </p:nvGraphicFramePr>
        <p:xfrm>
          <a:off x="1981200" y="3124200"/>
          <a:ext cx="5211763" cy="3162300"/>
        </p:xfrm>
        <a:graphic>
          <a:graphicData uri="http://schemas.openxmlformats.org/presentationml/2006/ole">
            <mc:AlternateContent xmlns:mc="http://schemas.openxmlformats.org/markup-compatibility/2006">
              <mc:Choice xmlns:v="urn:schemas-microsoft-com:vml" Requires="v">
                <p:oleObj spid="_x0000_s73733" name="Visio" r:id="rId3" imgW="5211859" imgH="3161428" progId="Visio.Drawing.11">
                  <p:embed/>
                </p:oleObj>
              </mc:Choice>
              <mc:Fallback>
                <p:oleObj name="Visio" r:id="rId3" imgW="5211859" imgH="316142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24200"/>
                        <a:ext cx="5211763" cy="316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48123832"/>
      </p:ext>
    </p:extLst>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Future Value and Present Value: </a:t>
            </a:r>
            <a:br>
              <a:rPr lang="en-US" dirty="0" smtClean="0"/>
            </a:br>
            <a:r>
              <a:rPr lang="en-US" dirty="0" smtClean="0"/>
              <a:t>Multiple  Payments</a:t>
            </a:r>
            <a:endParaRPr lang="en-US" dirty="0"/>
          </a:p>
        </p:txBody>
      </p:sp>
      <p:sp>
        <p:nvSpPr>
          <p:cNvPr id="3" name="Content Placeholder 2"/>
          <p:cNvSpPr>
            <a:spLocks noGrp="1"/>
          </p:cNvSpPr>
          <p:nvPr>
            <p:ph idx="1"/>
          </p:nvPr>
        </p:nvSpPr>
        <p:spPr/>
        <p:txBody>
          <a:bodyPr>
            <a:normAutofit lnSpcReduction="10000"/>
          </a:bodyPr>
          <a:lstStyle/>
          <a:p>
            <a:r>
              <a:rPr lang="en-US" dirty="0" smtClean="0"/>
              <a:t>Present Value</a:t>
            </a:r>
          </a:p>
          <a:p>
            <a:pPr lvl="1"/>
            <a:r>
              <a:rPr lang="en-US" dirty="0" smtClean="0"/>
              <a:t>Find the value of each cash flow today and add them together.</a:t>
            </a:r>
          </a:p>
          <a:p>
            <a:pPr lvl="2"/>
            <a:r>
              <a:rPr lang="en-US" dirty="0" smtClean="0"/>
              <a:t>Cash Flow 1: FV = 200/(1.12) = 178.57</a:t>
            </a:r>
          </a:p>
          <a:p>
            <a:pPr lvl="2"/>
            <a:r>
              <a:rPr lang="en-US" dirty="0" smtClean="0"/>
              <a:t>Cash Flow 2: FV = 400/(1.12)</a:t>
            </a:r>
            <a:r>
              <a:rPr lang="en-US" baseline="30000" dirty="0" smtClean="0"/>
              <a:t>2</a:t>
            </a:r>
            <a:r>
              <a:rPr lang="en-US" dirty="0" smtClean="0"/>
              <a:t> = 318.88</a:t>
            </a:r>
          </a:p>
          <a:p>
            <a:pPr lvl="2"/>
            <a:r>
              <a:rPr lang="en-US" dirty="0" smtClean="0"/>
              <a:t>Cash Flow 3: FV = 600(1.12)</a:t>
            </a:r>
            <a:r>
              <a:rPr lang="en-US" baseline="30000" dirty="0" smtClean="0"/>
              <a:t>3</a:t>
            </a:r>
            <a:r>
              <a:rPr lang="en-US" dirty="0" smtClean="0"/>
              <a:t> = 427.07</a:t>
            </a:r>
          </a:p>
          <a:p>
            <a:pPr lvl="2"/>
            <a:r>
              <a:rPr lang="en-US" dirty="0" smtClean="0"/>
              <a:t>Cash Flow 4: FV = 800/(1.12)</a:t>
            </a:r>
            <a:r>
              <a:rPr lang="en-US" baseline="30000" dirty="0" smtClean="0"/>
              <a:t>4</a:t>
            </a:r>
            <a:r>
              <a:rPr lang="en-US" dirty="0" smtClean="0"/>
              <a:t> = 508.41</a:t>
            </a:r>
            <a:endParaRPr lang="en-US" baseline="30000" dirty="0" smtClean="0"/>
          </a:p>
          <a:p>
            <a:pPr lvl="1"/>
            <a:r>
              <a:rPr lang="en-US" dirty="0" smtClean="0"/>
              <a:t>Total value</a:t>
            </a:r>
          </a:p>
          <a:p>
            <a:pPr lvl="2"/>
            <a:r>
              <a:rPr lang="en-US" dirty="0" smtClean="0"/>
              <a:t>178.57 + 318.88 + 427.07 + 508.41 = 1,432.93</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86</a:t>
            </a:fld>
            <a:endParaRPr lang="en-US" dirty="0">
              <a:solidFill>
                <a:srgbClr val="000000"/>
              </a:solidFill>
            </a:endParaRPr>
          </a:p>
        </p:txBody>
      </p:sp>
    </p:spTree>
    <p:extLst>
      <p:ext uri="{BB962C8B-B14F-4D97-AF65-F5344CB8AC3E}">
        <p14:creationId xmlns:p14="http://schemas.microsoft.com/office/powerpoint/2010/main" val="2459511248"/>
      </p:ext>
    </p:extLst>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Simple versus Compound Interest</a:t>
            </a:r>
            <a:endParaRPr lang="en-US" dirty="0"/>
          </a:p>
        </p:txBody>
      </p:sp>
      <p:sp>
        <p:nvSpPr>
          <p:cNvPr id="8" name="Content Placeholder 7"/>
          <p:cNvSpPr>
            <a:spLocks noGrp="1"/>
          </p:cNvSpPr>
          <p:nvPr>
            <p:ph idx="1"/>
          </p:nvPr>
        </p:nvSpPr>
        <p:spPr/>
        <p:txBody>
          <a:bodyPr/>
          <a:lstStyle/>
          <a:p>
            <a:r>
              <a:rPr lang="en-US" smtClean="0"/>
              <a:t>Compound Interest</a:t>
            </a:r>
          </a:p>
          <a:p>
            <a:pPr lvl="1"/>
            <a:r>
              <a:rPr lang="en-US" smtClean="0"/>
              <a:t>Interest on Interest</a:t>
            </a:r>
          </a:p>
          <a:p>
            <a:r>
              <a:rPr lang="en-US" smtClean="0"/>
              <a:t>Simple Interest </a:t>
            </a:r>
          </a:p>
          <a:p>
            <a:pPr lvl="1"/>
            <a:r>
              <a:rPr lang="en-US" smtClean="0"/>
              <a:t>No Interest on Interest</a:t>
            </a:r>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val="2882272644"/>
      </p:ext>
    </p:extLst>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lnSpcReduction="10000"/>
          </a:bodyPr>
          <a:lstStyle/>
          <a:p>
            <a:r>
              <a:rPr lang="en-US" dirty="0" smtClean="0"/>
              <a:t>Suppose is $1,000 deposited today at 5% for 2 years</a:t>
            </a:r>
          </a:p>
          <a:p>
            <a:pPr lvl="1"/>
            <a:r>
              <a:rPr lang="en-US" dirty="0" smtClean="0"/>
              <a:t>FV with Simple Interest</a:t>
            </a:r>
          </a:p>
          <a:p>
            <a:pPr lvl="2"/>
            <a:r>
              <a:rPr lang="en-US" dirty="0" smtClean="0"/>
              <a:t>$1,000 + $50 + $50 = $1,100</a:t>
            </a:r>
          </a:p>
          <a:p>
            <a:pPr lvl="1"/>
            <a:r>
              <a:rPr lang="en-US" dirty="0" smtClean="0"/>
              <a:t>FV with Compound Interest</a:t>
            </a:r>
          </a:p>
          <a:p>
            <a:pPr lvl="2"/>
            <a:r>
              <a:rPr lang="en-US" dirty="0" smtClean="0"/>
              <a:t>$1000(1.05)</a:t>
            </a:r>
            <a:r>
              <a:rPr lang="en-US" baseline="30000" dirty="0" smtClean="0"/>
              <a:t>2</a:t>
            </a:r>
            <a:r>
              <a:rPr lang="en-US" dirty="0" smtClean="0"/>
              <a:t> = $1,102.50</a:t>
            </a:r>
          </a:p>
          <a:p>
            <a:pPr lvl="1"/>
            <a:r>
              <a:rPr lang="en-US" dirty="0" smtClean="0"/>
              <a:t>The extra $2.50 comes from the extra interest earned on the first $50 interest payment</a:t>
            </a:r>
          </a:p>
          <a:p>
            <a:pPr lvl="2"/>
            <a:r>
              <a:rPr lang="en-US" dirty="0" smtClean="0"/>
              <a:t>5%* $50 = $2.50.</a:t>
            </a:r>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88</a:t>
            </a:fld>
            <a:endParaRPr lang="en-US">
              <a:solidFill>
                <a:srgbClr val="000000"/>
              </a:solidFill>
            </a:endParaRPr>
          </a:p>
        </p:txBody>
      </p:sp>
    </p:spTree>
    <p:extLst>
      <p:ext uri="{BB962C8B-B14F-4D97-AF65-F5344CB8AC3E}">
        <p14:creationId xmlns:p14="http://schemas.microsoft.com/office/powerpoint/2010/main" val="2392508549"/>
      </p:ext>
    </p:extLst>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a:bodyPr>
          <a:lstStyle/>
          <a:p>
            <a:r>
              <a:rPr lang="en-US" dirty="0" smtClean="0"/>
              <a:t>Compounding Frequency</a:t>
            </a:r>
          </a:p>
          <a:p>
            <a:pPr lvl="1"/>
            <a:r>
              <a:rPr lang="en-US" dirty="0" smtClean="0"/>
              <a:t>Compounding Frequency</a:t>
            </a:r>
          </a:p>
          <a:p>
            <a:pPr lvl="1"/>
            <a:r>
              <a:rPr lang="en-US" dirty="0" err="1" smtClean="0"/>
              <a:t>i</a:t>
            </a:r>
            <a:r>
              <a:rPr lang="en-US" dirty="0" smtClean="0"/>
              <a:t> = Nominal Interest Rate</a:t>
            </a:r>
          </a:p>
          <a:p>
            <a:pPr lvl="1"/>
            <a:r>
              <a:rPr lang="en-US" dirty="0" err="1" smtClean="0"/>
              <a:t>i</a:t>
            </a:r>
            <a:r>
              <a:rPr lang="en-US" dirty="0" smtClean="0"/>
              <a:t>* = Effective Annual Interest Rate</a:t>
            </a:r>
          </a:p>
          <a:p>
            <a:pPr lvl="1"/>
            <a:r>
              <a:rPr lang="en-US" dirty="0" smtClean="0"/>
              <a:t>m = Number of Compounding Periods in a Year</a:t>
            </a:r>
          </a:p>
          <a:p>
            <a:pPr lvl="1"/>
            <a:endParaRPr lang="en-US" dirty="0" smtClean="0"/>
          </a:p>
          <a:p>
            <a:pPr lvl="1"/>
            <a:endParaRPr lang="en-US"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89</a:t>
            </a:fld>
            <a:endParaRPr lang="en-US">
              <a:solidFill>
                <a:srgbClr val="000000"/>
              </a:solidFill>
            </a:endParaRPr>
          </a:p>
        </p:txBody>
      </p:sp>
      <p:graphicFrame>
        <p:nvGraphicFramePr>
          <p:cNvPr id="21507" name="Object 3"/>
          <p:cNvGraphicFramePr>
            <a:graphicFrameLocks noChangeAspect="1"/>
          </p:cNvGraphicFramePr>
          <p:nvPr/>
        </p:nvGraphicFramePr>
        <p:xfrm>
          <a:off x="2814637" y="4419600"/>
          <a:ext cx="3113903" cy="1371600"/>
        </p:xfrm>
        <a:graphic>
          <a:graphicData uri="http://schemas.openxmlformats.org/presentationml/2006/ole">
            <mc:AlternateContent xmlns:mc="http://schemas.openxmlformats.org/markup-compatibility/2006">
              <mc:Choice xmlns:v="urn:schemas-microsoft-com:vml" Requires="v">
                <p:oleObj spid="_x0000_s75781" name="Equation" r:id="rId3" imgW="1066680" imgH="469800" progId="Equation.3">
                  <p:embed/>
                </p:oleObj>
              </mc:Choice>
              <mc:Fallback>
                <p:oleObj name="Equation" r:id="rId3" imgW="106668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637" y="4419600"/>
                        <a:ext cx="3113903"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25942978"/>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4" name="Rectangle 4"/>
          <p:cNvSpPr>
            <a:spLocks noGrp="1" noChangeArrowheads="1"/>
          </p:cNvSpPr>
          <p:nvPr>
            <p:ph type="title"/>
          </p:nvPr>
        </p:nvSpPr>
        <p:spPr/>
        <p:txBody>
          <a:bodyPr/>
          <a:lstStyle/>
          <a:p>
            <a:r>
              <a:rPr lang="en-US" smtClean="0"/>
              <a:t>Non-Interest Income</a:t>
            </a:r>
            <a:endParaRPr lang="en-US" dirty="0"/>
          </a:p>
        </p:txBody>
      </p:sp>
      <p:sp>
        <p:nvSpPr>
          <p:cNvPr id="614405" name="Rectangle 5"/>
          <p:cNvSpPr>
            <a:spLocks noGrp="1" noChangeArrowheads="1"/>
          </p:cNvSpPr>
          <p:nvPr>
            <p:ph idx="1"/>
          </p:nvPr>
        </p:nvSpPr>
        <p:spPr/>
        <p:txBody>
          <a:bodyPr/>
          <a:lstStyle/>
          <a:p>
            <a:r>
              <a:rPr lang="en-US" smtClean="0"/>
              <a:t>Deposit Service Fees</a:t>
            </a:r>
          </a:p>
          <a:p>
            <a:pPr lvl="1"/>
            <a:r>
              <a:rPr lang="en-US" smtClean="0"/>
              <a:t>Stable source of revenue</a:t>
            </a:r>
          </a:p>
          <a:p>
            <a:pPr lvl="1"/>
            <a:r>
              <a:rPr lang="en-US" smtClean="0"/>
              <a:t>Relatively price inelastic</a:t>
            </a:r>
          </a:p>
          <a:p>
            <a:pPr lvl="1"/>
            <a:r>
              <a:rPr lang="en-US" smtClean="0"/>
              <a:t>Large banks tend to charge more for these services than small banks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9</a:t>
            </a:fld>
            <a:endParaRPr lang="en-US"/>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Simple versus Compound Interest</a:t>
            </a:r>
            <a:endParaRPr lang="en-US" dirty="0"/>
          </a:p>
        </p:txBody>
      </p:sp>
      <p:sp>
        <p:nvSpPr>
          <p:cNvPr id="8" name="Content Placeholder 7"/>
          <p:cNvSpPr>
            <a:spLocks noGrp="1"/>
          </p:cNvSpPr>
          <p:nvPr>
            <p:ph idx="1"/>
          </p:nvPr>
        </p:nvSpPr>
        <p:spPr/>
        <p:txBody>
          <a:bodyPr>
            <a:normAutofit/>
          </a:bodyPr>
          <a:lstStyle/>
          <a:p>
            <a:r>
              <a:rPr lang="en-US" dirty="0" smtClean="0"/>
              <a:t>Compounding Frequency</a:t>
            </a:r>
          </a:p>
          <a:p>
            <a:pPr lvl="1"/>
            <a:r>
              <a:rPr lang="en-US" dirty="0" smtClean="0"/>
              <a:t>Suppose you can earn 1% per month on $100 invested today. How much are you effectively earning?</a:t>
            </a:r>
          </a:p>
          <a:p>
            <a:pPr lvl="2"/>
            <a:r>
              <a:rPr lang="en-US" dirty="0" err="1" smtClean="0"/>
              <a:t>i</a:t>
            </a:r>
            <a:r>
              <a:rPr lang="en-US" dirty="0" smtClean="0"/>
              <a:t>* = (1 + .12/12)12 – 1 </a:t>
            </a:r>
          </a:p>
          <a:p>
            <a:pPr lvl="2"/>
            <a:r>
              <a:rPr lang="en-US" dirty="0" err="1" smtClean="0"/>
              <a:t>i</a:t>
            </a:r>
            <a:r>
              <a:rPr lang="en-US" dirty="0" smtClean="0"/>
              <a:t>* = (1.01)12 – 1 = .1268 = 12.68%</a:t>
            </a:r>
          </a:p>
          <a:p>
            <a:pPr lvl="1"/>
            <a:endParaRPr lang="en-US" dirty="0" smtClean="0"/>
          </a:p>
          <a:p>
            <a:pPr lvl="1"/>
            <a:endParaRPr lang="en-US" dirty="0" smtClean="0"/>
          </a:p>
          <a:p>
            <a:endParaRPr lang="en-US" dirty="0"/>
          </a:p>
        </p:txBody>
      </p:sp>
      <p:sp>
        <p:nvSpPr>
          <p:cNvPr id="6" name="Slide Number Placeholder 5"/>
          <p:cNvSpPr>
            <a:spLocks noGrp="1"/>
          </p:cNvSpPr>
          <p:nvPr>
            <p:ph type="sldNum" sz="quarter" idx="11"/>
          </p:nvPr>
        </p:nvSpPr>
        <p:spPr/>
        <p:txBody>
          <a:bodyPr/>
          <a:lstStyle/>
          <a:p>
            <a:fld id="{ADB8D636-33FA-42D8-BE38-F6AEE0424093}" type="slidenum">
              <a:rPr lang="en-US" smtClean="0">
                <a:solidFill>
                  <a:srgbClr val="000000"/>
                </a:solidFill>
              </a:rPr>
              <a:pPr/>
              <a:t>90</a:t>
            </a:fld>
            <a:endParaRPr lang="en-US">
              <a:solidFill>
                <a:srgbClr val="000000"/>
              </a:solidFill>
            </a:endParaRPr>
          </a:p>
        </p:txBody>
      </p:sp>
    </p:spTree>
    <p:extLst>
      <p:ext uri="{BB962C8B-B14F-4D97-AF65-F5344CB8AC3E}">
        <p14:creationId xmlns:p14="http://schemas.microsoft.com/office/powerpoint/2010/main" val="2034731340"/>
      </p:ext>
    </p:extLst>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91</a:t>
            </a:fld>
            <a:endParaRPr lang="en-US">
              <a:solidFill>
                <a:srgbClr val="000000"/>
              </a:solidFill>
            </a:endParaRPr>
          </a:p>
        </p:txBody>
      </p:sp>
      <p:pic>
        <p:nvPicPr>
          <p:cNvPr id="24578" name="Picture 2"/>
          <p:cNvPicPr>
            <a:picLocks noChangeAspect="1" noChangeArrowheads="1"/>
          </p:cNvPicPr>
          <p:nvPr/>
        </p:nvPicPr>
        <p:blipFill>
          <a:blip r:embed="rId2" cstate="print"/>
          <a:srcRect/>
          <a:stretch>
            <a:fillRect/>
          </a:stretch>
        </p:blipFill>
        <p:spPr bwMode="auto">
          <a:xfrm>
            <a:off x="304800" y="76200"/>
            <a:ext cx="8452043" cy="6045898"/>
          </a:xfrm>
          <a:prstGeom prst="rect">
            <a:avLst/>
          </a:prstGeom>
          <a:noFill/>
          <a:ln w="9525">
            <a:noFill/>
            <a:miter lim="800000"/>
            <a:headEnd/>
            <a:tailEnd/>
          </a:ln>
        </p:spPr>
      </p:pic>
    </p:spTree>
    <p:extLst>
      <p:ext uri="{BB962C8B-B14F-4D97-AF65-F5344CB8AC3E}">
        <p14:creationId xmlns:p14="http://schemas.microsoft.com/office/powerpoint/2010/main" val="1159355467"/>
      </p:ext>
    </p:extLst>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a:t>
            </a:r>
          </a:p>
          <a:p>
            <a:pPr lvl="1"/>
            <a:r>
              <a:rPr lang="en-US" dirty="0" smtClean="0"/>
              <a:t>A bond’s price is the present value of the future coupon payments (CPN) plus the present value of the face (par) value (FV)</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92</a:t>
            </a:fld>
            <a:endParaRPr lang="en-US">
              <a:solidFill>
                <a:srgbClr val="000000"/>
              </a:solidFill>
            </a:endParaRPr>
          </a:p>
        </p:txBody>
      </p:sp>
      <p:graphicFrame>
        <p:nvGraphicFramePr>
          <p:cNvPr id="147458" name="Object 2"/>
          <p:cNvGraphicFramePr>
            <a:graphicFrameLocks noChangeAspect="1"/>
          </p:cNvGraphicFramePr>
          <p:nvPr/>
        </p:nvGraphicFramePr>
        <p:xfrm>
          <a:off x="838200" y="3962400"/>
          <a:ext cx="7897813" cy="1050925"/>
        </p:xfrm>
        <a:graphic>
          <a:graphicData uri="http://schemas.openxmlformats.org/presentationml/2006/ole">
            <mc:AlternateContent xmlns:mc="http://schemas.openxmlformats.org/markup-compatibility/2006">
              <mc:Choice xmlns:v="urn:schemas-microsoft-com:vml" Requires="v">
                <p:oleObj spid="_x0000_s77832" name="Equation" r:id="rId3" imgW="3149280" imgH="419040" progId="Equation.3">
                  <p:embed/>
                </p:oleObj>
              </mc:Choice>
              <mc:Fallback>
                <p:oleObj name="Equation" r:id="rId3" imgW="31492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62400"/>
                        <a:ext cx="7897813"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59" name="Object 5"/>
          <p:cNvGraphicFramePr>
            <a:graphicFrameLocks noChangeAspect="1"/>
          </p:cNvGraphicFramePr>
          <p:nvPr/>
        </p:nvGraphicFramePr>
        <p:xfrm>
          <a:off x="2514600" y="5105400"/>
          <a:ext cx="4159250" cy="1079500"/>
        </p:xfrm>
        <a:graphic>
          <a:graphicData uri="http://schemas.openxmlformats.org/presentationml/2006/ole">
            <mc:AlternateContent xmlns:mc="http://schemas.openxmlformats.org/markup-compatibility/2006">
              <mc:Choice xmlns:v="urn:schemas-microsoft-com:vml" Requires="v">
                <p:oleObj spid="_x0000_s77833" name="Equation" r:id="rId5" imgW="1663560" imgH="431640" progId="Equation.3">
                  <p:embed/>
                </p:oleObj>
              </mc:Choice>
              <mc:Fallback>
                <p:oleObj name="Equation" r:id="rId5" imgW="16635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05400"/>
                        <a:ext cx="415925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5848869"/>
      </p:ext>
    </p:extLst>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1">
              <a:lnSpc>
                <a:spcPct val="110000"/>
              </a:lnSpc>
            </a:pPr>
            <a:r>
              <a:rPr lang="en-US" dirty="0" smtClean="0"/>
              <a:t>Consider a bond which pays semi-annual interest payments of $375 with a maturity of 3 years</a:t>
            </a:r>
          </a:p>
          <a:p>
            <a:pPr lvl="2">
              <a:lnSpc>
                <a:spcPct val="110000"/>
              </a:lnSpc>
            </a:pPr>
            <a:r>
              <a:rPr lang="en-US" dirty="0" smtClean="0"/>
              <a:t>If the market rate of interest is 7.50%, the price of the bond is: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93</a:t>
            </a:fld>
            <a:endParaRPr lang="en-US">
              <a:solidFill>
                <a:srgbClr val="000000"/>
              </a:solidFill>
            </a:endParaRPr>
          </a:p>
        </p:txBody>
      </p:sp>
      <p:graphicFrame>
        <p:nvGraphicFramePr>
          <p:cNvPr id="148482" name="Object 5"/>
          <p:cNvGraphicFramePr>
            <a:graphicFrameLocks noChangeAspect="1"/>
          </p:cNvGraphicFramePr>
          <p:nvPr/>
        </p:nvGraphicFramePr>
        <p:xfrm>
          <a:off x="1752600" y="5137150"/>
          <a:ext cx="6627813" cy="1077913"/>
        </p:xfrm>
        <a:graphic>
          <a:graphicData uri="http://schemas.openxmlformats.org/presentationml/2006/ole">
            <mc:AlternateContent xmlns:mc="http://schemas.openxmlformats.org/markup-compatibility/2006">
              <mc:Choice xmlns:v="urn:schemas-microsoft-com:vml" Requires="v">
                <p:oleObj spid="_x0000_s78853" name="Equation" r:id="rId3" imgW="2654280" imgH="431640" progId="Equation.3">
                  <p:embed/>
                </p:oleObj>
              </mc:Choice>
              <mc:Fallback>
                <p:oleObj name="Equation" r:id="rId3" imgW="26542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137150"/>
                        <a:ext cx="6627813" cy="107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5987674"/>
      </p:ext>
    </p:extLst>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2">
              <a:lnSpc>
                <a:spcPct val="110000"/>
              </a:lnSpc>
            </a:pPr>
            <a:r>
              <a:rPr lang="en-US" dirty="0" smtClean="0"/>
              <a:t>If the market rates of interest increases to 10%, the price of the bond falls to:</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94</a:t>
            </a:fld>
            <a:endParaRPr lang="en-US">
              <a:solidFill>
                <a:srgbClr val="000000"/>
              </a:solidFill>
            </a:endParaRPr>
          </a:p>
        </p:txBody>
      </p:sp>
      <p:graphicFrame>
        <p:nvGraphicFramePr>
          <p:cNvPr id="149507" name="Object 4"/>
          <p:cNvGraphicFramePr>
            <a:graphicFrameLocks noChangeAspect="1"/>
          </p:cNvGraphicFramePr>
          <p:nvPr/>
        </p:nvGraphicFramePr>
        <p:xfrm>
          <a:off x="2057400" y="3733800"/>
          <a:ext cx="6124575" cy="1079500"/>
        </p:xfrm>
        <a:graphic>
          <a:graphicData uri="http://schemas.openxmlformats.org/presentationml/2006/ole">
            <mc:AlternateContent xmlns:mc="http://schemas.openxmlformats.org/markup-compatibility/2006">
              <mc:Choice xmlns:v="urn:schemas-microsoft-com:vml" Requires="v">
                <p:oleObj spid="_x0000_s80901" name="Equation" r:id="rId3" imgW="2450880" imgH="431640" progId="Equation.3">
                  <p:embed/>
                </p:oleObj>
              </mc:Choice>
              <mc:Fallback>
                <p:oleObj name="Equation" r:id="rId3" imgW="2450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733800"/>
                        <a:ext cx="612457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2579029"/>
      </p:ext>
    </p:extLst>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Relationship Between Interest Rates and Option-Free Bond Prices</a:t>
            </a:r>
            <a:endParaRPr lang="en-US" sz="3600" dirty="0"/>
          </a:p>
        </p:txBody>
      </p:sp>
      <p:sp>
        <p:nvSpPr>
          <p:cNvPr id="16" name="Content Placeholder 15"/>
          <p:cNvSpPr>
            <a:spLocks noGrp="1"/>
          </p:cNvSpPr>
          <p:nvPr>
            <p:ph idx="1"/>
          </p:nvPr>
        </p:nvSpPr>
        <p:spPr/>
        <p:txBody>
          <a:bodyPr/>
          <a:lstStyle/>
          <a:p>
            <a:r>
              <a:rPr lang="en-US" dirty="0" smtClean="0"/>
              <a:t>Bond Prices and Interest Rates are Inversely Related</a:t>
            </a:r>
          </a:p>
          <a:p>
            <a:pPr lvl="2">
              <a:lnSpc>
                <a:spcPct val="110000"/>
              </a:lnSpc>
            </a:pPr>
            <a:r>
              <a:rPr lang="en-US" dirty="0" smtClean="0"/>
              <a:t>If the market rates of interest decreases to 5%, the price of the bond rises to:</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95</a:t>
            </a:fld>
            <a:endParaRPr lang="en-US">
              <a:solidFill>
                <a:srgbClr val="000000"/>
              </a:solidFill>
            </a:endParaRPr>
          </a:p>
        </p:txBody>
      </p:sp>
      <p:graphicFrame>
        <p:nvGraphicFramePr>
          <p:cNvPr id="150531" name="Object 4"/>
          <p:cNvGraphicFramePr>
            <a:graphicFrameLocks noChangeAspect="1"/>
          </p:cNvGraphicFramePr>
          <p:nvPr/>
        </p:nvGraphicFramePr>
        <p:xfrm>
          <a:off x="1958975" y="3657600"/>
          <a:ext cx="6727825" cy="1079500"/>
        </p:xfrm>
        <a:graphic>
          <a:graphicData uri="http://schemas.openxmlformats.org/presentationml/2006/ole">
            <mc:AlternateContent xmlns:mc="http://schemas.openxmlformats.org/markup-compatibility/2006">
              <mc:Choice xmlns:v="urn:schemas-microsoft-com:vml" Requires="v">
                <p:oleObj spid="_x0000_s82949" name="Equation" r:id="rId3" imgW="2692080" imgH="431640" progId="Equation.3">
                  <p:embed/>
                </p:oleObj>
              </mc:Choice>
              <mc:Fallback>
                <p:oleObj name="Equation" r:id="rId3" imgW="26920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3657600"/>
                        <a:ext cx="672782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62346756"/>
      </p:ext>
    </p:extLst>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49603" name="Rectangle 3"/>
          <p:cNvSpPr>
            <a:spLocks noGrp="1" noChangeArrowheads="1"/>
          </p:cNvSpPr>
          <p:nvPr>
            <p:ph idx="1"/>
          </p:nvPr>
        </p:nvSpPr>
        <p:spPr/>
        <p:txBody>
          <a:bodyPr/>
          <a:lstStyle/>
          <a:p>
            <a:r>
              <a:rPr lang="en-US"/>
              <a:t>Bond Prices and Interest Rates are Inversely Related</a:t>
            </a:r>
          </a:p>
          <a:p>
            <a:pPr lvl="1"/>
            <a:r>
              <a:rPr lang="en-US"/>
              <a:t>Par Bond</a:t>
            </a:r>
          </a:p>
          <a:p>
            <a:pPr lvl="2"/>
            <a:r>
              <a:rPr lang="en-US"/>
              <a:t>Yield to maturity = coupon rate</a:t>
            </a:r>
          </a:p>
          <a:p>
            <a:pPr lvl="1"/>
            <a:r>
              <a:rPr lang="en-US"/>
              <a:t>Discount Bond</a:t>
            </a:r>
          </a:p>
          <a:p>
            <a:pPr lvl="2"/>
            <a:r>
              <a:rPr lang="en-US"/>
              <a:t>Yield to maturity &gt; coupon rate</a:t>
            </a:r>
          </a:p>
          <a:p>
            <a:pPr lvl="1"/>
            <a:r>
              <a:rPr lang="en-US"/>
              <a:t>Premium Bond		</a:t>
            </a:r>
          </a:p>
          <a:p>
            <a:pPr lvl="2"/>
            <a:r>
              <a:rPr lang="en-US"/>
              <a:t>Yield to maturity &lt; coupon rate</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val="2643998367"/>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97</a:t>
            </a:fld>
            <a:endParaRPr lang="en-US">
              <a:solidFill>
                <a:srgbClr val="000000"/>
              </a:solidFill>
            </a:endParaRPr>
          </a:p>
        </p:txBody>
      </p:sp>
      <p:pic>
        <p:nvPicPr>
          <p:cNvPr id="55298" name="Picture 2"/>
          <p:cNvPicPr>
            <a:picLocks noChangeAspect="1" noChangeArrowheads="1"/>
          </p:cNvPicPr>
          <p:nvPr/>
        </p:nvPicPr>
        <p:blipFill>
          <a:blip r:embed="rId3" cstate="print"/>
          <a:srcRect/>
          <a:stretch>
            <a:fillRect/>
          </a:stretch>
        </p:blipFill>
        <p:spPr bwMode="auto">
          <a:xfrm>
            <a:off x="228600" y="1600200"/>
            <a:ext cx="8686800" cy="4267863"/>
          </a:xfrm>
          <a:prstGeom prst="rect">
            <a:avLst/>
          </a:prstGeom>
          <a:noFill/>
          <a:ln w="9525">
            <a:noFill/>
            <a:miter lim="800000"/>
            <a:headEnd/>
            <a:tailEnd/>
          </a:ln>
        </p:spPr>
      </p:pic>
    </p:spTree>
    <p:extLst>
      <p:ext uri="{BB962C8B-B14F-4D97-AF65-F5344CB8AC3E}">
        <p14:creationId xmlns:p14="http://schemas.microsoft.com/office/powerpoint/2010/main" val="301405749"/>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normAutofit fontScale="90000"/>
          </a:bodyPr>
          <a:lstStyle/>
          <a:p>
            <a:r>
              <a:rPr lang="en-US" sz="4000"/>
              <a:t>The Relationship Between Interest Rates and Option-Free Bond Prices</a:t>
            </a:r>
          </a:p>
        </p:txBody>
      </p:sp>
      <p:sp>
        <p:nvSpPr>
          <p:cNvPr id="1049603" name="Rectangle 3"/>
          <p:cNvSpPr>
            <a:spLocks noGrp="1" noChangeArrowheads="1"/>
          </p:cNvSpPr>
          <p:nvPr>
            <p:ph idx="1"/>
          </p:nvPr>
        </p:nvSpPr>
        <p:spPr/>
        <p:txBody>
          <a:bodyPr/>
          <a:lstStyle/>
          <a:p>
            <a:r>
              <a:rPr lang="en-US" dirty="0" smtClean="0"/>
              <a:t>Bond Prices Change Asymmetrically to Rising and Falling Rates</a:t>
            </a:r>
            <a:endParaRPr lang="en-US" dirty="0"/>
          </a:p>
          <a:p>
            <a:pPr lvl="1"/>
            <a:r>
              <a:rPr lang="en-US" dirty="0" smtClean="0"/>
              <a:t>For a given absolute change in interest rates, the percentage increase in an option-free bond’s price will exceed the percentage decrease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val="3742211850"/>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solidFill>
                  <a:srgbClr val="000000"/>
                </a:solidFill>
              </a:rPr>
              <a:pPr/>
              <a:t>99</a:t>
            </a:fld>
            <a:endParaRPr lang="en-US">
              <a:solidFill>
                <a:srgbClr val="000000"/>
              </a:solidFill>
            </a:endParaRPr>
          </a:p>
        </p:txBody>
      </p:sp>
      <p:pic>
        <p:nvPicPr>
          <p:cNvPr id="54275" name="Picture 3"/>
          <p:cNvPicPr>
            <a:picLocks noChangeAspect="1" noChangeArrowheads="1"/>
          </p:cNvPicPr>
          <p:nvPr/>
        </p:nvPicPr>
        <p:blipFill>
          <a:blip r:embed="rId2" cstate="print"/>
          <a:srcRect/>
          <a:stretch>
            <a:fillRect/>
          </a:stretch>
        </p:blipFill>
        <p:spPr bwMode="auto">
          <a:xfrm>
            <a:off x="59618" y="762000"/>
            <a:ext cx="9084382" cy="5369238"/>
          </a:xfrm>
          <a:prstGeom prst="rect">
            <a:avLst/>
          </a:prstGeom>
          <a:noFill/>
          <a:ln w="9525">
            <a:noFill/>
            <a:miter lim="800000"/>
            <a:headEnd/>
            <a:tailEnd/>
          </a:ln>
        </p:spPr>
      </p:pic>
    </p:spTree>
    <p:extLst>
      <p:ext uri="{BB962C8B-B14F-4D97-AF65-F5344CB8AC3E}">
        <p14:creationId xmlns:p14="http://schemas.microsoft.com/office/powerpoint/2010/main" val="1311811559"/>
      </p:ext>
    </p:extLst>
  </p:cSld>
  <p:clrMapOvr>
    <a:masterClrMapping/>
  </p:clrMapOvr>
  <p:transition>
    <p:random/>
  </p:transition>
</p:sld>
</file>

<file path=ppt/theme/theme1.xml><?xml version="1.0" encoding="utf-8"?>
<a:theme xmlns:a="http://schemas.openxmlformats.org/drawingml/2006/main" name="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 Banking and the Financial Services Industry</Template>
  <TotalTime>1244</TotalTime>
  <Words>8289</Words>
  <Application>Microsoft Office PowerPoint</Application>
  <PresentationFormat>On-screen Show (4:3)</PresentationFormat>
  <Paragraphs>1331</Paragraphs>
  <Slides>221</Slides>
  <Notes>49</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221</vt:i4>
      </vt:variant>
    </vt:vector>
  </HeadingPairs>
  <TitlesOfParts>
    <vt:vector size="227" baseType="lpstr">
      <vt:lpstr>Layers</vt:lpstr>
      <vt:lpstr>1_Layers</vt:lpstr>
      <vt:lpstr>2_Layers</vt:lpstr>
      <vt:lpstr>3_Layers</vt:lpstr>
      <vt:lpstr>Equation</vt:lpstr>
      <vt:lpstr>Visio</vt:lpstr>
      <vt:lpstr>Managing Non-Interest Income &amp; Non-Interest Expense</vt:lpstr>
      <vt:lpstr>Issues in Interest Income &amp; Interest Expense</vt:lpstr>
      <vt:lpstr>Issues in Interest Income and Interest Expense</vt:lpstr>
      <vt:lpstr>PowerPoint Presentation</vt:lpstr>
      <vt:lpstr>Non-Interest Income</vt:lpstr>
      <vt:lpstr>PowerPoint Presentation</vt:lpstr>
      <vt:lpstr>Non-Interest Income</vt:lpstr>
      <vt:lpstr>PowerPoint Presentation</vt:lpstr>
      <vt:lpstr>Non-Interest Income</vt:lpstr>
      <vt:lpstr>PowerPoint Presentation</vt:lpstr>
      <vt:lpstr>PowerPoint Presentation</vt:lpstr>
      <vt:lpstr>Non-Interest Expense</vt:lpstr>
      <vt:lpstr>Non-Interest Expense</vt:lpstr>
      <vt:lpstr>Non-Interest Expense</vt:lpstr>
      <vt:lpstr>Non-Interest Expense</vt:lpstr>
      <vt:lpstr>PowerPoint Presentation</vt:lpstr>
      <vt:lpstr>Non-Interest Expense</vt:lpstr>
      <vt:lpstr>Non-Interest Expense</vt:lpstr>
      <vt:lpstr>Non-Interest Expense</vt:lpstr>
      <vt:lpstr>Non-Interest Expense</vt:lpstr>
      <vt:lpstr>Non-Interest Expense</vt:lpstr>
      <vt:lpstr>Which Lines of Business and Customers are Profitable?</vt:lpstr>
      <vt:lpstr>Which Lines of Business and Customers are Profitable?</vt:lpstr>
      <vt:lpstr>PowerPoint Presentation</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Which Lines of Business and Customers are Profitable?</vt:lpstr>
      <vt:lpstr>PowerPoint Presentation</vt:lpstr>
      <vt:lpstr>Which Lines of Business and Customers are Profitable?</vt:lpstr>
      <vt:lpstr>Which Lines of Business and Customers are Profitable?</vt:lpstr>
      <vt:lpstr>Which Lines of Business and Customers are Profitable?</vt:lpstr>
      <vt:lpstr>The Performance of Nontraditional Banking Companies</vt:lpstr>
      <vt:lpstr>The Performance of Nontraditional Banking Companies</vt:lpstr>
      <vt:lpstr>The Performance of Nontraditional Banking Companies</vt:lpstr>
      <vt:lpstr>The Performance of Nontraditional Banking Companies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PowerPoint Presentation</vt:lpstr>
      <vt:lpstr>The Financial Performance of Goldman Sachs</vt:lpstr>
      <vt:lpstr>The Financial Performance of Goldman Sachs</vt:lpstr>
      <vt:lpstr>PowerPoint Presentation</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Goldman Sachs</vt:lpstr>
      <vt:lpstr>The Financial Performance of Mutual of Omaha Bank</vt:lpstr>
      <vt:lpstr>The Financial Performance of Mutual of Omaha Bank</vt:lpstr>
      <vt:lpstr>PowerPoint Presentation</vt:lpstr>
      <vt:lpstr>PowerPoint Presentation</vt:lpstr>
      <vt:lpstr>The Financial Performance of Mutual of Omaha Bank</vt:lpstr>
      <vt:lpstr>The Financial Performance of BMW Financial Services and BMW Bank of North America</vt:lpstr>
      <vt:lpstr>PowerPoint Presentation</vt:lpstr>
      <vt:lpstr>PowerPoint Presentation</vt:lpstr>
      <vt:lpstr>The Financial Performance of BMW Financial Services and BMW Bank of North America</vt:lpstr>
      <vt:lpstr>The Financial Performance of BMW Financial Services and BMW Bank of North America</vt:lpstr>
      <vt:lpstr>PowerPoint Presentation</vt:lpstr>
      <vt:lpstr>PowerPoint Presentation</vt:lpstr>
      <vt:lpstr>The Financial Performance of BMW Financial Services and BMW Bank of North America</vt:lpstr>
      <vt:lpstr>PowerPoint Presentation</vt:lpstr>
      <vt:lpstr>Pricing Fixed-Income Securities</vt:lpstr>
      <vt:lpstr>The Mathematics of Interest Rates</vt:lpstr>
      <vt:lpstr>The Mathematics of Interest Rates</vt:lpstr>
      <vt:lpstr>Future Value and Present Value:  Single Payment</vt:lpstr>
      <vt:lpstr>Future Value and Present Value:  Single Payment</vt:lpstr>
      <vt:lpstr>The Mathematics of Interest Rates</vt:lpstr>
      <vt:lpstr>Future Value and Present Value:  Single Payment</vt:lpstr>
      <vt:lpstr>Future Value and Present Value:  Single Payment</vt:lpstr>
      <vt:lpstr>Future Value and Present Value:  Single Payment</vt:lpstr>
      <vt:lpstr>Future Value and Present Value:  Single Payment</vt:lpstr>
      <vt:lpstr>Future Value and Present Value:  Single Payment</vt:lpstr>
      <vt:lpstr>Future Value and Present Value:  Multiple  Payments</vt:lpstr>
      <vt:lpstr>Future Value and Present Value:  Multiple  Payments</vt:lpstr>
      <vt:lpstr>Future Value and Present Value:  Multiple  Payments</vt:lpstr>
      <vt:lpstr>Future Value and Present Value:  Multiple  Payments</vt:lpstr>
      <vt:lpstr>Future Value and Present Value:  Multiple  Payments</vt:lpstr>
      <vt:lpstr>Future Value and Present Value:  Multiple  Payments</vt:lpstr>
      <vt:lpstr>Simple versus Compound Interest</vt:lpstr>
      <vt:lpstr>Simple versus Compound Interest</vt:lpstr>
      <vt:lpstr>Simple versus Compound Interest</vt:lpstr>
      <vt:lpstr>Simple versus Compound Interest</vt:lpstr>
      <vt:lpstr>PowerPoint Presentation</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The Relationship Between Interest Rates and Option-Free Bond Prices</vt:lpstr>
      <vt:lpstr>PowerPoint Presentation</vt:lpstr>
      <vt:lpstr>The Relationship Between Interest Rates and Option-Free Bond Prices</vt:lpstr>
      <vt:lpstr>PowerPoint Presentation</vt:lpstr>
      <vt:lpstr>The Relationship Between Interest Rates and Option-Free Bond Prices</vt:lpstr>
      <vt:lpstr>PowerPoint Presentation</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Duration and Price Volatility</vt:lpstr>
      <vt:lpstr>PowerPoint Presentation</vt:lpstr>
      <vt:lpstr>Recent Innovations in the Valuation of Fixed-Income Securities</vt:lpstr>
      <vt:lpstr>Recent Innovations in the Valuation of Fixed-Income Securities</vt:lpstr>
      <vt:lpstr>Recent Innovations in the Valuation of Fixed-Income Securities</vt:lpstr>
      <vt:lpstr>Recent Innovations in the Valuation of Fixed-Income Securities</vt:lpstr>
      <vt:lpstr>Recent Innovations in the Valuation of Fixed-Income Securities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Money Market Yields</vt:lpstr>
      <vt:lpstr>PowerPoint Presentation</vt:lpstr>
      <vt:lpstr>Funding the Bank</vt:lpstr>
      <vt:lpstr>The Relationship Between Liquidity Requirements, Cash, and Funding Sources</vt:lpstr>
      <vt:lpstr>PowerPoint Presentation</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The Relationship Between Liquidity Requirements, Cash, and Funding Sources</vt:lpstr>
      <vt:lpstr>PowerPoint Presentation</vt:lpstr>
      <vt:lpstr>PowerPoint Presentation</vt:lpstr>
      <vt:lpstr>PowerPoint Presentation</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Characteristics of Retail-Type Deposits</vt:lpstr>
      <vt:lpstr>PowerPoint Presentation</vt:lpstr>
      <vt:lpstr>Characteristics of Retail-Type Deposits</vt:lpstr>
      <vt:lpstr>Characteristics of Retail-Type Deposits</vt:lpstr>
      <vt:lpstr>Characteristics of Retail-Type Deposits</vt:lpstr>
      <vt:lpstr>PowerPoint Presentation</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PowerPoint Presentation</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Characteristics of Large Wholesale Deposits</vt:lpstr>
      <vt:lpstr>PowerPoint Presentation</vt:lpstr>
      <vt:lpstr>Electronic Money</vt:lpstr>
      <vt:lpstr>Electronic Money</vt:lpstr>
      <vt:lpstr>Electronic Money</vt:lpstr>
      <vt:lpstr>PowerPoint Presentation</vt:lpstr>
      <vt:lpstr>Check 21</vt:lpstr>
      <vt:lpstr>Check 21</vt:lpstr>
      <vt:lpstr>Check 21</vt:lpstr>
      <vt:lpstr>PowerPoint Presentation</vt:lpstr>
      <vt:lpstr>Check 21</vt:lpstr>
      <vt:lpstr>PowerPoint Presentation</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Measuring the Cost of Funds</vt:lpstr>
      <vt:lpstr>PowerPoint Presentation</vt:lpstr>
      <vt:lpstr>Funding Sources and Banking Risks</vt:lpstr>
      <vt:lpstr>Funding Sources and Banking Risks</vt:lpstr>
      <vt:lpstr>Funding Sources and Banking Risks</vt:lpstr>
      <vt:lpstr>Funding Sources and Banking Risks</vt:lpstr>
      <vt:lpstr>Funding Sources and Banking Risks</vt:lpstr>
      <vt:lpstr>Funding Sources and Banking Risks</vt:lpstr>
    </vt:vector>
  </TitlesOfParts>
  <Company>Texas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Managing Non-Interest Income &amp; Non-Interest Expense</dc:subject>
  <dc:creator>S. Scott MacDonald and William Chittenden</dc:creator>
  <cp:lastModifiedBy>kcyree</cp:lastModifiedBy>
  <cp:revision>31</cp:revision>
  <dcterms:created xsi:type="dcterms:W3CDTF">2009-08-17T16:20:37Z</dcterms:created>
  <dcterms:modified xsi:type="dcterms:W3CDTF">2012-10-08T19:29:17Z</dcterms:modified>
</cp:coreProperties>
</file>