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Lst>
  <p:notesMasterIdLst>
    <p:notesMasterId r:id="rId185"/>
  </p:notesMasterIdLst>
  <p:sldIdLst>
    <p:sldId id="256" r:id="rId5"/>
    <p:sldId id="258" r:id="rId6"/>
    <p:sldId id="265" r:id="rId7"/>
    <p:sldId id="266" r:id="rId8"/>
    <p:sldId id="267" r:id="rId9"/>
    <p:sldId id="268" r:id="rId10"/>
    <p:sldId id="259" r:id="rId11"/>
    <p:sldId id="263" r:id="rId12"/>
    <p:sldId id="269" r:id="rId13"/>
    <p:sldId id="270" r:id="rId14"/>
    <p:sldId id="271" r:id="rId15"/>
    <p:sldId id="272" r:id="rId16"/>
    <p:sldId id="273" r:id="rId17"/>
    <p:sldId id="261"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yree"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8" autoAdjust="0"/>
  </p:normalViewPr>
  <p:slideViewPr>
    <p:cSldViewPr>
      <p:cViewPr varScale="1">
        <p:scale>
          <a:sx n="82" d="100"/>
          <a:sy n="82" d="100"/>
        </p:scale>
        <p:origin x="14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19D5932-15E4-4E75-A25C-A535AF122A0A}" type="datetimeFigureOut">
              <a:rPr lang="en-US"/>
              <a:pPr>
                <a:defRPr/>
              </a:pPr>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70C658-F30B-4FC5-BEF6-5CBBB62A8F76}" type="slidenum">
              <a:rPr lang="en-US"/>
              <a:pPr>
                <a:defRPr/>
              </a:pPr>
              <a:t>‹#›</a:t>
            </a:fld>
            <a:endParaRPr lang="en-US"/>
          </a:p>
        </p:txBody>
      </p:sp>
    </p:spTree>
    <p:extLst>
      <p:ext uri="{BB962C8B-B14F-4D97-AF65-F5344CB8AC3E}">
        <p14:creationId xmlns:p14="http://schemas.microsoft.com/office/powerpoint/2010/main" val="512916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21DBB-6273-4987-9842-059971FCDCC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0850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9FC37-A2AE-4C38-9D6B-84CAE3031ED1}" type="slidenum">
              <a:rPr lang="en-US">
                <a:solidFill>
                  <a:srgbClr val="000000"/>
                </a:solidFill>
              </a:rPr>
              <a:pPr/>
              <a:t>70</a:t>
            </a:fld>
            <a:endParaRPr lang="en-US">
              <a:solidFill>
                <a:srgbClr val="000000"/>
              </a:solidFill>
            </a:endParaRPr>
          </a:p>
        </p:txBody>
      </p:sp>
      <p:sp>
        <p:nvSpPr>
          <p:cNvPr id="537602" name="Rectangle 2"/>
          <p:cNvSpPr>
            <a:spLocks noGrp="1" noRot="1" noChangeAspect="1" noChangeArrowheads="1" noTextEdit="1"/>
          </p:cNvSpPr>
          <p:nvPr>
            <p:ph type="sldImg"/>
          </p:nvPr>
        </p:nvSpPr>
        <p:spPr>
          <a:xfrm>
            <a:off x="1257300" y="720725"/>
            <a:ext cx="4800600" cy="3600450"/>
          </a:xfrm>
          <a:ln/>
        </p:spPr>
      </p:sp>
      <p:sp>
        <p:nvSpPr>
          <p:cNvPr id="53760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28646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71</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3438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72</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426373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73</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69081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74</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1015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75</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14578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76</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7486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ECAD-A9AF-448D-BF3C-D4AD8FE5A581}" type="slidenum">
              <a:rPr lang="en-US">
                <a:solidFill>
                  <a:srgbClr val="000000"/>
                </a:solidFill>
              </a:rPr>
              <a:pPr/>
              <a:t>77</a:t>
            </a:fld>
            <a:endParaRPr lang="en-US">
              <a:solidFill>
                <a:srgbClr val="000000"/>
              </a:solidFill>
            </a:endParaRPr>
          </a:p>
        </p:txBody>
      </p:sp>
      <p:sp>
        <p:nvSpPr>
          <p:cNvPr id="539650" name="Rectangle 2"/>
          <p:cNvSpPr>
            <a:spLocks noGrp="1" noRot="1" noChangeAspect="1" noChangeArrowheads="1" noTextEdit="1"/>
          </p:cNvSpPr>
          <p:nvPr>
            <p:ph type="sldImg"/>
          </p:nvPr>
        </p:nvSpPr>
        <p:spPr>
          <a:xfrm>
            <a:off x="1257300" y="720725"/>
            <a:ext cx="4800600" cy="3600450"/>
          </a:xfrm>
          <a:ln/>
        </p:spPr>
      </p:sp>
      <p:sp>
        <p:nvSpPr>
          <p:cNvPr id="53965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81441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76736-C8A5-41BF-A50E-C1B857335118}" type="slidenum">
              <a:rPr lang="en-US">
                <a:solidFill>
                  <a:srgbClr val="000000"/>
                </a:solidFill>
              </a:rPr>
              <a:pPr/>
              <a:t>78</a:t>
            </a:fld>
            <a:endParaRPr lang="en-US">
              <a:solidFill>
                <a:srgbClr val="000000"/>
              </a:solidFill>
            </a:endParaRPr>
          </a:p>
        </p:txBody>
      </p:sp>
      <p:sp>
        <p:nvSpPr>
          <p:cNvPr id="543746" name="Rectangle 2"/>
          <p:cNvSpPr>
            <a:spLocks noGrp="1" noRot="1" noChangeAspect="1" noChangeArrowheads="1" noTextEdit="1"/>
          </p:cNvSpPr>
          <p:nvPr>
            <p:ph type="sldImg"/>
          </p:nvPr>
        </p:nvSpPr>
        <p:spPr>
          <a:xfrm>
            <a:off x="1257300" y="720725"/>
            <a:ext cx="4800600" cy="3600450"/>
          </a:xfrm>
          <a:ln/>
        </p:spPr>
      </p:sp>
      <p:sp>
        <p:nvSpPr>
          <p:cNvPr id="54374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46234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76736-C8A5-41BF-A50E-C1B857335118}" type="slidenum">
              <a:rPr lang="en-US">
                <a:solidFill>
                  <a:srgbClr val="000000"/>
                </a:solidFill>
              </a:rPr>
              <a:pPr/>
              <a:t>79</a:t>
            </a:fld>
            <a:endParaRPr lang="en-US">
              <a:solidFill>
                <a:srgbClr val="000000"/>
              </a:solidFill>
            </a:endParaRPr>
          </a:p>
        </p:txBody>
      </p:sp>
      <p:sp>
        <p:nvSpPr>
          <p:cNvPr id="543746" name="Rectangle 2"/>
          <p:cNvSpPr>
            <a:spLocks noGrp="1" noRot="1" noChangeAspect="1" noChangeArrowheads="1" noTextEdit="1"/>
          </p:cNvSpPr>
          <p:nvPr>
            <p:ph type="sldImg"/>
          </p:nvPr>
        </p:nvSpPr>
        <p:spPr>
          <a:xfrm>
            <a:off x="1257300" y="720725"/>
            <a:ext cx="4800600" cy="3600450"/>
          </a:xfrm>
          <a:ln/>
        </p:spPr>
      </p:sp>
      <p:sp>
        <p:nvSpPr>
          <p:cNvPr id="54374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3574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ED250-44C3-4767-A3C0-FFA13D2C2136}" type="slidenum">
              <a:rPr lang="en-US">
                <a:solidFill>
                  <a:srgbClr val="000000"/>
                </a:solidFill>
              </a:rPr>
              <a:pPr/>
              <a:t>62</a:t>
            </a:fld>
            <a:endParaRPr lang="en-US">
              <a:solidFill>
                <a:srgbClr val="000000"/>
              </a:solidFill>
            </a:endParaRPr>
          </a:p>
        </p:txBody>
      </p:sp>
      <p:sp>
        <p:nvSpPr>
          <p:cNvPr id="523266" name="Rectangle 2"/>
          <p:cNvSpPr>
            <a:spLocks noGrp="1" noRot="1" noChangeAspect="1" noChangeArrowheads="1" noTextEdit="1"/>
          </p:cNvSpPr>
          <p:nvPr>
            <p:ph type="sldImg"/>
          </p:nvPr>
        </p:nvSpPr>
        <p:spPr>
          <a:xfrm>
            <a:off x="1257300" y="720725"/>
            <a:ext cx="4800600" cy="3600450"/>
          </a:xfrm>
          <a:ln/>
        </p:spPr>
      </p:sp>
      <p:sp>
        <p:nvSpPr>
          <p:cNvPr id="5232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32351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80</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4990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81</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8452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82</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170288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2643-10E7-4F54-A2B8-5A57D66CB0F4}" type="slidenum">
              <a:rPr lang="en-US">
                <a:solidFill>
                  <a:srgbClr val="000000"/>
                </a:solidFill>
              </a:rPr>
              <a:pPr/>
              <a:t>83</a:t>
            </a:fld>
            <a:endParaRPr lang="en-US">
              <a:solidFill>
                <a:srgbClr val="000000"/>
              </a:solidFill>
            </a:endParaRPr>
          </a:p>
        </p:txBody>
      </p:sp>
      <p:sp>
        <p:nvSpPr>
          <p:cNvPr id="641026" name="Rectangle 2"/>
          <p:cNvSpPr>
            <a:spLocks noGrp="1" noRot="1" noChangeAspect="1" noChangeArrowheads="1" noTextEdit="1"/>
          </p:cNvSpPr>
          <p:nvPr>
            <p:ph type="sldImg"/>
          </p:nvPr>
        </p:nvSpPr>
        <p:spPr>
          <a:xfrm>
            <a:off x="1257300" y="720725"/>
            <a:ext cx="4800600" cy="3600450"/>
          </a:xfrm>
          <a:ln/>
        </p:spPr>
      </p:sp>
      <p:sp>
        <p:nvSpPr>
          <p:cNvPr id="64102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404692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6A243-865D-4481-9A02-38D5FAEBB457}" type="slidenum">
              <a:rPr lang="en-US">
                <a:solidFill>
                  <a:srgbClr val="000000"/>
                </a:solidFill>
              </a:rPr>
              <a:pPr/>
              <a:t>84</a:t>
            </a:fld>
            <a:endParaRPr lang="en-US">
              <a:solidFill>
                <a:srgbClr val="000000"/>
              </a:solidFill>
            </a:endParaRPr>
          </a:p>
        </p:txBody>
      </p:sp>
      <p:sp>
        <p:nvSpPr>
          <p:cNvPr id="545794" name="Rectangle 2"/>
          <p:cNvSpPr>
            <a:spLocks noGrp="1" noRot="1" noChangeAspect="1" noChangeArrowheads="1" noTextEdit="1"/>
          </p:cNvSpPr>
          <p:nvPr>
            <p:ph type="sldImg"/>
          </p:nvPr>
        </p:nvSpPr>
        <p:spPr>
          <a:xfrm>
            <a:off x="1257300" y="720725"/>
            <a:ext cx="4800600" cy="3600450"/>
          </a:xfrm>
          <a:ln/>
        </p:spPr>
      </p:sp>
      <p:sp>
        <p:nvSpPr>
          <p:cNvPr id="545795"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057662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3AFF3-CECC-44D0-9E91-E9D3E25668B4}" type="slidenum">
              <a:rPr lang="en-US">
                <a:solidFill>
                  <a:srgbClr val="000000"/>
                </a:solidFill>
              </a:rPr>
              <a:pPr/>
              <a:t>85</a:t>
            </a:fld>
            <a:endParaRPr lang="en-US">
              <a:solidFill>
                <a:srgbClr val="000000"/>
              </a:solidFill>
            </a:endParaRPr>
          </a:p>
        </p:txBody>
      </p:sp>
      <p:sp>
        <p:nvSpPr>
          <p:cNvPr id="547842" name="Rectangle 2"/>
          <p:cNvSpPr>
            <a:spLocks noGrp="1" noRot="1" noChangeAspect="1" noChangeArrowheads="1" noTextEdit="1"/>
          </p:cNvSpPr>
          <p:nvPr>
            <p:ph type="sldImg"/>
          </p:nvPr>
        </p:nvSpPr>
        <p:spPr>
          <a:xfrm>
            <a:off x="1257300" y="720725"/>
            <a:ext cx="4800600" cy="3600450"/>
          </a:xfrm>
          <a:ln/>
        </p:spPr>
      </p:sp>
      <p:sp>
        <p:nvSpPr>
          <p:cNvPr id="54784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37331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94AEF-D12F-4045-8893-E5DADE182905}" type="slidenum">
              <a:rPr lang="en-US">
                <a:solidFill>
                  <a:srgbClr val="000000"/>
                </a:solidFill>
              </a:rPr>
              <a:pPr/>
              <a:t>86</a:t>
            </a:fld>
            <a:endParaRPr lang="en-US">
              <a:solidFill>
                <a:srgbClr val="000000"/>
              </a:solidFill>
            </a:endParaRPr>
          </a:p>
        </p:txBody>
      </p:sp>
      <p:sp>
        <p:nvSpPr>
          <p:cNvPr id="549890" name="Rectangle 2"/>
          <p:cNvSpPr>
            <a:spLocks noGrp="1" noRot="1" noChangeAspect="1" noChangeArrowheads="1" noTextEdit="1"/>
          </p:cNvSpPr>
          <p:nvPr>
            <p:ph type="sldImg"/>
          </p:nvPr>
        </p:nvSpPr>
        <p:spPr>
          <a:xfrm>
            <a:off x="1257300" y="720725"/>
            <a:ext cx="4800600" cy="3600450"/>
          </a:xfrm>
          <a:ln/>
        </p:spPr>
      </p:sp>
      <p:sp>
        <p:nvSpPr>
          <p:cNvPr id="54989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75214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9109-E628-485B-9441-F242202D91D4}" type="slidenum">
              <a:rPr lang="en-US">
                <a:solidFill>
                  <a:srgbClr val="000000"/>
                </a:solidFill>
              </a:rPr>
              <a:pPr/>
              <a:t>87</a:t>
            </a:fld>
            <a:endParaRPr lang="en-US">
              <a:solidFill>
                <a:srgbClr val="000000"/>
              </a:solidFill>
            </a:endParaRPr>
          </a:p>
        </p:txBody>
      </p:sp>
      <p:sp>
        <p:nvSpPr>
          <p:cNvPr id="551938" name="Rectangle 2"/>
          <p:cNvSpPr>
            <a:spLocks noGrp="1" noRot="1" noChangeAspect="1" noChangeArrowheads="1" noTextEdit="1"/>
          </p:cNvSpPr>
          <p:nvPr>
            <p:ph type="sldImg"/>
          </p:nvPr>
        </p:nvSpPr>
        <p:spPr>
          <a:xfrm>
            <a:off x="1257300" y="720725"/>
            <a:ext cx="4800600" cy="3600450"/>
          </a:xfrm>
          <a:ln/>
        </p:spPr>
      </p:sp>
      <p:sp>
        <p:nvSpPr>
          <p:cNvPr id="551939"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092213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9109-E628-485B-9441-F242202D91D4}" type="slidenum">
              <a:rPr lang="en-US">
                <a:solidFill>
                  <a:srgbClr val="000000"/>
                </a:solidFill>
              </a:rPr>
              <a:pPr/>
              <a:t>88</a:t>
            </a:fld>
            <a:endParaRPr lang="en-US">
              <a:solidFill>
                <a:srgbClr val="000000"/>
              </a:solidFill>
            </a:endParaRPr>
          </a:p>
        </p:txBody>
      </p:sp>
      <p:sp>
        <p:nvSpPr>
          <p:cNvPr id="551938" name="Rectangle 2"/>
          <p:cNvSpPr>
            <a:spLocks noGrp="1" noRot="1" noChangeAspect="1" noChangeArrowheads="1" noTextEdit="1"/>
          </p:cNvSpPr>
          <p:nvPr>
            <p:ph type="sldImg"/>
          </p:nvPr>
        </p:nvSpPr>
        <p:spPr>
          <a:xfrm>
            <a:off x="1257300" y="720725"/>
            <a:ext cx="4800600" cy="3600450"/>
          </a:xfrm>
          <a:ln/>
        </p:spPr>
      </p:sp>
      <p:sp>
        <p:nvSpPr>
          <p:cNvPr id="551939"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311834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D9796-A801-4379-978F-05AF2A0DCA75}" type="slidenum">
              <a:rPr lang="en-US">
                <a:solidFill>
                  <a:srgbClr val="000000"/>
                </a:solidFill>
              </a:rPr>
              <a:pPr/>
              <a:t>91</a:t>
            </a:fld>
            <a:endParaRPr lang="en-US">
              <a:solidFill>
                <a:srgbClr val="000000"/>
              </a:solidFill>
            </a:endParaRPr>
          </a:p>
        </p:txBody>
      </p:sp>
      <p:sp>
        <p:nvSpPr>
          <p:cNvPr id="553986" name="Rectangle 2"/>
          <p:cNvSpPr>
            <a:spLocks noGrp="1" noRot="1" noChangeAspect="1" noChangeArrowheads="1" noTextEdit="1"/>
          </p:cNvSpPr>
          <p:nvPr>
            <p:ph type="sldImg"/>
          </p:nvPr>
        </p:nvSpPr>
        <p:spPr>
          <a:xfrm>
            <a:off x="1257300" y="720725"/>
            <a:ext cx="4800600" cy="3600450"/>
          </a:xfrm>
          <a:ln/>
        </p:spPr>
      </p:sp>
      <p:sp>
        <p:nvSpPr>
          <p:cNvPr id="55398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428223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ED250-44C3-4767-A3C0-FFA13D2C2136}" type="slidenum">
              <a:rPr lang="en-US">
                <a:solidFill>
                  <a:srgbClr val="000000"/>
                </a:solidFill>
              </a:rPr>
              <a:pPr/>
              <a:t>63</a:t>
            </a:fld>
            <a:endParaRPr lang="en-US">
              <a:solidFill>
                <a:srgbClr val="000000"/>
              </a:solidFill>
            </a:endParaRPr>
          </a:p>
        </p:txBody>
      </p:sp>
      <p:sp>
        <p:nvSpPr>
          <p:cNvPr id="523266" name="Rectangle 2"/>
          <p:cNvSpPr>
            <a:spLocks noGrp="1" noRot="1" noChangeAspect="1" noChangeArrowheads="1" noTextEdit="1"/>
          </p:cNvSpPr>
          <p:nvPr>
            <p:ph type="sldImg"/>
          </p:nvPr>
        </p:nvSpPr>
        <p:spPr>
          <a:xfrm>
            <a:off x="1257300" y="720725"/>
            <a:ext cx="4800600" cy="3600450"/>
          </a:xfrm>
          <a:ln/>
        </p:spPr>
      </p:sp>
      <p:sp>
        <p:nvSpPr>
          <p:cNvPr id="5232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564369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DA431-AB26-46CE-BA5A-103C3744D0A5}" type="slidenum">
              <a:rPr lang="en-US">
                <a:solidFill>
                  <a:srgbClr val="000000"/>
                </a:solidFill>
              </a:rPr>
              <a:pPr/>
              <a:t>92</a:t>
            </a:fld>
            <a:endParaRPr lang="en-US">
              <a:solidFill>
                <a:srgbClr val="000000"/>
              </a:solidFill>
            </a:endParaRPr>
          </a:p>
        </p:txBody>
      </p:sp>
      <p:sp>
        <p:nvSpPr>
          <p:cNvPr id="574466" name="Rectangle 2"/>
          <p:cNvSpPr>
            <a:spLocks noGrp="1" noRot="1" noChangeAspect="1" noChangeArrowheads="1" noTextEdit="1"/>
          </p:cNvSpPr>
          <p:nvPr>
            <p:ph type="sldImg"/>
          </p:nvPr>
        </p:nvSpPr>
        <p:spPr>
          <a:xfrm>
            <a:off x="1257300" y="720725"/>
            <a:ext cx="4800600" cy="3600450"/>
          </a:xfrm>
          <a:ln/>
        </p:spPr>
      </p:sp>
      <p:sp>
        <p:nvSpPr>
          <p:cNvPr id="5744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608847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B0CAA-C1BC-4202-997A-E1DB249259E8}" type="slidenum">
              <a:rPr lang="en-US">
                <a:solidFill>
                  <a:srgbClr val="000000"/>
                </a:solidFill>
              </a:rPr>
              <a:pPr/>
              <a:t>93</a:t>
            </a:fld>
            <a:endParaRPr lang="en-US">
              <a:solidFill>
                <a:srgbClr val="000000"/>
              </a:solidFill>
            </a:endParaRPr>
          </a:p>
        </p:txBody>
      </p:sp>
      <p:sp>
        <p:nvSpPr>
          <p:cNvPr id="576514" name="Rectangle 2"/>
          <p:cNvSpPr>
            <a:spLocks noGrp="1" noRot="1" noChangeAspect="1" noChangeArrowheads="1" noTextEdit="1"/>
          </p:cNvSpPr>
          <p:nvPr>
            <p:ph type="sldImg"/>
          </p:nvPr>
        </p:nvSpPr>
        <p:spPr>
          <a:xfrm>
            <a:off x="1257300" y="720725"/>
            <a:ext cx="4800600" cy="3600450"/>
          </a:xfrm>
          <a:ln/>
        </p:spPr>
      </p:sp>
      <p:sp>
        <p:nvSpPr>
          <p:cNvPr id="576515"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378815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94</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951622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95</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682073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96</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413373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97</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690943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98</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598156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99</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077440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100</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70816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101</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91620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ED250-44C3-4767-A3C0-FFA13D2C2136}" type="slidenum">
              <a:rPr lang="en-US">
                <a:solidFill>
                  <a:srgbClr val="000000"/>
                </a:solidFill>
              </a:rPr>
              <a:pPr/>
              <a:t>64</a:t>
            </a:fld>
            <a:endParaRPr lang="en-US">
              <a:solidFill>
                <a:srgbClr val="000000"/>
              </a:solidFill>
            </a:endParaRPr>
          </a:p>
        </p:txBody>
      </p:sp>
      <p:sp>
        <p:nvSpPr>
          <p:cNvPr id="523266" name="Rectangle 2"/>
          <p:cNvSpPr>
            <a:spLocks noGrp="1" noRot="1" noChangeAspect="1" noChangeArrowheads="1" noTextEdit="1"/>
          </p:cNvSpPr>
          <p:nvPr>
            <p:ph type="sldImg"/>
          </p:nvPr>
        </p:nvSpPr>
        <p:spPr>
          <a:xfrm>
            <a:off x="1257300" y="720725"/>
            <a:ext cx="4800600" cy="3600450"/>
          </a:xfrm>
          <a:ln/>
        </p:spPr>
      </p:sp>
      <p:sp>
        <p:nvSpPr>
          <p:cNvPr id="523267"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77383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102</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087496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51B3-3C3A-4A13-9613-8BA3C6BEFFA6}" type="slidenum">
              <a:rPr lang="en-US">
                <a:solidFill>
                  <a:srgbClr val="000000"/>
                </a:solidFill>
              </a:rPr>
              <a:pPr/>
              <a:t>103</a:t>
            </a:fld>
            <a:endParaRPr lang="en-US">
              <a:solidFill>
                <a:srgbClr val="000000"/>
              </a:solidFill>
            </a:endParaRPr>
          </a:p>
        </p:txBody>
      </p:sp>
      <p:sp>
        <p:nvSpPr>
          <p:cNvPr id="578562" name="Rectangle 2"/>
          <p:cNvSpPr>
            <a:spLocks noGrp="1" noRot="1" noChangeAspect="1" noChangeArrowheads="1" noTextEdit="1"/>
          </p:cNvSpPr>
          <p:nvPr>
            <p:ph type="sldImg"/>
          </p:nvPr>
        </p:nvSpPr>
        <p:spPr>
          <a:xfrm>
            <a:off x="1257300" y="720725"/>
            <a:ext cx="4800600" cy="3600450"/>
          </a:xfrm>
          <a:ln/>
        </p:spPr>
      </p:sp>
      <p:sp>
        <p:nvSpPr>
          <p:cNvPr id="5785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90905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BBFC0-1792-4A43-AAD0-C5C072F6A525}" type="slidenum">
              <a:rPr lang="en-US">
                <a:solidFill>
                  <a:srgbClr val="000000"/>
                </a:solidFill>
              </a:rPr>
              <a:pPr/>
              <a:t>104</a:t>
            </a:fld>
            <a:endParaRPr lang="en-US">
              <a:solidFill>
                <a:srgbClr val="000000"/>
              </a:solidFill>
            </a:endParaRPr>
          </a:p>
        </p:txBody>
      </p:sp>
      <p:sp>
        <p:nvSpPr>
          <p:cNvPr id="580610" name="Rectangle 2"/>
          <p:cNvSpPr>
            <a:spLocks noGrp="1" noRot="1" noChangeAspect="1" noChangeArrowheads="1" noTextEdit="1"/>
          </p:cNvSpPr>
          <p:nvPr>
            <p:ph type="sldImg"/>
          </p:nvPr>
        </p:nvSpPr>
        <p:spPr>
          <a:xfrm>
            <a:off x="1257300" y="720725"/>
            <a:ext cx="4800600" cy="3600450"/>
          </a:xfrm>
          <a:ln/>
        </p:spPr>
      </p:sp>
      <p:sp>
        <p:nvSpPr>
          <p:cNvPr id="580611"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89909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EB978-2352-4721-909B-78838BB8F1E9}" type="slidenum">
              <a:rPr lang="en-US">
                <a:solidFill>
                  <a:srgbClr val="000000"/>
                </a:solidFill>
              </a:rPr>
              <a:pPr/>
              <a:t>105</a:t>
            </a:fld>
            <a:endParaRPr lang="en-US">
              <a:solidFill>
                <a:srgbClr val="000000"/>
              </a:solidFill>
            </a:endParaRPr>
          </a:p>
        </p:txBody>
      </p:sp>
      <p:sp>
        <p:nvSpPr>
          <p:cNvPr id="582658" name="Rectangle 2"/>
          <p:cNvSpPr>
            <a:spLocks noGrp="1" noRot="1" noChangeAspect="1" noChangeArrowheads="1" noTextEdit="1"/>
          </p:cNvSpPr>
          <p:nvPr>
            <p:ph type="sldImg"/>
          </p:nvPr>
        </p:nvSpPr>
        <p:spPr>
          <a:xfrm>
            <a:off x="1257300" y="720725"/>
            <a:ext cx="4800600" cy="3600450"/>
          </a:xfrm>
          <a:ln/>
        </p:spPr>
      </p:sp>
      <p:sp>
        <p:nvSpPr>
          <p:cNvPr id="582659"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079619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91334-A3E7-4049-ADC2-38F016D10EF8}" type="slidenum">
              <a:rPr lang="en-US">
                <a:solidFill>
                  <a:srgbClr val="000000"/>
                </a:solidFill>
              </a:rPr>
              <a:pPr>
                <a:defRPr/>
              </a:pPr>
              <a:t>107</a:t>
            </a:fld>
            <a:endParaRPr lang="en-US">
              <a:solidFill>
                <a:srgbClr val="000000"/>
              </a:solidFill>
            </a:endParaRPr>
          </a:p>
        </p:txBody>
      </p:sp>
    </p:spTree>
    <p:extLst>
      <p:ext uri="{BB962C8B-B14F-4D97-AF65-F5344CB8AC3E}">
        <p14:creationId xmlns:p14="http://schemas.microsoft.com/office/powerpoint/2010/main" val="3896205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91334-A3E7-4049-ADC2-38F016D10EF8}" type="slidenum">
              <a:rPr lang="en-US">
                <a:solidFill>
                  <a:srgbClr val="000000"/>
                </a:solidFill>
              </a:rPr>
              <a:pPr>
                <a:defRPr/>
              </a:pPr>
              <a:t>108</a:t>
            </a:fld>
            <a:endParaRPr lang="en-US">
              <a:solidFill>
                <a:srgbClr val="000000"/>
              </a:solidFill>
            </a:endParaRPr>
          </a:p>
        </p:txBody>
      </p:sp>
    </p:spTree>
    <p:extLst>
      <p:ext uri="{BB962C8B-B14F-4D97-AF65-F5344CB8AC3E}">
        <p14:creationId xmlns:p14="http://schemas.microsoft.com/office/powerpoint/2010/main" val="358457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91334-A3E7-4049-ADC2-38F016D10EF8}" type="slidenum">
              <a:rPr lang="en-US">
                <a:solidFill>
                  <a:srgbClr val="000000"/>
                </a:solidFill>
              </a:rPr>
              <a:pPr>
                <a:defRPr/>
              </a:pPr>
              <a:t>109</a:t>
            </a:fld>
            <a:endParaRPr lang="en-US">
              <a:solidFill>
                <a:srgbClr val="000000"/>
              </a:solidFill>
            </a:endParaRPr>
          </a:p>
        </p:txBody>
      </p:sp>
    </p:spTree>
    <p:extLst>
      <p:ext uri="{BB962C8B-B14F-4D97-AF65-F5344CB8AC3E}">
        <p14:creationId xmlns:p14="http://schemas.microsoft.com/office/powerpoint/2010/main" val="1345236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110</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65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111</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4568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112</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051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65</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28919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9CCA4-9FEF-4870-BDC8-96E2AB9EA059}" type="slidenum">
              <a:rPr lang="en-US">
                <a:solidFill>
                  <a:srgbClr val="000000"/>
                </a:solidFill>
              </a:rPr>
              <a:pPr/>
              <a:t>113</a:t>
            </a:fld>
            <a:endParaRPr 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2065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14CCB74-DB1A-42EC-8DF2-14CA3110A35A}" type="slidenum">
              <a:rPr lang="en-US">
                <a:solidFill>
                  <a:srgbClr val="000000"/>
                </a:solidFill>
              </a:rPr>
              <a:pPr/>
              <a:t>114</a:t>
            </a:fld>
            <a:endParaRPr lang="en-US">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4875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4E5E9E1-3FD8-47CC-96CF-11B0BEDC6501}" type="slidenum">
              <a:rPr lang="en-US">
                <a:solidFill>
                  <a:srgbClr val="000000"/>
                </a:solidFill>
              </a:rPr>
              <a:pPr/>
              <a:t>115</a:t>
            </a:fld>
            <a:endParaRPr lang="en-US">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9832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1439BC2-AAA1-4C68-BF3F-58E7E52C2334}" type="slidenum">
              <a:rPr lang="en-US">
                <a:solidFill>
                  <a:srgbClr val="000000"/>
                </a:solidFill>
              </a:rPr>
              <a:pPr/>
              <a:t>116</a:t>
            </a:fld>
            <a:endParaRPr lang="en-US">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3685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179B381-C6F6-426D-B526-670112FE4AFB}" type="slidenum">
              <a:rPr lang="en-US">
                <a:solidFill>
                  <a:srgbClr val="000000"/>
                </a:solidFill>
              </a:rPr>
              <a:pPr/>
              <a:t>117</a:t>
            </a:fld>
            <a:endParaRPr lang="en-US">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2238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04D7B51-39E7-4F84-8224-D69FE44107DB}" type="slidenum">
              <a:rPr lang="en-US">
                <a:solidFill>
                  <a:srgbClr val="000000"/>
                </a:solidFill>
              </a:rPr>
              <a:pPr/>
              <a:t>118</a:t>
            </a:fld>
            <a:endParaRPr lang="en-US">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8550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714321-F547-4174-8B41-EF71B6AFADBC}" type="slidenum">
              <a:rPr lang="en-US">
                <a:solidFill>
                  <a:srgbClr val="000000"/>
                </a:solidFill>
              </a:rPr>
              <a:pPr/>
              <a:t>121</a:t>
            </a:fld>
            <a:endParaRPr lang="en-US">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5570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76BC6A8-DF03-4D94-9529-03686BFDA76C}" type="slidenum">
              <a:rPr lang="en-US">
                <a:solidFill>
                  <a:srgbClr val="000000"/>
                </a:solidFill>
              </a:rPr>
              <a:pPr/>
              <a:t>122</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8205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BAE41D0-5E83-47DD-AD9E-9D9E63600349}" type="slidenum">
              <a:rPr lang="en-US">
                <a:solidFill>
                  <a:srgbClr val="000000"/>
                </a:solidFill>
              </a:rPr>
              <a:pPr/>
              <a:t>123</a:t>
            </a:fld>
            <a:endParaRPr lang="en-US">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75513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BAE41D0-5E83-47DD-AD9E-9D9E63600349}" type="slidenum">
              <a:rPr lang="en-US">
                <a:solidFill>
                  <a:srgbClr val="000000"/>
                </a:solidFill>
              </a:rPr>
              <a:pPr/>
              <a:t>124</a:t>
            </a:fld>
            <a:endParaRPr lang="en-US">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918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66</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26541340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025D56B-F71F-4C1B-81B4-773098810C0D}" type="slidenum">
              <a:rPr lang="en-US">
                <a:solidFill>
                  <a:srgbClr val="000000"/>
                </a:solidFill>
              </a:rPr>
              <a:pPr/>
              <a:t>125</a:t>
            </a:fld>
            <a:endParaRPr lang="en-US">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28873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A013C9-5726-41C7-A8AA-4F02F1C19E2F}" type="slidenum">
              <a:rPr lang="en-US">
                <a:solidFill>
                  <a:srgbClr val="000000"/>
                </a:solidFill>
              </a:rPr>
              <a:pPr/>
              <a:t>129</a:t>
            </a:fld>
            <a:endParaRPr lang="en-US">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0616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BFBB084-FC01-48C6-A1DF-6819461FD592}" type="slidenum">
              <a:rPr lang="en-US">
                <a:solidFill>
                  <a:srgbClr val="000000"/>
                </a:solidFill>
              </a:rPr>
              <a:pPr/>
              <a:t>130</a:t>
            </a:fld>
            <a:endParaRPr lang="en-US">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86480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BFBB084-FC01-48C6-A1DF-6819461FD592}" type="slidenum">
              <a:rPr lang="en-US">
                <a:solidFill>
                  <a:srgbClr val="000000"/>
                </a:solidFill>
              </a:rPr>
              <a:pPr/>
              <a:t>131</a:t>
            </a:fld>
            <a:endParaRPr lang="en-US">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46296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CA4CDF6-5E72-413B-865A-A7742899F3D5}" type="slidenum">
              <a:rPr lang="en-US">
                <a:solidFill>
                  <a:srgbClr val="000000"/>
                </a:solidFill>
              </a:rPr>
              <a:pPr/>
              <a:t>132</a:t>
            </a:fld>
            <a:endParaRPr lang="en-US">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6673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A6AAF6AB-A0BF-46DC-9598-A25F0A7A3762}" type="slidenum">
              <a:rPr lang="en-US">
                <a:solidFill>
                  <a:srgbClr val="000000"/>
                </a:solidFill>
              </a:rPr>
              <a:pPr/>
              <a:t>133</a:t>
            </a:fld>
            <a:endParaRPr lang="en-US">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856247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134</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758505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135</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12214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136</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9266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137</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911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67</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18433924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453CB59-1A30-4117-A622-A57A0B057419}" type="slidenum">
              <a:rPr lang="en-US">
                <a:solidFill>
                  <a:srgbClr val="000000"/>
                </a:solidFill>
              </a:rPr>
              <a:pPr/>
              <a:t>138</a:t>
            </a:fld>
            <a:endParaRPr lang="en-US">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6212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81A0856-5D7C-47BD-B9B2-F8CA9675FEE0}" type="slidenum">
              <a:rPr lang="en-US">
                <a:solidFill>
                  <a:srgbClr val="000000"/>
                </a:solidFill>
              </a:rPr>
              <a:pPr/>
              <a:t>139</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2497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67960C2-ED1E-4274-8DCC-D07B852164C0}" type="slidenum">
              <a:rPr lang="en-US">
                <a:solidFill>
                  <a:srgbClr val="000000"/>
                </a:solidFill>
              </a:rPr>
              <a:pPr/>
              <a:t>140</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1090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C8D03039-6825-45DF-BED6-BA3C358183F0}" type="slidenum">
              <a:rPr lang="en-US">
                <a:solidFill>
                  <a:srgbClr val="000000"/>
                </a:solidFill>
              </a:rPr>
              <a:pPr/>
              <a:t>143</a:t>
            </a:fld>
            <a:endParaRPr lang="en-US">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39438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CC7B25D-83A3-4FBC-8E29-40413EE8B148}" type="slidenum">
              <a:rPr lang="en-US">
                <a:solidFill>
                  <a:srgbClr val="000000"/>
                </a:solidFill>
              </a:rPr>
              <a:pPr/>
              <a:t>144</a:t>
            </a:fld>
            <a:endParaRPr lang="en-US">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194972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01A1C1-0F4C-4BB9-B2CE-D7240DA10159}" type="slidenum">
              <a:rPr lang="en-US">
                <a:solidFill>
                  <a:srgbClr val="000000"/>
                </a:solidFill>
              </a:rPr>
              <a:pPr/>
              <a:t>145</a:t>
            </a:fld>
            <a:endParaRPr lang="en-US">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258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01A1C1-0F4C-4BB9-B2CE-D7240DA10159}" type="slidenum">
              <a:rPr lang="en-US">
                <a:solidFill>
                  <a:srgbClr val="000000"/>
                </a:solidFill>
              </a:rPr>
              <a:pPr/>
              <a:t>147</a:t>
            </a:fld>
            <a:endParaRPr lang="en-US">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47436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B01A1C1-0F4C-4BB9-B2CE-D7240DA10159}" type="slidenum">
              <a:rPr lang="en-US">
                <a:solidFill>
                  <a:srgbClr val="000000"/>
                </a:solidFill>
              </a:rPr>
              <a:pPr/>
              <a:t>148</a:t>
            </a:fld>
            <a:endParaRPr lang="en-US">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751585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11E30D7-D045-4B48-A8D6-7A3D9C4E4779}" type="slidenum">
              <a:rPr lang="en-US">
                <a:solidFill>
                  <a:srgbClr val="000000"/>
                </a:solidFill>
              </a:rPr>
              <a:pPr/>
              <a:t>153</a:t>
            </a:fld>
            <a:endParaRPr lang="en-US">
              <a:solidFill>
                <a:srgbClr val="000000"/>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84231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11E30D7-D045-4B48-A8D6-7A3D9C4E4779}" type="slidenum">
              <a:rPr lang="en-US">
                <a:solidFill>
                  <a:srgbClr val="000000"/>
                </a:solidFill>
              </a:rPr>
              <a:pPr/>
              <a:t>154</a:t>
            </a:fld>
            <a:endParaRPr lang="en-US">
              <a:solidFill>
                <a:srgbClr val="000000"/>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403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DA9D4-A966-4301-82C0-A0745BC032D8}" type="slidenum">
              <a:rPr lang="en-US">
                <a:solidFill>
                  <a:srgbClr val="000000"/>
                </a:solidFill>
              </a:rPr>
              <a:pPr/>
              <a:t>68</a:t>
            </a:fld>
            <a:endParaRPr lang="en-US">
              <a:solidFill>
                <a:srgbClr val="000000"/>
              </a:solidFill>
            </a:endParaRPr>
          </a:p>
        </p:txBody>
      </p:sp>
      <p:sp>
        <p:nvSpPr>
          <p:cNvPr id="527362" name="Rectangle 2"/>
          <p:cNvSpPr>
            <a:spLocks noGrp="1" noRot="1" noChangeAspect="1" noChangeArrowheads="1" noTextEdit="1"/>
          </p:cNvSpPr>
          <p:nvPr>
            <p:ph type="sldImg"/>
          </p:nvPr>
        </p:nvSpPr>
        <p:spPr>
          <a:xfrm>
            <a:off x="1257300" y="720725"/>
            <a:ext cx="4800600" cy="3600450"/>
          </a:xfrm>
          <a:ln/>
        </p:spPr>
      </p:sp>
      <p:sp>
        <p:nvSpPr>
          <p:cNvPr id="52736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1661492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E15B782-DD72-45C8-A558-96FA16272AB8}" type="slidenum">
              <a:rPr lang="en-US">
                <a:solidFill>
                  <a:srgbClr val="000000"/>
                </a:solidFill>
              </a:rPr>
              <a:pPr/>
              <a:t>155</a:t>
            </a:fld>
            <a:endParaRPr lang="en-US">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0399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156</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18534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157</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68883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158</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45336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A82D1F-7726-49DF-8693-FEA74023290C}" type="slidenum">
              <a:rPr lang="en-US">
                <a:solidFill>
                  <a:srgbClr val="000000"/>
                </a:solidFill>
              </a:rPr>
              <a:pPr/>
              <a:t>159</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6953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A2626B6-9B4D-4DD5-B7F2-7F181CAA756C}" type="slidenum">
              <a:rPr lang="en-US">
                <a:solidFill>
                  <a:srgbClr val="000000"/>
                </a:solidFill>
              </a:rPr>
              <a:pPr/>
              <a:t>160</a:t>
            </a:fld>
            <a:endParaRPr lang="en-US">
              <a:solidFill>
                <a:srgbClr val="000000"/>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99935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A2626B6-9B4D-4DD5-B7F2-7F181CAA756C}" type="slidenum">
              <a:rPr lang="en-US">
                <a:solidFill>
                  <a:srgbClr val="000000"/>
                </a:solidFill>
              </a:rPr>
              <a:pPr/>
              <a:t>161</a:t>
            </a:fld>
            <a:endParaRPr lang="en-US">
              <a:solidFill>
                <a:srgbClr val="000000"/>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11640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4E72B85-1D53-47A8-850B-B0DC9D24DF9F}" type="slidenum">
              <a:rPr lang="en-US">
                <a:solidFill>
                  <a:srgbClr val="000000"/>
                </a:solidFill>
              </a:rPr>
              <a:pPr/>
              <a:t>162</a:t>
            </a:fld>
            <a:endParaRPr lang="en-US">
              <a:solidFill>
                <a:srgbClr val="000000"/>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20593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4E72B85-1D53-47A8-850B-B0DC9D24DF9F}" type="slidenum">
              <a:rPr lang="en-US">
                <a:solidFill>
                  <a:srgbClr val="000000"/>
                </a:solidFill>
              </a:rPr>
              <a:pPr/>
              <a:t>163</a:t>
            </a:fld>
            <a:endParaRPr lang="en-US">
              <a:solidFill>
                <a:srgbClr val="000000"/>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2448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675F75C-422B-4B7A-A7AA-31CAE1FD0017}" type="slidenum">
              <a:rPr lang="en-US">
                <a:solidFill>
                  <a:srgbClr val="000000"/>
                </a:solidFill>
              </a:rPr>
              <a:pPr/>
              <a:t>164</a:t>
            </a:fld>
            <a:endParaRPr lang="en-US">
              <a:solidFill>
                <a:srgbClr val="000000"/>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957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9FC37-A2AE-4C38-9D6B-84CAE3031ED1}" type="slidenum">
              <a:rPr lang="en-US">
                <a:solidFill>
                  <a:srgbClr val="000000"/>
                </a:solidFill>
              </a:rPr>
              <a:pPr/>
              <a:t>69</a:t>
            </a:fld>
            <a:endParaRPr lang="en-US">
              <a:solidFill>
                <a:srgbClr val="000000"/>
              </a:solidFill>
            </a:endParaRPr>
          </a:p>
        </p:txBody>
      </p:sp>
      <p:sp>
        <p:nvSpPr>
          <p:cNvPr id="537602" name="Rectangle 2"/>
          <p:cNvSpPr>
            <a:spLocks noGrp="1" noRot="1" noChangeAspect="1" noChangeArrowheads="1" noTextEdit="1"/>
          </p:cNvSpPr>
          <p:nvPr>
            <p:ph type="sldImg"/>
          </p:nvPr>
        </p:nvSpPr>
        <p:spPr>
          <a:xfrm>
            <a:off x="1257300" y="720725"/>
            <a:ext cx="4800600" cy="3600450"/>
          </a:xfrm>
          <a:ln/>
        </p:spPr>
      </p:sp>
      <p:sp>
        <p:nvSpPr>
          <p:cNvPr id="537603" name="Rectangle 3"/>
          <p:cNvSpPr>
            <a:spLocks noGrp="1" noChangeArrowheads="1"/>
          </p:cNvSpPr>
          <p:nvPr>
            <p:ph type="body" idx="1"/>
          </p:nvPr>
        </p:nvSpPr>
        <p:spPr>
          <a:xfrm>
            <a:off x="731520" y="4560570"/>
            <a:ext cx="5852160" cy="4320540"/>
          </a:xfrm>
        </p:spPr>
        <p:txBody>
          <a:bodyPr/>
          <a:lstStyle/>
          <a:p>
            <a:endParaRPr lang="en-US"/>
          </a:p>
        </p:txBody>
      </p:sp>
    </p:spTree>
    <p:extLst>
      <p:ext uri="{BB962C8B-B14F-4D97-AF65-F5344CB8AC3E}">
        <p14:creationId xmlns:p14="http://schemas.microsoft.com/office/powerpoint/2010/main" val="3870345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675F75C-422B-4B7A-A7AA-31CAE1FD0017}" type="slidenum">
              <a:rPr lang="en-US">
                <a:solidFill>
                  <a:srgbClr val="000000"/>
                </a:solidFill>
              </a:rPr>
              <a:pPr/>
              <a:t>165</a:t>
            </a:fld>
            <a:endParaRPr lang="en-US">
              <a:solidFill>
                <a:srgbClr val="000000"/>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05080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A0CFE03-A326-43AD-B61D-1BC8544BA00C}" type="slidenum">
              <a:rPr lang="en-US">
                <a:solidFill>
                  <a:srgbClr val="000000"/>
                </a:solidFill>
              </a:rPr>
              <a:pPr/>
              <a:t>166</a:t>
            </a:fld>
            <a:endParaRPr lang="en-US">
              <a:solidFill>
                <a:srgbClr val="000000"/>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44785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A0CFE03-A326-43AD-B61D-1BC8544BA00C}" type="slidenum">
              <a:rPr lang="en-US">
                <a:solidFill>
                  <a:srgbClr val="000000"/>
                </a:solidFill>
              </a:rPr>
              <a:pPr/>
              <a:t>167</a:t>
            </a:fld>
            <a:endParaRPr lang="en-US">
              <a:solidFill>
                <a:srgbClr val="000000"/>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60610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728FB96-FC80-4A31-8647-9489C5A76194}" type="slidenum">
              <a:rPr lang="en-US">
                <a:solidFill>
                  <a:srgbClr val="000000"/>
                </a:solidFill>
              </a:rPr>
              <a:pPr/>
              <a:t>173</a:t>
            </a:fld>
            <a:endParaRPr lang="en-US">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28868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728FB96-FC80-4A31-8647-9489C5A76194}" type="slidenum">
              <a:rPr lang="en-US">
                <a:solidFill>
                  <a:srgbClr val="000000"/>
                </a:solidFill>
              </a:rPr>
              <a:pPr/>
              <a:t>174</a:t>
            </a:fld>
            <a:endParaRPr lang="en-US">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572608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8D58D0F-4167-4E8B-BA99-9E1003A91BD2}" type="slidenum">
              <a:rPr lang="en-US">
                <a:solidFill>
                  <a:srgbClr val="000000"/>
                </a:solidFill>
              </a:rPr>
              <a:pPr/>
              <a:t>175</a:t>
            </a:fld>
            <a:endParaRPr lang="en-US">
              <a:solidFill>
                <a:srgbClr val="000000"/>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58842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8D58D0F-4167-4E8B-BA99-9E1003A91BD2}" type="slidenum">
              <a:rPr lang="en-US">
                <a:solidFill>
                  <a:srgbClr val="000000"/>
                </a:solidFill>
              </a:rPr>
              <a:pPr/>
              <a:t>176</a:t>
            </a:fld>
            <a:endParaRPr lang="en-US">
              <a:solidFill>
                <a:srgbClr val="000000"/>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35717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09B85AB6-C801-474C-846B-B83B88C609CB}" type="slidenum">
              <a:rPr lang="en-US">
                <a:solidFill>
                  <a:srgbClr val="000000"/>
                </a:solidFill>
              </a:rPr>
              <a:pPr/>
              <a:t>180</a:t>
            </a:fld>
            <a:endParaRPr lang="en-US">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164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655F9-A3A0-417B-B36F-44C2F3268437}" type="slidenum">
              <a:rPr lang="en-US"/>
              <a:pPr>
                <a:defRPr/>
              </a:pPr>
              <a:t>‹#›</a:t>
            </a:fld>
            <a:endParaRPr lang="en-US"/>
          </a:p>
        </p:txBody>
      </p:sp>
    </p:spTree>
    <p:extLst>
      <p:ext uri="{BB962C8B-B14F-4D97-AF65-F5344CB8AC3E}">
        <p14:creationId xmlns:p14="http://schemas.microsoft.com/office/powerpoint/2010/main" val="428125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0C4CC-C225-4FB0-A536-3D919B2D0B3F}" type="slidenum">
              <a:rPr lang="en-US"/>
              <a:pPr>
                <a:defRPr/>
              </a:pPr>
              <a:t>‹#›</a:t>
            </a:fld>
            <a:endParaRPr lang="en-US"/>
          </a:p>
        </p:txBody>
      </p:sp>
    </p:spTree>
    <p:extLst>
      <p:ext uri="{BB962C8B-B14F-4D97-AF65-F5344CB8AC3E}">
        <p14:creationId xmlns:p14="http://schemas.microsoft.com/office/powerpoint/2010/main" val="143876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FB1EB-26C8-4430-8E47-F92D0F554E86}" type="slidenum">
              <a:rPr lang="en-US"/>
              <a:pPr>
                <a:defRPr/>
              </a:pPr>
              <a:t>‹#›</a:t>
            </a:fld>
            <a:endParaRPr lang="en-US"/>
          </a:p>
        </p:txBody>
      </p:sp>
    </p:spTree>
    <p:extLst>
      <p:ext uri="{BB962C8B-B14F-4D97-AF65-F5344CB8AC3E}">
        <p14:creationId xmlns:p14="http://schemas.microsoft.com/office/powerpoint/2010/main" val="154157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C1B67-7A5A-4095-9C70-8749EB1145D4}" type="slidenum">
              <a:rPr lang="en-US"/>
              <a:pPr>
                <a:defRPr/>
              </a:pPr>
              <a:t>‹#›</a:t>
            </a:fld>
            <a:endParaRPr lang="en-US"/>
          </a:p>
        </p:txBody>
      </p:sp>
    </p:spTree>
    <p:extLst>
      <p:ext uri="{BB962C8B-B14F-4D97-AF65-F5344CB8AC3E}">
        <p14:creationId xmlns:p14="http://schemas.microsoft.com/office/powerpoint/2010/main" val="158754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CC8F4-2D10-4210-85E4-2B33BBBE8B3C}" type="slidenum">
              <a:rPr lang="en-US"/>
              <a:pPr>
                <a:defRPr/>
              </a:pPr>
              <a:t>‹#›</a:t>
            </a:fld>
            <a:endParaRPr lang="en-US"/>
          </a:p>
        </p:txBody>
      </p:sp>
    </p:spTree>
    <p:extLst>
      <p:ext uri="{BB962C8B-B14F-4D97-AF65-F5344CB8AC3E}">
        <p14:creationId xmlns:p14="http://schemas.microsoft.com/office/powerpoint/2010/main" val="287554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5969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2">
                    <a:lumMod val="75000"/>
                  </a:schemeClr>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solidFill>
                  <a:srgbClr val="002060"/>
                </a:solidFill>
              </a:defRPr>
            </a:lvl1pPr>
            <a:lvl2pPr>
              <a:spcBef>
                <a:spcPts val="1200"/>
              </a:spcBef>
              <a:defRPr sz="2400">
                <a:solidFill>
                  <a:srgbClr val="002060"/>
                </a:solidFill>
              </a:defRPr>
            </a:lvl2pPr>
            <a:lvl3pPr>
              <a:spcBef>
                <a:spcPts val="1200"/>
              </a:spcBef>
              <a:defRPr sz="2000">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838200" y="6356351"/>
            <a:ext cx="7086600" cy="365125"/>
          </a:xfrm>
        </p:spPr>
        <p:txBody>
          <a:bodyPr/>
          <a:lstStyle>
            <a:lvl1pPr>
              <a:defRPr sz="900"/>
            </a:lvl1p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3400" y="6356351"/>
            <a:ext cx="361950" cy="365125"/>
          </a:xfrm>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529362"/>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8158230"/>
      </p:ext>
    </p:extLst>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4891975"/>
      </p:ext>
    </p:extLst>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258144"/>
      </p:ext>
    </p:extLst>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086227"/>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4885D3-3940-46D4-BBA0-E2D452092FCD}" type="slidenum">
              <a:rPr lang="en-US"/>
              <a:pPr>
                <a:defRPr/>
              </a:pPr>
              <a:t>‹#›</a:t>
            </a:fld>
            <a:endParaRPr lang="en-US"/>
          </a:p>
        </p:txBody>
      </p:sp>
    </p:spTree>
    <p:extLst>
      <p:ext uri="{BB962C8B-B14F-4D97-AF65-F5344CB8AC3E}">
        <p14:creationId xmlns:p14="http://schemas.microsoft.com/office/powerpoint/2010/main" val="157175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978301"/>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356391"/>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095732"/>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464052"/>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528591"/>
      </p:ext>
    </p:extLst>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a:prstGeom prst="rect">
            <a:avLst/>
          </a:prstGeom>
        </p:spPr>
        <p:txBody>
          <a:bodyPr/>
          <a:lstStyle>
            <a:lvl1pPr>
              <a:defRPr/>
            </a:lvl1pPr>
          </a:lstStyle>
          <a:p>
            <a:endParaRPr lang="en-US">
              <a:solidFill>
                <a:prstClr val="black">
                  <a:tint val="75000"/>
                </a:prstClr>
              </a:solidFill>
            </a:endParaRPr>
          </a:p>
        </p:txBody>
      </p:sp>
      <p:sp>
        <p:nvSpPr>
          <p:cNvPr id="231439" name="Rectangle 15"/>
          <p:cNvSpPr>
            <a:spLocks noGrp="1" noChangeArrowheads="1"/>
          </p:cNvSpPr>
          <p:nvPr>
            <p:ph type="sldNum" sz="quarter" idx="4"/>
          </p:nvPr>
        </p:nvSpPr>
        <p:spPr>
          <a:xfrm>
            <a:off x="8458200" y="6248400"/>
            <a:ext cx="533400" cy="457200"/>
          </a:xfrm>
          <a:prstGeom prst="rect">
            <a:avLst/>
          </a:prstGeom>
        </p:spPr>
        <p:txBody>
          <a:bodyPr/>
          <a:lstStyle>
            <a:lvl1pPr>
              <a:defRPr/>
            </a:lvl1pPr>
          </a:lstStyle>
          <a:p>
            <a:fld id="{8CC06CFB-F5DE-4AD5-9DFD-9DE3910AB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6246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136B52-9C35-4C0F-BE2E-DFD961732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540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2">
                    <a:lumMod val="75000"/>
                  </a:schemeClr>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solidFill>
                  <a:srgbClr val="002060"/>
                </a:solidFill>
              </a:defRPr>
            </a:lvl1pPr>
            <a:lvl2pPr>
              <a:spcBef>
                <a:spcPts val="1200"/>
              </a:spcBef>
              <a:defRPr sz="2400">
                <a:solidFill>
                  <a:srgbClr val="002060"/>
                </a:solidFill>
              </a:defRPr>
            </a:lvl2pPr>
            <a:lvl3pPr>
              <a:spcBef>
                <a:spcPts val="1200"/>
              </a:spcBef>
              <a:defRPr sz="2000">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56351"/>
            <a:ext cx="7086600" cy="365125"/>
          </a:xfrm>
        </p:spPr>
        <p:txBody>
          <a:bodyPr/>
          <a:lstStyle>
            <a:lvl1pPr>
              <a:defRPr sz="900"/>
            </a:lvl1p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3400" y="6356351"/>
            <a:ext cx="361950" cy="365125"/>
          </a:xfrm>
        </p:spPr>
        <p:txBody>
          <a:bodyPr/>
          <a:lstStyle/>
          <a:p>
            <a:fld id="{13630646-79CB-480C-8EC3-186F0680A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501671"/>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136B52-9C35-4C0F-BE2E-DFD961732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311231"/>
      </p:ext>
    </p:extLst>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FBEC0A-D83A-4581-8A62-BE796576E1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82082"/>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2D6FC-E616-4048-853E-F4FA317C380E}" type="slidenum">
              <a:rPr lang="en-US"/>
              <a:pPr>
                <a:defRPr/>
              </a:pPr>
              <a:t>‹#›</a:t>
            </a:fld>
            <a:endParaRPr lang="en-US"/>
          </a:p>
        </p:txBody>
      </p:sp>
    </p:spTree>
    <p:extLst>
      <p:ext uri="{BB962C8B-B14F-4D97-AF65-F5344CB8AC3E}">
        <p14:creationId xmlns:p14="http://schemas.microsoft.com/office/powerpoint/2010/main" val="3468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AE0642-49E2-4EFC-AC0F-C5615CCBE9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864041"/>
      </p:ext>
    </p:extLst>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185CEE-A39A-4C4B-B1C7-1A8D71D7A7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110695"/>
      </p:ext>
    </p:extLst>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903D84-010F-4E03-80FF-2CCE2F54E8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900013"/>
      </p:ext>
    </p:extLst>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D8D71-6DA5-4055-9D0E-584D23AD4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611723"/>
      </p:ext>
    </p:extLst>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7FFD0A-974E-499B-BBA6-67D5261700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96381"/>
      </p:ext>
    </p:extLst>
  </p:cSld>
  <p:clrMapOvr>
    <a:masterClrMapping/>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A7C073-4198-4340-AFA2-B61FF03F8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903458"/>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49FB2C-D4C5-4899-8258-5476E83A6D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468571"/>
      </p:ext>
    </p:extLst>
  </p:cSld>
  <p:clrMapOvr>
    <a:masterClrMapping/>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a:prstGeom prst="rect">
            <a:avLst/>
          </a:prstGeom>
        </p:spPr>
        <p:txBody>
          <a:bodyPr/>
          <a:lstStyle>
            <a:lvl1pPr>
              <a:defRPr/>
            </a:lvl1pPr>
          </a:lstStyle>
          <a:p>
            <a:endParaRPr lang="en-US">
              <a:solidFill>
                <a:prstClr val="black">
                  <a:tint val="75000"/>
                </a:prstClr>
              </a:solidFill>
            </a:endParaRPr>
          </a:p>
        </p:txBody>
      </p:sp>
      <p:sp>
        <p:nvSpPr>
          <p:cNvPr id="231439" name="Rectangle 15"/>
          <p:cNvSpPr>
            <a:spLocks noGrp="1" noChangeArrowheads="1"/>
          </p:cNvSpPr>
          <p:nvPr>
            <p:ph type="sldNum" sz="quarter" idx="4"/>
          </p:nvPr>
        </p:nvSpPr>
        <p:spPr>
          <a:xfrm>
            <a:off x="8458200" y="6248400"/>
            <a:ext cx="533400" cy="457200"/>
          </a:xfrm>
          <a:prstGeom prst="rect">
            <a:avLst/>
          </a:prstGeom>
        </p:spPr>
        <p:txBody>
          <a:bodyPr/>
          <a:lstStyle>
            <a:lvl1pPr>
              <a:defRPr/>
            </a:lvl1pPr>
          </a:lstStyle>
          <a:p>
            <a:fld id="{60136B52-9C35-4C0F-BE2E-DFD961732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3871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7F9BFA-06F4-4CD2-A60D-697A79ABC4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43663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2">
                    <a:lumMod val="75000"/>
                  </a:schemeClr>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solidFill>
                  <a:srgbClr val="002060"/>
                </a:solidFill>
              </a:defRPr>
            </a:lvl1pPr>
            <a:lvl2pPr>
              <a:spcBef>
                <a:spcPts val="1200"/>
              </a:spcBef>
              <a:defRPr sz="2400">
                <a:solidFill>
                  <a:srgbClr val="002060"/>
                </a:solidFill>
              </a:defRPr>
            </a:lvl2pPr>
            <a:lvl3pPr>
              <a:spcBef>
                <a:spcPts val="1200"/>
              </a:spcBef>
              <a:defRPr sz="2000">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56351"/>
            <a:ext cx="7086600" cy="365125"/>
          </a:xfrm>
        </p:spPr>
        <p:txBody>
          <a:bodyPr/>
          <a:lstStyle>
            <a:lvl1pPr>
              <a:defRPr sz="900"/>
            </a:lvl1p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3400" y="6356351"/>
            <a:ext cx="361950" cy="365125"/>
          </a:xfrm>
        </p:spPr>
        <p:txBody>
          <a:bodyPr/>
          <a:lstStyle/>
          <a:p>
            <a:pPr>
              <a:defRPr/>
            </a:pPr>
            <a:fld id="{4A7B2ECC-381A-4EE1-90AF-0FD15BCCFD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4508148"/>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CFEA76-9A0B-41D7-AE63-0D4CFA17CB2D}" type="slidenum">
              <a:rPr lang="en-US"/>
              <a:pPr>
                <a:defRPr/>
              </a:pPr>
              <a:t>‹#›</a:t>
            </a:fld>
            <a:endParaRPr lang="en-US"/>
          </a:p>
        </p:txBody>
      </p:sp>
    </p:spTree>
    <p:extLst>
      <p:ext uri="{BB962C8B-B14F-4D97-AF65-F5344CB8AC3E}">
        <p14:creationId xmlns:p14="http://schemas.microsoft.com/office/powerpoint/2010/main" val="3621408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0DFCAC1-B8CA-4AFE-A1C9-CC33180D19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939398"/>
      </p:ext>
    </p:extLst>
  </p:cSld>
  <p:clrMapOvr>
    <a:masterClrMapping/>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A3AE78B-AE14-4D24-9B2C-90616D33BF0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7950624"/>
      </p:ext>
    </p:extLst>
  </p:cSld>
  <p:clrMapOvr>
    <a:masterClrMapping/>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3864EE0-3F28-4875-9B44-8D7AF1A3D6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3388874"/>
      </p:ext>
    </p:extLst>
  </p:cSld>
  <p:clrMapOvr>
    <a:masterClrMapping/>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390E490-19D5-4ED6-9762-5EC9CBAF84A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827176"/>
      </p:ext>
    </p:extLst>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E140B1F-244B-443F-B46A-46ECDF12A07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1137585"/>
      </p:ext>
    </p:extLst>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33D1155-71CD-4521-9C7F-B8DBE17742A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0238391"/>
      </p:ext>
    </p:extLst>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0916994-7B5E-4AF3-A28F-0D61B719EEE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9535385"/>
      </p:ext>
    </p:extLst>
  </p:cSld>
  <p:clrMapOvr>
    <a:masterClrMapping/>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F7287F1-E64E-4044-A57A-8380F8E1942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8721850"/>
      </p:ext>
    </p:extLst>
  </p:cSld>
  <p:clrMapOvr>
    <a:masterClrMapping/>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91159EA-3A36-4264-BBEC-2F35A7E283A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6962116"/>
      </p:ext>
    </p:extLst>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a:prstGeom prst="rect">
            <a:avLst/>
          </a:prstGeom>
        </p:spPr>
        <p:txBody>
          <a:bodyPr/>
          <a:lstStyle>
            <a:lvl1pPr>
              <a:defRPr/>
            </a:lvl1pPr>
          </a:lstStyle>
          <a:p>
            <a:endParaRPr lang="en-US">
              <a:solidFill>
                <a:prstClr val="black">
                  <a:tint val="75000"/>
                </a:prstClr>
              </a:solidFill>
            </a:endParaRPr>
          </a:p>
        </p:txBody>
      </p:sp>
      <p:sp>
        <p:nvSpPr>
          <p:cNvPr id="231439" name="Rectangle 15"/>
          <p:cNvSpPr>
            <a:spLocks noGrp="1" noChangeArrowheads="1"/>
          </p:cNvSpPr>
          <p:nvPr>
            <p:ph type="sldNum" sz="quarter" idx="4"/>
          </p:nvPr>
        </p:nvSpPr>
        <p:spPr>
          <a:xfrm>
            <a:off x="8458200" y="6248400"/>
            <a:ext cx="533400" cy="457200"/>
          </a:xfrm>
          <a:prstGeom prst="rect">
            <a:avLst/>
          </a:prstGeom>
        </p:spPr>
        <p:txBody>
          <a:bodyPr/>
          <a:lstStyle>
            <a:lvl1pPr>
              <a:defRPr/>
            </a:lvl1pPr>
          </a:lstStyle>
          <a:p>
            <a:pPr>
              <a:defRPr/>
            </a:pPr>
            <a:fld id="{607F9BFA-06F4-4CD2-A60D-697A79ABC4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18128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347CF5-017F-47C1-957C-B71AF5C009CA}" type="slidenum">
              <a:rPr lang="en-US"/>
              <a:pPr>
                <a:defRPr/>
              </a:pPr>
              <a:t>‹#›</a:t>
            </a:fld>
            <a:endParaRPr lang="en-US"/>
          </a:p>
        </p:txBody>
      </p:sp>
    </p:spTree>
    <p:extLst>
      <p:ext uri="{BB962C8B-B14F-4D97-AF65-F5344CB8AC3E}">
        <p14:creationId xmlns:p14="http://schemas.microsoft.com/office/powerpoint/2010/main" val="3162770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xfrm>
            <a:off x="228600" y="6356350"/>
            <a:ext cx="7696200" cy="365125"/>
          </a:xfrm>
          <a:prstGeom prst="rect">
            <a:avLst/>
          </a:prstGeom>
          <a:ln/>
        </p:spPr>
        <p:txBody>
          <a:bodyPr/>
          <a:lstStyle>
            <a:lvl1pPr>
              <a:defRPr/>
            </a:lvl1p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241F5F4-1D45-4929-818E-F56C3EFE38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6001380"/>
      </p:ext>
    </p:extLst>
  </p:cSld>
  <p:clrMapOvr>
    <a:masterClrMapping/>
  </p:clrMapOvr>
  <p:transition spd="slow">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42C903-FB6D-421F-B6C6-29371FF726C2}" type="slidenum">
              <a:rPr lang="en-US"/>
              <a:pPr>
                <a:defRPr/>
              </a:pPr>
              <a:t>‹#›</a:t>
            </a:fld>
            <a:endParaRPr lang="en-US"/>
          </a:p>
        </p:txBody>
      </p:sp>
    </p:spTree>
    <p:extLst>
      <p:ext uri="{BB962C8B-B14F-4D97-AF65-F5344CB8AC3E}">
        <p14:creationId xmlns:p14="http://schemas.microsoft.com/office/powerpoint/2010/main" val="217377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7677CC-433F-4C3B-A739-BBF5D7E17B3A}" type="slidenum">
              <a:rPr lang="en-US"/>
              <a:pPr>
                <a:defRPr/>
              </a:pPr>
              <a:t>‹#›</a:t>
            </a:fld>
            <a:endParaRPr lang="en-US"/>
          </a:p>
        </p:txBody>
      </p:sp>
    </p:spTree>
    <p:extLst>
      <p:ext uri="{BB962C8B-B14F-4D97-AF65-F5344CB8AC3E}">
        <p14:creationId xmlns:p14="http://schemas.microsoft.com/office/powerpoint/2010/main" val="260660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9F3736-A353-40CD-A262-026C716CD1F8}" type="slidenum">
              <a:rPr lang="en-US"/>
              <a:pPr>
                <a:defRPr/>
              </a:pPr>
              <a:t>‹#›</a:t>
            </a:fld>
            <a:endParaRPr lang="en-US"/>
          </a:p>
        </p:txBody>
      </p:sp>
    </p:spTree>
    <p:extLst>
      <p:ext uri="{BB962C8B-B14F-4D97-AF65-F5344CB8AC3E}">
        <p14:creationId xmlns:p14="http://schemas.microsoft.com/office/powerpoint/2010/main" val="294948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48476-5A3F-46F4-A5A7-78BF8E7E8600}" type="slidenum">
              <a:rPr lang="en-US"/>
              <a:pPr>
                <a:defRPr/>
              </a:pPr>
              <a:t>‹#›</a:t>
            </a:fld>
            <a:endParaRPr lang="en-US"/>
          </a:p>
        </p:txBody>
      </p:sp>
    </p:spTree>
    <p:extLst>
      <p:ext uri="{BB962C8B-B14F-4D97-AF65-F5344CB8AC3E}">
        <p14:creationId xmlns:p14="http://schemas.microsoft.com/office/powerpoint/2010/main" val="295233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8CDA7D-A46A-411E-8575-94871F178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alpha val="60000"/>
              </a:schemeClr>
            </a:gs>
            <a:gs pos="76000">
              <a:schemeClr val="accent1">
                <a:lumMod val="32000"/>
                <a:lumOff val="68000"/>
              </a:schemeClr>
            </a:gs>
            <a:gs pos="9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panose="020F0502020204030204"/>
                <a:cs typeface="+mn-cs"/>
              </a:rPr>
              <a:t>© 2015 Cengage Learning. All rights reserved. May not be copied, scanned, or duplicated, in whole or in part, except for use as permitted in a license distributed with a certain product or service or otherwise on a password-protected website for classroom use. </a:t>
            </a:r>
            <a:endParaRPr lang="en-US"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57F1E4F-1CFF-5643-939E-217C01CDF565}"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806809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random/>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alpha val="60000"/>
              </a:schemeClr>
            </a:gs>
            <a:gs pos="76000">
              <a:schemeClr val="accent1">
                <a:lumMod val="32000"/>
                <a:lumOff val="68000"/>
              </a:schemeClr>
            </a:gs>
            <a:gs pos="9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136B52-9C35-4C0F-BE2E-DFD9617326FF}" type="slidenum">
              <a:rPr lang="en-US" smtClean="0">
                <a:solidFill>
                  <a:prstClr val="black">
                    <a:tint val="75000"/>
                  </a:prstClr>
                </a:solidFill>
                <a:cs typeface="+mn-cs"/>
              </a:rPr>
              <a:pPr/>
              <a:t>‹#›</a:t>
            </a:fld>
            <a:endParaRPr lang="en-US">
              <a:solidFill>
                <a:prstClr val="black">
                  <a:tint val="75000"/>
                </a:prstClr>
              </a:solidFill>
              <a:cs typeface="+mn-cs"/>
            </a:endParaRPr>
          </a:p>
        </p:txBody>
      </p:sp>
    </p:spTree>
    <p:extLst>
      <p:ext uri="{BB962C8B-B14F-4D97-AF65-F5344CB8AC3E}">
        <p14:creationId xmlns:p14="http://schemas.microsoft.com/office/powerpoint/2010/main" val="10877676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random/>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2">
                <a:lumMod val="5000"/>
                <a:lumOff val="95000"/>
                <a:alpha val="60000"/>
              </a:schemeClr>
            </a:gs>
            <a:gs pos="76000">
              <a:schemeClr val="accent1">
                <a:lumMod val="32000"/>
                <a:lumOff val="68000"/>
              </a:schemeClr>
            </a:gs>
            <a:gs pos="9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07F9BFA-06F4-4CD2-A60D-697A79ABC4B7}" type="slidenum">
              <a:rPr lang="en-US" smtClean="0">
                <a:solidFill>
                  <a:prstClr val="black">
                    <a:tint val="75000"/>
                  </a:prstClr>
                </a:solidFill>
                <a:cs typeface="+mn-cs"/>
              </a:rPr>
              <a:pPr>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32172523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random/>
  </p:transition>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10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1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1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9.xml"/></Relationships>
</file>

<file path=ppt/slides/_rels/slide1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9.xml"/></Relationships>
</file>

<file path=ppt/slides/_rels/slide1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1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3.xml"/><Relationship Id="rId1" Type="http://schemas.openxmlformats.org/officeDocument/2006/relationships/slideLayout" Target="../slideLayouts/slideLayout3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1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6.xml"/><Relationship Id="rId1" Type="http://schemas.openxmlformats.org/officeDocument/2006/relationships/slideLayout" Target="../slideLayouts/slideLayout39.xml"/></Relationships>
</file>

<file path=ppt/slides/_rels/slide1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1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1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9.xml"/><Relationship Id="rId1" Type="http://schemas.openxmlformats.org/officeDocument/2006/relationships/slideLayout" Target="../slideLayouts/slideLayout39.xml"/></Relationships>
</file>

<file path=ppt/slides/_rels/slide1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0.xml"/><Relationship Id="rId1" Type="http://schemas.openxmlformats.org/officeDocument/2006/relationships/slideLayout" Target="../slideLayouts/slideLayout3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2.xml"/><Relationship Id="rId7" Type="http://schemas.openxmlformats.org/officeDocument/2006/relationships/image" Target="../media/image42.wmf"/><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1.wmf"/><Relationship Id="rId4" Type="http://schemas.openxmlformats.org/officeDocument/2006/relationships/oleObject" Target="../embeddings/oleObject1.bin"/><Relationship Id="rId9" Type="http://schemas.openxmlformats.org/officeDocument/2006/relationships/image" Target="../media/image43.w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9.xml"/><Relationship Id="rId1" Type="http://schemas.openxmlformats.org/officeDocument/2006/relationships/vmlDrawing" Target="../drawings/vmlDrawing2.vml"/><Relationship Id="rId4" Type="http://schemas.openxmlformats.org/officeDocument/2006/relationships/image" Target="../media/image44.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9.xml"/><Relationship Id="rId1" Type="http://schemas.openxmlformats.org/officeDocument/2006/relationships/vmlDrawing" Target="../drawings/vmlDrawing3.vml"/><Relationship Id="rId4" Type="http://schemas.openxmlformats.org/officeDocument/2006/relationships/image" Target="../media/image45.wmf"/></Relationships>
</file>

<file path=ppt/slides/_rels/slide14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3.xml"/><Relationship Id="rId1" Type="http://schemas.openxmlformats.org/officeDocument/2006/relationships/slideLayout" Target="../slideLayouts/slideLayout39.xml"/></Relationships>
</file>

<file path=ppt/slides/_rels/slide1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4.xml"/><Relationship Id="rId1" Type="http://schemas.openxmlformats.org/officeDocument/2006/relationships/slideLayout" Target="../slideLayouts/slideLayout3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9.xml"/></Relationships>
</file>

<file path=ppt/slides/_rels/slide1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9.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9.xml"/><Relationship Id="rId1" Type="http://schemas.openxmlformats.org/officeDocument/2006/relationships/vmlDrawing" Target="../drawings/vmlDrawing4.vml"/><Relationship Id="rId5" Type="http://schemas.openxmlformats.org/officeDocument/2006/relationships/image" Target="../media/image49.wmf"/><Relationship Id="rId4" Type="http://schemas.openxmlformats.org/officeDocument/2006/relationships/oleObject" Target="../embeddings/oleObject6.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9.xml"/><Relationship Id="rId1" Type="http://schemas.openxmlformats.org/officeDocument/2006/relationships/vmlDrawing" Target="../drawings/vmlDrawing5.vml"/><Relationship Id="rId4" Type="http://schemas.openxmlformats.org/officeDocument/2006/relationships/image" Target="../media/image50.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9.xml"/></Relationships>
</file>

<file path=ppt/slides/_rels/slide15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15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3.xml"/><Relationship Id="rId1" Type="http://schemas.openxmlformats.org/officeDocument/2006/relationships/slideLayout" Target="../slideLayouts/slideLayout3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9.xml"/></Relationships>
</file>

<file path=ppt/slides/_rels/slide16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9.xml"/></Relationships>
</file>

<file path=ppt/slides/_rels/slide16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9.xml"/></Relationships>
</file>

<file path=ppt/slides/_rels/slide17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9.xml"/></Relationships>
</file>

<file path=ppt/slides/_rels/slide17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9.xml"/></Relationships>
</file>

<file path=ppt/slides/_rels/slide17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4.xml"/><Relationship Id="rId1" Type="http://schemas.openxmlformats.org/officeDocument/2006/relationships/slideLayout" Target="../slideLayouts/slideLayout3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9.xml"/></Relationships>
</file>

<file path=ppt/slides/_rels/slide17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1.emf"/></Relationships>
</file>

<file path=ppt/slides/_rels/slide7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22.emf"/><Relationship Id="rId4" Type="http://schemas.openxmlformats.org/officeDocument/2006/relationships/image" Target="../media/image21.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24.emf"/></Relationships>
</file>

<file path=ppt/slides/_rels/slide8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26.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4000" b="1" dirty="0" smtClean="0"/>
              <a:t>FIN 537 Toolkit</a:t>
            </a:r>
            <a:r>
              <a:rPr lang="en-US" sz="4000" dirty="0" smtClean="0"/>
              <a:t/>
            </a:r>
            <a:br>
              <a:rPr lang="en-US" sz="4000" dirty="0" smtClean="0"/>
            </a:br>
            <a:endParaRPr lang="en-US" sz="4000" dirty="0" smtClean="0"/>
          </a:p>
        </p:txBody>
      </p:sp>
      <p:sp>
        <p:nvSpPr>
          <p:cNvPr id="2051" name="Rectangle 3"/>
          <p:cNvSpPr>
            <a:spLocks noGrp="1" noChangeArrowheads="1"/>
          </p:cNvSpPr>
          <p:nvPr>
            <p:ph type="subTitle" idx="1"/>
          </p:nvPr>
        </p:nvSpPr>
        <p:spPr>
          <a:xfrm>
            <a:off x="152400" y="3886200"/>
            <a:ext cx="8839200" cy="1752600"/>
          </a:xfrm>
        </p:spPr>
        <p:txBody>
          <a:bodyPr/>
          <a:lstStyle/>
          <a:p>
            <a:pPr eaLnBrk="1" hangingPunct="1"/>
            <a:r>
              <a:rPr lang="en-US" dirty="0" smtClean="0"/>
              <a:t>How do banks work?</a:t>
            </a:r>
            <a:br>
              <a:rPr lang="en-US" dirty="0" smtClean="0"/>
            </a:br>
            <a:r>
              <a:rPr lang="en-US" dirty="0" smtClean="0"/>
              <a:t>Dr. Ken Cyree</a:t>
            </a:r>
          </a:p>
          <a:p>
            <a:pPr eaLnBrk="1" hangingPunct="1"/>
            <a:r>
              <a:rPr lang="en-US" dirty="0" smtClean="0"/>
              <a:t>Fall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We have the following:</a:t>
            </a:r>
          </a:p>
          <a:p>
            <a:endParaRPr lang="en-US" dirty="0"/>
          </a:p>
          <a:p>
            <a:endParaRPr lang="en-US" dirty="0" smtClean="0"/>
          </a:p>
          <a:p>
            <a:endParaRPr lang="en-US" dirty="0"/>
          </a:p>
          <a:p>
            <a:endParaRPr lang="en-US" dirty="0" smtClean="0"/>
          </a:p>
          <a:p>
            <a:endParaRPr lang="en-US" dirty="0"/>
          </a:p>
          <a:p>
            <a:r>
              <a:rPr lang="en-US" dirty="0" smtClean="0"/>
              <a:t>Note that we transformed assets from cash to a loan.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567140"/>
              </p:ext>
            </p:extLst>
          </p:nvPr>
        </p:nvGraphicFramePr>
        <p:xfrm>
          <a:off x="1676400" y="2743200"/>
          <a:ext cx="6629400" cy="1854200"/>
        </p:xfrm>
        <a:graphic>
          <a:graphicData uri="http://schemas.openxmlformats.org/drawingml/2006/table">
            <a:tbl>
              <a:tblPr firstRow="1" bandRow="1">
                <a:tableStyleId>{F5AB1C69-6EDB-4FF4-983F-18BD219EF322}</a:tableStyleId>
              </a:tblPr>
              <a:tblGrid>
                <a:gridCol w="1657350"/>
                <a:gridCol w="1657350"/>
                <a:gridCol w="2154555"/>
                <a:gridCol w="1160145"/>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$70,000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Demand Deposits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$20,000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Reserves</a:t>
                      </a: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u="sng" dirty="0" smtClean="0">
                          <a:solidFill>
                            <a:schemeClr val="tx1"/>
                          </a:solidFill>
                        </a:rPr>
                        <a:t>$80,000</a:t>
                      </a:r>
                      <a:endParaRPr lang="en-US" u="sng"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Loans</a:t>
                      </a:r>
                    </a:p>
                  </a:txBody>
                  <a:tcPr>
                    <a:lnR w="38100" cap="flat" cmpd="sng" algn="ctr">
                      <a:noFill/>
                      <a:prstDash val="solid"/>
                      <a:round/>
                      <a:headEnd type="none" w="med" len="med"/>
                      <a:tailEnd type="none" w="med" len="med"/>
                    </a:lnR>
                  </a:tcPr>
                </a:tc>
                <a:tc>
                  <a:txBody>
                    <a:bodyPr/>
                    <a:lstStyle/>
                    <a:p>
                      <a:pPr algn="r"/>
                      <a:r>
                        <a:rPr lang="en-US" u="sng" dirty="0" smtClean="0">
                          <a:solidFill>
                            <a:schemeClr val="tx1"/>
                          </a:solidFill>
                        </a:rPr>
                        <a:t>$20,000</a:t>
                      </a:r>
                      <a:endParaRPr lang="en-US" u="sng"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endParaRPr lang="en-US" dirty="0">
                        <a:solidFill>
                          <a:schemeClr val="tx1"/>
                        </a:solidFill>
                      </a:endParaRPr>
                    </a:p>
                  </a:txBody>
                  <a:tcPr/>
                </a:tc>
              </a:tr>
              <a:tr h="370840">
                <a:tc>
                  <a:txBody>
                    <a:bodyPr/>
                    <a:lstStyle/>
                    <a:p>
                      <a:r>
                        <a:rPr lang="en-US" dirty="0" smtClean="0">
                          <a:solidFill>
                            <a:schemeClr val="tx1"/>
                          </a:solidFill>
                        </a:rPr>
                        <a:t>Total Assets</a:t>
                      </a:r>
                      <a:endParaRPr lang="en-US" dirty="0">
                        <a:solidFill>
                          <a:schemeClr val="tx1"/>
                        </a:solidFill>
                      </a:endParaRP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t>Total</a:t>
                      </a:r>
                      <a:r>
                        <a:rPr lang="en-US" baseline="0" dirty="0" smtClean="0"/>
                        <a:t> </a:t>
                      </a:r>
                      <a:r>
                        <a:rPr lang="en-US" baseline="0" dirty="0" err="1" smtClean="0"/>
                        <a:t>Liab</a:t>
                      </a:r>
                      <a:r>
                        <a:rPr lang="en-US" baseline="0" dirty="0" smtClean="0"/>
                        <a:t>. &amp; Equity</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$100,000</a:t>
                      </a:r>
                      <a:endParaRPr lang="en-US" dirty="0"/>
                    </a:p>
                  </a:txBody>
                  <a:tcPr/>
                </a:tc>
              </a:tr>
            </a:tbl>
          </a:graphicData>
        </a:graphic>
      </p:graphicFrame>
    </p:spTree>
    <p:extLst>
      <p:ext uri="{BB962C8B-B14F-4D97-AF65-F5344CB8AC3E}">
        <p14:creationId xmlns:p14="http://schemas.microsoft.com/office/powerpoint/2010/main" val="13125394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lnSpcReduction="10000"/>
          </a:bodyPr>
          <a:lstStyle/>
          <a:p>
            <a:r>
              <a:rPr lang="en-US" dirty="0" smtClean="0"/>
              <a:t>Sweeping legislation that is over 3,000 pages and contains 398 rules.</a:t>
            </a:r>
          </a:p>
          <a:p>
            <a:pPr lvl="1"/>
            <a:r>
              <a:rPr lang="en-US" dirty="0" smtClean="0"/>
              <a:t>As of November 2013, only 162 of the rules have been finalized, 121 have been proposed, and 115 have not yet been proposed.</a:t>
            </a:r>
          </a:p>
          <a:p>
            <a:r>
              <a:rPr lang="en-US" dirty="0" smtClean="0"/>
              <a:t>Created the </a:t>
            </a:r>
            <a:r>
              <a:rPr lang="en-US" b="1" dirty="0" smtClean="0"/>
              <a:t>Financial Stability Oversight Council </a:t>
            </a:r>
            <a:r>
              <a:rPr lang="en-US" dirty="0" smtClean="0"/>
              <a:t>and the </a:t>
            </a:r>
            <a:r>
              <a:rPr lang="en-US" b="1" dirty="0" smtClean="0"/>
              <a:t>Office of Financial Research.</a:t>
            </a:r>
          </a:p>
          <a:p>
            <a:r>
              <a:rPr lang="en-US" dirty="0" smtClean="0"/>
              <a:t>Gives federal regulators the ability to take over and liquidate large bank holding companies and nonbank financial institutions if a threat to the country’s financial stability.</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90729902"/>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dirty="0" smtClean="0"/>
              <a:t>Requires certain hedge and private equity fund managers to register as SEC advisors.</a:t>
            </a:r>
          </a:p>
          <a:p>
            <a:r>
              <a:rPr lang="en-US" dirty="0" smtClean="0"/>
              <a:t>Requires complex financial institutions to have “funeral” plans in place.</a:t>
            </a:r>
          </a:p>
          <a:p>
            <a:r>
              <a:rPr lang="en-US" dirty="0" smtClean="0"/>
              <a:t>Created the </a:t>
            </a:r>
            <a:r>
              <a:rPr lang="en-US" b="1" dirty="0" smtClean="0"/>
              <a:t>Consumer Financial Protections Bureau </a:t>
            </a:r>
            <a:r>
              <a:rPr lang="en-US" dirty="0" smtClean="0"/>
              <a:t>to inform and protect consumers.</a:t>
            </a:r>
            <a:endParaRPr lang="en-US" b="1" dirty="0" smtClean="0"/>
          </a:p>
          <a:p>
            <a:r>
              <a:rPr lang="en-US" dirty="0"/>
              <a:t>Created the </a:t>
            </a:r>
            <a:r>
              <a:rPr lang="en-US" b="1" dirty="0" smtClean="0"/>
              <a:t>Office of National Insurance.</a:t>
            </a:r>
          </a:p>
          <a:p>
            <a:r>
              <a:rPr lang="en-US" dirty="0"/>
              <a:t>Created the </a:t>
            </a:r>
            <a:r>
              <a:rPr lang="en-US" b="1" dirty="0"/>
              <a:t>Office of </a:t>
            </a:r>
            <a:r>
              <a:rPr lang="en-US" b="1" dirty="0" smtClean="0"/>
              <a:t>Credit Rating Agencies </a:t>
            </a:r>
            <a:r>
              <a:rPr lang="en-US" dirty="0" smtClean="0"/>
              <a:t>and created a mandate to standardize credit ratings.</a:t>
            </a:r>
            <a:endParaRPr lang="en-US" b="1"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70207242"/>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lnSpcReduction="10000"/>
          </a:bodyPr>
          <a:lstStyle/>
          <a:p>
            <a:r>
              <a:rPr lang="en-US" dirty="0" smtClean="0"/>
              <a:t>Eliminated the Office of Thrift Supervision.</a:t>
            </a:r>
          </a:p>
          <a:p>
            <a:r>
              <a:rPr lang="en-US" dirty="0" smtClean="0"/>
              <a:t>Requires mortgage </a:t>
            </a:r>
            <a:r>
              <a:rPr lang="en-US" dirty="0" err="1" smtClean="0"/>
              <a:t>securitizers</a:t>
            </a:r>
            <a:r>
              <a:rPr lang="en-US" dirty="0" smtClean="0"/>
              <a:t> to retain 5% of the credit risk if the mortgage does not meet the Ability to Repay and Qualified Mortgage standards.</a:t>
            </a:r>
          </a:p>
          <a:p>
            <a:r>
              <a:rPr lang="en-US" dirty="0" smtClean="0"/>
              <a:t>Prohibits banking entities from engaging in proprietary trading.</a:t>
            </a:r>
            <a:endParaRPr lang="en-US" b="1" dirty="0" smtClean="0"/>
          </a:p>
          <a:p>
            <a:r>
              <a:rPr lang="en-US" dirty="0" smtClean="0"/>
              <a:t>Requires companies to ask shareholders to have a nonbinding vote on executive compensation.</a:t>
            </a:r>
          </a:p>
          <a:p>
            <a:r>
              <a:rPr lang="en-US" dirty="0" smtClean="0"/>
              <a:t>Repealed Re. Q which prohibited interest on demand deposits.</a:t>
            </a:r>
            <a:endParaRPr lang="en-US" b="1"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68810390"/>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Dodd-Frank</a:t>
            </a:r>
            <a:endParaRPr lang="en-US" dirty="0"/>
          </a:p>
        </p:txBody>
      </p:sp>
      <p:sp>
        <p:nvSpPr>
          <p:cNvPr id="577541" name="Rectangle 5"/>
          <p:cNvSpPr>
            <a:spLocks noGrp="1" noChangeArrowheads="1"/>
          </p:cNvSpPr>
          <p:nvPr>
            <p:ph idx="1"/>
          </p:nvPr>
        </p:nvSpPr>
        <p:spPr>
          <a:xfrm>
            <a:off x="623570" y="1600200"/>
            <a:ext cx="7886700" cy="4351338"/>
          </a:xfrm>
        </p:spPr>
        <p:txBody>
          <a:bodyPr>
            <a:normAutofit lnSpcReduction="10000"/>
          </a:bodyPr>
          <a:lstStyle/>
          <a:p>
            <a:r>
              <a:rPr lang="en-US" dirty="0" smtClean="0"/>
              <a:t>Requires regulation of credit default swaps.</a:t>
            </a:r>
          </a:p>
          <a:p>
            <a:r>
              <a:rPr lang="en-US" dirty="0" smtClean="0"/>
              <a:t>Eliminates “Too-Big-To-Fail” bailouts.</a:t>
            </a:r>
          </a:p>
          <a:p>
            <a:r>
              <a:rPr lang="en-US" dirty="0" smtClean="0"/>
              <a:t>Mitigates systemic risk by requiring creation of rules for </a:t>
            </a:r>
            <a:r>
              <a:rPr lang="en-US" b="1" dirty="0" smtClean="0"/>
              <a:t>Financial Market Utilities</a:t>
            </a:r>
            <a:r>
              <a:rPr lang="en-US" dirty="0" smtClean="0"/>
              <a:t>.</a:t>
            </a:r>
            <a:endParaRPr lang="en-US" b="1" dirty="0" smtClean="0"/>
          </a:p>
          <a:p>
            <a:r>
              <a:rPr lang="en-US" dirty="0" smtClean="0"/>
              <a:t>Authorizes the SEC to impose a fiduciary duty on brokers who give investment advice to clients.</a:t>
            </a:r>
          </a:p>
          <a:p>
            <a:r>
              <a:rPr lang="en-US" dirty="0" smtClean="0"/>
              <a:t>Permanently extended maximum deposit insurance to $250,000.</a:t>
            </a:r>
          </a:p>
          <a:p>
            <a:r>
              <a:rPr lang="en-US" dirty="0" smtClean="0"/>
              <a:t>Created national underwriting standards for residential mortgages.</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15016630"/>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9" name="Rectangle 5"/>
          <p:cNvSpPr>
            <a:spLocks noGrp="1" noChangeArrowheads="1"/>
          </p:cNvSpPr>
          <p:nvPr>
            <p:ph idx="1"/>
          </p:nvPr>
        </p:nvSpPr>
        <p:spPr>
          <a:xfrm>
            <a:off x="628650" y="1690689"/>
            <a:ext cx="7886700" cy="4351338"/>
          </a:xfrm>
        </p:spPr>
        <p:txBody>
          <a:bodyPr>
            <a:normAutofit lnSpcReduction="10000"/>
          </a:bodyPr>
          <a:lstStyle/>
          <a:p>
            <a:r>
              <a:rPr lang="en-US" dirty="0" smtClean="0"/>
              <a:t>Capital Adequacy:</a:t>
            </a:r>
          </a:p>
          <a:p>
            <a:pPr lvl="1"/>
            <a:r>
              <a:rPr lang="en-US" dirty="0" smtClean="0"/>
              <a:t>Banks subject to minimum requirements since 1992.</a:t>
            </a:r>
          </a:p>
          <a:p>
            <a:pPr lvl="1"/>
            <a:r>
              <a:rPr lang="en-US" dirty="0" smtClean="0"/>
              <a:t>Regulators follow the “capital is king” approach with advantages to well-capitalized institutions.</a:t>
            </a:r>
          </a:p>
          <a:p>
            <a:pPr lvl="1"/>
            <a:r>
              <a:rPr lang="en-US" dirty="0" smtClean="0"/>
              <a:t>Ramifications of greater requirements are enormous.</a:t>
            </a:r>
          </a:p>
          <a:p>
            <a:pPr lvl="2"/>
            <a:r>
              <a:rPr lang="en-US" dirty="0" smtClean="0"/>
              <a:t>Equity is more expensive than debt.</a:t>
            </a:r>
          </a:p>
          <a:p>
            <a:pPr lvl="2"/>
            <a:r>
              <a:rPr lang="en-US" dirty="0" smtClean="0"/>
              <a:t>Increased requirement restrict growth and make it difficult to compete as a small entity, leading to consolidations.</a:t>
            </a:r>
          </a:p>
          <a:p>
            <a:r>
              <a:rPr lang="en-US" dirty="0" smtClean="0"/>
              <a:t>Regulatory Reform:</a:t>
            </a:r>
          </a:p>
          <a:p>
            <a:pPr lvl="1"/>
            <a:r>
              <a:rPr lang="en-US" dirty="0"/>
              <a:t>Regulation of depository institutions is highly </a:t>
            </a:r>
            <a:r>
              <a:rPr lang="en-US" dirty="0" smtClean="0"/>
              <a:t>fragmented.</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Current Unresolved Regulatory Issues</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86915239"/>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7" name="Rectangle 5"/>
          <p:cNvSpPr>
            <a:spLocks noGrp="1" noChangeArrowheads="1"/>
          </p:cNvSpPr>
          <p:nvPr>
            <p:ph idx="1"/>
          </p:nvPr>
        </p:nvSpPr>
        <p:spPr>
          <a:xfrm>
            <a:off x="628650" y="1600200"/>
            <a:ext cx="7886700" cy="4351338"/>
          </a:xfrm>
        </p:spPr>
        <p:txBody>
          <a:bodyPr>
            <a:normAutofit/>
          </a:bodyPr>
          <a:lstStyle/>
          <a:p>
            <a:r>
              <a:rPr lang="en-US" dirty="0" smtClean="0"/>
              <a:t>Creates two classes of banks: </a:t>
            </a:r>
          </a:p>
          <a:p>
            <a:pPr lvl="1"/>
            <a:r>
              <a:rPr lang="en-US" dirty="0" smtClean="0"/>
              <a:t>Large: Creditors and depositors have </a:t>
            </a:r>
            <a:r>
              <a:rPr lang="en-US" dirty="0" err="1" smtClean="0"/>
              <a:t>defacto</a:t>
            </a:r>
            <a:r>
              <a:rPr lang="en-US" dirty="0" smtClean="0"/>
              <a:t> protection.</a:t>
            </a:r>
          </a:p>
          <a:p>
            <a:pPr lvl="1"/>
            <a:r>
              <a:rPr lang="en-US" dirty="0" smtClean="0"/>
              <a:t>Small: Creditors and uninsured depositors may incur loss.</a:t>
            </a:r>
          </a:p>
          <a:p>
            <a:r>
              <a:rPr lang="en-US" dirty="0" smtClean="0"/>
              <a:t>Creates moral hazard or the lack of incentive to guard against risk when there are no consequences.</a:t>
            </a:r>
          </a:p>
          <a:p>
            <a:r>
              <a:rPr lang="en-US" dirty="0" smtClean="0"/>
              <a:t>Solution is not to let large banks fail as a collapse could hinder the economy.</a:t>
            </a:r>
          </a:p>
          <a:p>
            <a:r>
              <a:rPr lang="en-US" dirty="0" smtClean="0"/>
              <a:t>Need to mitigate risk, reduce moral hazard and level the playing field between large and small </a:t>
            </a:r>
            <a:r>
              <a:rPr lang="en-US" smtClean="0"/>
              <a:t>banks.</a:t>
            </a:r>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105</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Too Big To Fail</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590436585"/>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876" t="-4913" r="33508" b="15502"/>
          <a:stretch/>
        </p:blipFill>
        <p:spPr>
          <a:xfrm>
            <a:off x="228600" y="-228600"/>
            <a:ext cx="3910781" cy="6934200"/>
          </a:xfrm>
          <a:prstGeom prst="rect">
            <a:avLst/>
          </a:prstGeom>
        </p:spPr>
      </p:pic>
      <p:sp>
        <p:nvSpPr>
          <p:cNvPr id="2" name="Title 1"/>
          <p:cNvSpPr>
            <a:spLocks noGrp="1"/>
          </p:cNvSpPr>
          <p:nvPr>
            <p:ph type="ctrTitle"/>
          </p:nvPr>
        </p:nvSpPr>
        <p:spPr>
          <a:xfrm>
            <a:off x="5010150" y="1199727"/>
            <a:ext cx="3276600" cy="3200400"/>
          </a:xfrm>
          <a:solidFill>
            <a:srgbClr val="FFFFFF">
              <a:alpha val="16078"/>
            </a:srgbClr>
          </a:solidFill>
        </p:spPr>
        <p:txBody>
          <a:bodyPr/>
          <a:lstStyle/>
          <a:p>
            <a:r>
              <a:rPr lang="en-US" b="1" dirty="0" smtClean="0">
                <a:solidFill>
                  <a:schemeClr val="accent2">
                    <a:lumMod val="75000"/>
                  </a:schemeClr>
                </a:solidFill>
              </a:rPr>
              <a:t>Chapter 3:</a:t>
            </a:r>
            <a:br>
              <a:rPr lang="en-US" b="1" dirty="0" smtClean="0">
                <a:solidFill>
                  <a:schemeClr val="accent2">
                    <a:lumMod val="75000"/>
                  </a:schemeClr>
                </a:solidFill>
              </a:rPr>
            </a:br>
            <a:r>
              <a:rPr lang="en-US" b="1" dirty="0" smtClean="0">
                <a:solidFill>
                  <a:schemeClr val="accent2">
                    <a:lumMod val="75000"/>
                  </a:schemeClr>
                </a:solidFill>
              </a:rPr>
              <a:t>Analyzing</a:t>
            </a:r>
            <a:br>
              <a:rPr lang="en-US" b="1" dirty="0" smtClean="0">
                <a:solidFill>
                  <a:schemeClr val="accent2">
                    <a:lumMod val="75000"/>
                  </a:schemeClr>
                </a:solidFill>
              </a:rPr>
            </a:br>
            <a:r>
              <a:rPr lang="en-US" b="1" dirty="0" smtClean="0">
                <a:solidFill>
                  <a:schemeClr val="accent2">
                    <a:lumMod val="75000"/>
                  </a:schemeClr>
                </a:solidFill>
              </a:rPr>
              <a:t>Bank</a:t>
            </a:r>
            <a:br>
              <a:rPr lang="en-US" b="1" dirty="0" smtClean="0">
                <a:solidFill>
                  <a:schemeClr val="accent2">
                    <a:lumMod val="75000"/>
                  </a:schemeClr>
                </a:solidFill>
              </a:rPr>
            </a:br>
            <a:r>
              <a:rPr lang="en-US" b="1" dirty="0" smtClean="0">
                <a:solidFill>
                  <a:schemeClr val="accent2">
                    <a:lumMod val="75000"/>
                  </a:schemeClr>
                </a:solidFill>
              </a:rPr>
              <a:t>Performance</a:t>
            </a:r>
            <a:endParaRPr lang="en-US" b="1" dirty="0">
              <a:solidFill>
                <a:schemeClr val="accent2">
                  <a:lumMod val="75000"/>
                </a:schemeClr>
              </a:solidFill>
            </a:endParaRPr>
          </a:p>
        </p:txBody>
      </p:sp>
      <p:sp>
        <p:nvSpPr>
          <p:cNvPr id="3" name="Slide Number Placeholder 2"/>
          <p:cNvSpPr>
            <a:spLocks noGrp="1"/>
          </p:cNvSpPr>
          <p:nvPr>
            <p:ph type="sldNum" sz="quarter" idx="4"/>
          </p:nvPr>
        </p:nvSpPr>
        <p:spPr/>
        <p:txBody>
          <a:bodyPr/>
          <a:lstStyle/>
          <a:p>
            <a:fld id="{8CC06CFB-F5DE-4AD5-9DFD-9DE3910ABF1F}" type="slidenum">
              <a:rPr lang="en-US" smtClean="0">
                <a:solidFill>
                  <a:prstClr val="black">
                    <a:tint val="75000"/>
                  </a:prstClr>
                </a:solidFill>
              </a:rPr>
              <a:pPr/>
              <a:t>106</a:t>
            </a:fld>
            <a:endParaRPr lang="en-US">
              <a:solidFill>
                <a:prstClr val="black">
                  <a:tint val="75000"/>
                </a:prstClr>
              </a:solidFill>
            </a:endParaRPr>
          </a:p>
        </p:txBody>
      </p:sp>
      <p:sp>
        <p:nvSpPr>
          <p:cNvPr id="5" name="TextBox 4"/>
          <p:cNvSpPr txBox="1"/>
          <p:nvPr/>
        </p:nvSpPr>
        <p:spPr>
          <a:xfrm>
            <a:off x="228600" y="609600"/>
            <a:ext cx="2438400" cy="5715000"/>
          </a:xfrm>
          <a:prstGeom prst="rect">
            <a:avLst/>
          </a:prstGeom>
          <a:noFill/>
        </p:spPr>
        <p:txBody>
          <a:bodyPr wrap="square" rtlCol="0">
            <a:spAutoFit/>
          </a:bodyPr>
          <a:lstStyle/>
          <a:p>
            <a:endParaRPr lang="en-US" dirty="0">
              <a:solidFill>
                <a:prstClr val="black"/>
              </a:solidFill>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6922" b="-79248"/>
          <a:stretch/>
        </p:blipFill>
        <p:spPr>
          <a:xfrm>
            <a:off x="4285827" y="4400127"/>
            <a:ext cx="4610946" cy="4610946"/>
          </a:xfrm>
          <a:prstGeom prst="rect">
            <a:avLst/>
          </a:prstGeom>
        </p:spPr>
      </p:pic>
      <p:sp>
        <p:nvSpPr>
          <p:cNvPr id="7" name="Rectangle 6"/>
          <p:cNvSpPr/>
          <p:nvPr/>
        </p:nvSpPr>
        <p:spPr>
          <a:xfrm>
            <a:off x="4648200" y="6096000"/>
            <a:ext cx="4000500" cy="461665"/>
          </a:xfrm>
          <a:prstGeom prst="rect">
            <a:avLst/>
          </a:prstGeom>
        </p:spPr>
        <p:txBody>
          <a:bodyPr wrap="square">
            <a:spAutoFit/>
          </a:bodyPr>
          <a:lstStyle/>
          <a:p>
            <a:pPr algn="ctr"/>
            <a:r>
              <a:rPr lang="en-US" altLang="en-US" sz="800" dirty="0">
                <a:solidFill>
                  <a:srgbClr val="4472C4">
                    <a:lumMod val="75000"/>
                  </a:srgb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40291756"/>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Analyzing Bank Performance</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r>
              <a:rPr lang="en-US" dirty="0" smtClean="0"/>
              <a:t>FDIC closed 335 banks between 2008 and 2010.</a:t>
            </a:r>
          </a:p>
          <a:p>
            <a:r>
              <a:rPr lang="en-US" dirty="0" smtClean="0"/>
              <a:t>Net operating income of FDIC insured institutions fell from $37.55 billion in 2</a:t>
            </a:r>
            <a:r>
              <a:rPr lang="en-US" baseline="30000" dirty="0" smtClean="0"/>
              <a:t>nd</a:t>
            </a:r>
            <a:r>
              <a:rPr lang="en-US" dirty="0" smtClean="0"/>
              <a:t> quarter 2006 to a $36.97 billion loss in 4</a:t>
            </a:r>
            <a:r>
              <a:rPr lang="en-US" baseline="30000" dirty="0" smtClean="0"/>
              <a:t>th</a:t>
            </a:r>
            <a:r>
              <a:rPr lang="en-US" dirty="0" smtClean="0"/>
              <a:t> quarter 2008.</a:t>
            </a:r>
          </a:p>
          <a:p>
            <a:r>
              <a:rPr lang="en-US" dirty="0" smtClean="0"/>
              <a:t>Depository institutions reported:</a:t>
            </a:r>
          </a:p>
          <a:p>
            <a:pPr lvl="1"/>
            <a:r>
              <a:rPr lang="en-US" dirty="0" smtClean="0"/>
              <a:t>Worsening asset quality leading to higher charge-offs</a:t>
            </a:r>
          </a:p>
          <a:p>
            <a:pPr lvl="1"/>
            <a:r>
              <a:rPr lang="en-US" dirty="0" smtClean="0"/>
              <a:t>Shrinking net interest income</a:t>
            </a:r>
          </a:p>
          <a:p>
            <a:pPr lvl="1"/>
            <a:r>
              <a:rPr lang="en-US" dirty="0" smtClean="0"/>
              <a:t>Declining noninterest income due to record trading losses and larger numbers of nonperforming loans.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107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70619777"/>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Bank Performance</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r>
              <a:rPr lang="en-US" dirty="0" smtClean="0"/>
              <a:t>A high-performance firm is one that makes an exceptional return to shareholders while maintaining an acceptable level of risk.</a:t>
            </a:r>
          </a:p>
          <a:p>
            <a:pPr lvl="1"/>
            <a:r>
              <a:rPr lang="en-US" dirty="0" smtClean="0"/>
              <a:t>High performance is more than just high returns.</a:t>
            </a:r>
          </a:p>
          <a:p>
            <a:pPr lvl="1"/>
            <a:r>
              <a:rPr lang="en-US" dirty="0" smtClean="0"/>
              <a:t>Includes the ability to generate high returns while carefully assessing and pricing the level of risk assumed.</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108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091139184"/>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Analyzing Bank Performance</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109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504825" y="1830705"/>
            <a:ext cx="8134350" cy="4043400"/>
          </a:xfrm>
          <a:prstGeom prst="rect">
            <a:avLst/>
          </a:prstGeom>
        </p:spPr>
      </p:pic>
    </p:spTree>
    <p:extLst>
      <p:ext uri="{BB962C8B-B14F-4D97-AF65-F5344CB8AC3E}">
        <p14:creationId xmlns:p14="http://schemas.microsoft.com/office/powerpoint/2010/main" val="162220205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4525963"/>
          </a:xfrm>
        </p:spPr>
        <p:txBody>
          <a:bodyPr/>
          <a:lstStyle/>
          <a:p>
            <a:r>
              <a:rPr lang="en-US" dirty="0" smtClean="0"/>
              <a:t>Note further that if we earned a whopping 10% on our loan, and even if we loaned out all we had, we would only have $10,000 in revenue:</a:t>
            </a:r>
          </a:p>
          <a:p>
            <a:endParaRPr lang="en-US" dirty="0"/>
          </a:p>
          <a:p>
            <a:endParaRPr lang="en-US" dirty="0" smtClean="0"/>
          </a:p>
          <a:p>
            <a:endParaRPr lang="en-US" dirty="0" smtClean="0"/>
          </a:p>
          <a:p>
            <a:endParaRPr lang="en-US" dirty="0"/>
          </a:p>
          <a:p>
            <a:r>
              <a:rPr lang="en-US" dirty="0" smtClean="0"/>
              <a:t>And we did not have any expenses!</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2589334"/>
              </p:ext>
            </p:extLst>
          </p:nvPr>
        </p:nvGraphicFramePr>
        <p:xfrm>
          <a:off x="2286000" y="3505200"/>
          <a:ext cx="4648200" cy="1854200"/>
        </p:xfrm>
        <a:graphic>
          <a:graphicData uri="http://schemas.openxmlformats.org/drawingml/2006/table">
            <a:tbl>
              <a:tblPr firstRow="1" bandRow="1">
                <a:tableStyleId>{F5AB1C69-6EDB-4FF4-983F-18BD219EF322}</a:tableStyleId>
              </a:tblPr>
              <a:tblGrid>
                <a:gridCol w="2324100"/>
                <a:gridCol w="2324100"/>
              </a:tblGrid>
              <a:tr h="370840">
                <a:tc>
                  <a:txBody>
                    <a:bodyPr/>
                    <a:lstStyle/>
                    <a:p>
                      <a:r>
                        <a:rPr lang="en-US" b="0" dirty="0" smtClean="0">
                          <a:solidFill>
                            <a:schemeClr val="tx1"/>
                          </a:solidFill>
                        </a:rPr>
                        <a:t>Interest Income</a:t>
                      </a:r>
                      <a:endParaRPr lang="en-US" b="0" dirty="0">
                        <a:solidFill>
                          <a:schemeClr val="tx1"/>
                        </a:solidFill>
                      </a:endParaRPr>
                    </a:p>
                  </a:txBody>
                  <a:tcPr/>
                </a:tc>
                <a:tc>
                  <a:txBody>
                    <a:bodyPr/>
                    <a:lstStyle/>
                    <a:p>
                      <a:pPr algn="r"/>
                      <a:r>
                        <a:rPr lang="en-US" b="0" dirty="0" smtClean="0">
                          <a:solidFill>
                            <a:schemeClr val="tx1"/>
                          </a:solidFill>
                        </a:rPr>
                        <a:t>$10,000</a:t>
                      </a:r>
                      <a:endParaRPr lang="en-US" b="0" dirty="0">
                        <a:solidFill>
                          <a:schemeClr val="tx1"/>
                        </a:solidFill>
                      </a:endParaRPr>
                    </a:p>
                  </a:txBody>
                  <a:tcPr/>
                </a:tc>
              </a:tr>
              <a:tr h="370840">
                <a:tc>
                  <a:txBody>
                    <a:bodyPr/>
                    <a:lstStyle/>
                    <a:p>
                      <a:r>
                        <a:rPr lang="en-US" dirty="0" smtClean="0">
                          <a:solidFill>
                            <a:schemeClr val="tx1"/>
                          </a:solidFill>
                        </a:rPr>
                        <a:t>Interest</a:t>
                      </a:r>
                      <a:r>
                        <a:rPr lang="en-US" baseline="0" dirty="0" smtClean="0">
                          <a:solidFill>
                            <a:schemeClr val="tx1"/>
                          </a:solidFill>
                        </a:rPr>
                        <a:t> Expense</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Salaries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Other Expenses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Net Profit</a:t>
                      </a:r>
                      <a:endParaRPr lang="en-US" dirty="0">
                        <a:solidFill>
                          <a:schemeClr val="tx1"/>
                        </a:solidFill>
                      </a:endParaRPr>
                    </a:p>
                  </a:txBody>
                  <a:tcPr/>
                </a:tc>
                <a:tc>
                  <a:txBody>
                    <a:bodyPr/>
                    <a:lstStyle/>
                    <a:p>
                      <a:pPr algn="r"/>
                      <a:r>
                        <a:rPr lang="en-US" dirty="0" smtClean="0">
                          <a:solidFill>
                            <a:schemeClr val="tx1"/>
                          </a:solidFill>
                        </a:rPr>
                        <a:t>$10,000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372081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Commercial Bank Financial Statements</a:t>
            </a:r>
          </a:p>
        </p:txBody>
      </p:sp>
      <p:sp>
        <p:nvSpPr>
          <p:cNvPr id="15363" name="Rectangle 3"/>
          <p:cNvSpPr>
            <a:spLocks noGrp="1" noChangeArrowheads="1"/>
          </p:cNvSpPr>
          <p:nvPr>
            <p:ph idx="1"/>
          </p:nvPr>
        </p:nvSpPr>
        <p:spPr>
          <a:xfrm>
            <a:off x="603250" y="1680529"/>
            <a:ext cx="7886700" cy="4351338"/>
          </a:xfrm>
        </p:spPr>
        <p:txBody>
          <a:bodyPr>
            <a:normAutofit lnSpcReduction="10000"/>
          </a:bodyPr>
          <a:lstStyle/>
          <a:p>
            <a:r>
              <a:rPr lang="en-US" dirty="0" smtClean="0"/>
              <a:t>Most depository financial institutions own few fixed assets and thus exhibit low operating leverage</a:t>
            </a:r>
          </a:p>
          <a:p>
            <a:r>
              <a:rPr lang="en-US" dirty="0" smtClean="0"/>
              <a:t>Many bank liabilities carry short-term maturities. </a:t>
            </a:r>
          </a:p>
          <a:p>
            <a:pPr lvl="1"/>
            <a:r>
              <a:rPr lang="en-US" dirty="0"/>
              <a:t>I</a:t>
            </a:r>
            <a:r>
              <a:rPr lang="en-US" dirty="0" smtClean="0"/>
              <a:t>nterest expense changes create significant asset allocation and pricing problems.</a:t>
            </a:r>
          </a:p>
          <a:p>
            <a:r>
              <a:rPr lang="en-US" dirty="0" smtClean="0"/>
              <a:t>Many commercial bank deposits are FDIC insured and carry below-market interest rates. </a:t>
            </a:r>
          </a:p>
          <a:p>
            <a:r>
              <a:rPr lang="en-US" dirty="0" smtClean="0"/>
              <a:t>Banks operate with less equity capital than nonfinancial companies which increases financial leverage and volatility of earnings.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15421251"/>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The Balance Sheet: Bank Assets</a:t>
            </a:r>
          </a:p>
        </p:txBody>
      </p:sp>
      <p:sp>
        <p:nvSpPr>
          <p:cNvPr id="15363" name="Rectangle 3"/>
          <p:cNvSpPr>
            <a:spLocks noGrp="1" noChangeArrowheads="1"/>
          </p:cNvSpPr>
          <p:nvPr>
            <p:ph idx="1"/>
          </p:nvPr>
        </p:nvSpPr>
        <p:spPr>
          <a:xfrm>
            <a:off x="628650" y="1690689"/>
            <a:ext cx="7886700" cy="4351338"/>
          </a:xfrm>
        </p:spPr>
        <p:txBody>
          <a:bodyPr>
            <a:normAutofit lnSpcReduction="10000"/>
          </a:bodyPr>
          <a:lstStyle/>
          <a:p>
            <a:r>
              <a:rPr lang="en-US" dirty="0" smtClean="0"/>
              <a:t>Bank assets fall into four general categories:</a:t>
            </a:r>
          </a:p>
          <a:p>
            <a:pPr lvl="1"/>
            <a:r>
              <a:rPr lang="en-US" b="1" dirty="0" smtClean="0"/>
              <a:t>Loans</a:t>
            </a:r>
            <a:r>
              <a:rPr lang="en-US" dirty="0" smtClean="0"/>
              <a:t> are the major asset and generate the greatest amount of income before expenses and taxes.</a:t>
            </a:r>
          </a:p>
          <a:p>
            <a:pPr lvl="1"/>
            <a:r>
              <a:rPr lang="en-US" b="1" dirty="0" smtClean="0"/>
              <a:t>Investment securities</a:t>
            </a:r>
            <a:r>
              <a:rPr lang="en-US" dirty="0" smtClean="0"/>
              <a:t> are held to earn interest, help meet liquidity needs, speculate on interest rate movements, meet pledging requirements and serve as part of a bank’s dealer function.</a:t>
            </a:r>
          </a:p>
          <a:p>
            <a:pPr lvl="1"/>
            <a:r>
              <a:rPr lang="en-US" b="1" dirty="0" smtClean="0"/>
              <a:t>Noninterest cash and due from banks </a:t>
            </a:r>
            <a:r>
              <a:rPr lang="en-US" dirty="0" smtClean="0"/>
              <a:t>consists of vault cash, deposits held at Federal Reserve Banks and other institutions and cash items in the process of collection.</a:t>
            </a:r>
          </a:p>
          <a:p>
            <a:pPr lvl="1"/>
            <a:r>
              <a:rPr lang="en-US" b="1" dirty="0" smtClean="0"/>
              <a:t>Other assets </a:t>
            </a:r>
            <a:r>
              <a:rPr lang="en-US" dirty="0" smtClean="0"/>
              <a:t>are residual assets of relatively small amounts.</a:t>
            </a:r>
            <a:endParaRPr lang="en-US" b="1"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551921817"/>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The Balance Sheet: Bank Assets</a:t>
            </a:r>
            <a:endParaRPr lang="en-US" dirty="0" smtClean="0"/>
          </a:p>
        </p:txBody>
      </p:sp>
      <p:sp>
        <p:nvSpPr>
          <p:cNvPr id="15363" name="Rectangle 3"/>
          <p:cNvSpPr>
            <a:spLocks noGrp="1" noChangeArrowheads="1"/>
          </p:cNvSpPr>
          <p:nvPr>
            <p:ph idx="1"/>
          </p:nvPr>
        </p:nvSpPr>
        <p:spPr>
          <a:xfrm>
            <a:off x="628650" y="1690689"/>
            <a:ext cx="7886700" cy="4351338"/>
          </a:xfrm>
        </p:spPr>
        <p:txBody>
          <a:bodyPr>
            <a:normAutofit lnSpcReduction="10000"/>
          </a:bodyPr>
          <a:lstStyle/>
          <a:p>
            <a:r>
              <a:rPr lang="en-US" dirty="0" smtClean="0"/>
              <a:t>Bank assets fall into four general categories:</a:t>
            </a:r>
          </a:p>
          <a:p>
            <a:pPr lvl="1"/>
            <a:r>
              <a:rPr lang="en-US" b="1" dirty="0" smtClean="0"/>
              <a:t>Loans</a:t>
            </a:r>
            <a:r>
              <a:rPr lang="en-US" dirty="0" smtClean="0"/>
              <a:t> are the major asset and generate the greatest amount of income before expenses and taxes.</a:t>
            </a:r>
          </a:p>
          <a:p>
            <a:pPr lvl="1"/>
            <a:r>
              <a:rPr lang="en-US" b="1" dirty="0" smtClean="0"/>
              <a:t>Investment securities</a:t>
            </a:r>
            <a:r>
              <a:rPr lang="en-US" dirty="0" smtClean="0"/>
              <a:t> are held to earn interest, help meet liquidity needs, speculate on interest rate movements, meet pledging requirements and serve as part of a bank’s dealer function.</a:t>
            </a:r>
          </a:p>
          <a:p>
            <a:pPr lvl="1"/>
            <a:r>
              <a:rPr lang="en-US" b="1" dirty="0" smtClean="0"/>
              <a:t>Noninterest cash and due from banks </a:t>
            </a:r>
            <a:r>
              <a:rPr lang="en-US" dirty="0" smtClean="0"/>
              <a:t>consists of vault cash, deposits held at Federal Reserve Banks and other institutions and cash items in the process of collection.</a:t>
            </a:r>
          </a:p>
          <a:p>
            <a:pPr lvl="1"/>
            <a:r>
              <a:rPr lang="en-US" b="1" dirty="0" smtClean="0"/>
              <a:t>Other assets </a:t>
            </a:r>
            <a:r>
              <a:rPr lang="en-US" dirty="0" smtClean="0"/>
              <a:t>are residual assets of relatively small amounts.</a:t>
            </a:r>
            <a:endParaRPr lang="en-US" b="1"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26993741"/>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The Balance Sheet: Bank Assets</a:t>
            </a:r>
          </a:p>
        </p:txBody>
      </p:sp>
      <p:sp>
        <p:nvSpPr>
          <p:cNvPr id="15363" name="Rectangle 3"/>
          <p:cNvSpPr>
            <a:spLocks noGrp="1" noChangeArrowheads="1"/>
          </p:cNvSpPr>
          <p:nvPr>
            <p:ph idx="1"/>
          </p:nvPr>
        </p:nvSpPr>
        <p:spPr>
          <a:xfrm>
            <a:off x="628650" y="1690689"/>
            <a:ext cx="7886700" cy="4351338"/>
          </a:xfrm>
        </p:spPr>
        <p:txBody>
          <a:bodyPr>
            <a:normAutofit/>
          </a:bodyPr>
          <a:lstStyle/>
          <a:p>
            <a:r>
              <a:rPr lang="en-US" dirty="0" smtClean="0"/>
              <a:t>Loans are negotiated with borrowers and have various maturities, interest rates and repayment terms.  There are six major categories:</a:t>
            </a:r>
          </a:p>
          <a:p>
            <a:pPr lvl="1"/>
            <a:r>
              <a:rPr lang="en-US" dirty="0" smtClean="0"/>
              <a:t>Real Estate</a:t>
            </a:r>
          </a:p>
          <a:p>
            <a:pPr lvl="1"/>
            <a:r>
              <a:rPr lang="en-US" dirty="0" smtClean="0"/>
              <a:t>Commercial</a:t>
            </a:r>
          </a:p>
          <a:p>
            <a:pPr lvl="1"/>
            <a:r>
              <a:rPr lang="en-US" dirty="0" smtClean="0"/>
              <a:t>Individual</a:t>
            </a:r>
          </a:p>
          <a:p>
            <a:pPr lvl="1"/>
            <a:r>
              <a:rPr lang="en-US" dirty="0" smtClean="0"/>
              <a:t>Agricultural</a:t>
            </a:r>
          </a:p>
          <a:p>
            <a:pPr lvl="1"/>
            <a:r>
              <a:rPr lang="en-US" dirty="0" smtClean="0"/>
              <a:t>Other loans in domestic offices</a:t>
            </a:r>
          </a:p>
          <a:p>
            <a:pPr lvl="1"/>
            <a:r>
              <a:rPr lang="en-US" dirty="0" smtClean="0"/>
              <a:t>Loans and leases in foreign offices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877748676"/>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The Balance Sheet: Bank Assets</a:t>
            </a:r>
          </a:p>
        </p:txBody>
      </p:sp>
      <p:sp>
        <p:nvSpPr>
          <p:cNvPr id="16387" name="Rectangle 3"/>
          <p:cNvSpPr>
            <a:spLocks noGrp="1" noChangeArrowheads="1"/>
          </p:cNvSpPr>
          <p:nvPr>
            <p:ph idx="1"/>
          </p:nvPr>
        </p:nvSpPr>
        <p:spPr/>
        <p:txBody>
          <a:bodyPr/>
          <a:lstStyle/>
          <a:p>
            <a:r>
              <a:rPr lang="en-US" dirty="0" smtClean="0"/>
              <a:t>Two adjustments are made to gross loans and leases to obtain the net loan amount.</a:t>
            </a:r>
          </a:p>
          <a:p>
            <a:pPr lvl="1"/>
            <a:r>
              <a:rPr lang="en-US" dirty="0" smtClean="0"/>
              <a:t>Unearned income is income that has been received but not yet earned</a:t>
            </a:r>
          </a:p>
          <a:p>
            <a:pPr lvl="1"/>
            <a:r>
              <a:rPr lang="en-US" dirty="0" smtClean="0"/>
              <a:t>The loan and lease allowance is a contra asset reserve account that recognizes some loans will not be repaid.</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70140853"/>
      </p:ext>
    </p:extLst>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dirty="0" smtClean="0"/>
              <a:t>The Balance Sheet: Bank Assets</a:t>
            </a:r>
          </a:p>
        </p:txBody>
      </p:sp>
      <p:sp>
        <p:nvSpPr>
          <p:cNvPr id="18435" name="Rectangle 5"/>
          <p:cNvSpPr>
            <a:spLocks noGrp="1" noChangeArrowheads="1"/>
          </p:cNvSpPr>
          <p:nvPr>
            <p:ph idx="1"/>
          </p:nvPr>
        </p:nvSpPr>
        <p:spPr>
          <a:xfrm>
            <a:off x="603250" y="1690689"/>
            <a:ext cx="7886700" cy="4351338"/>
          </a:xfrm>
        </p:spPr>
        <p:txBody>
          <a:bodyPr>
            <a:normAutofit lnSpcReduction="10000"/>
          </a:bodyPr>
          <a:lstStyle/>
          <a:p>
            <a:r>
              <a:rPr lang="en-US" dirty="0" smtClean="0"/>
              <a:t>Investment Securities</a:t>
            </a:r>
          </a:p>
          <a:p>
            <a:pPr lvl="1"/>
            <a:r>
              <a:rPr lang="en-US" dirty="0" smtClean="0"/>
              <a:t>Short-term securities have maturities of one year or less and are held primarily to meet liquidity needs.</a:t>
            </a:r>
          </a:p>
          <a:p>
            <a:pPr lvl="2"/>
            <a:r>
              <a:rPr lang="en-US" dirty="0" smtClean="0"/>
              <a:t>Returns vary quickly which changes in money market conditions.</a:t>
            </a:r>
          </a:p>
          <a:p>
            <a:pPr lvl="2"/>
            <a:r>
              <a:rPr lang="en-US" dirty="0" smtClean="0"/>
              <a:t>Lower risk and short maturity results in significantly less interest than could be earned on longer-term securities.</a:t>
            </a:r>
          </a:p>
          <a:p>
            <a:pPr lvl="2"/>
            <a:r>
              <a:rPr lang="en-US" dirty="0" smtClean="0"/>
              <a:t>T-bills, municipal securities and money market instruments.</a:t>
            </a:r>
          </a:p>
          <a:p>
            <a:pPr lvl="1"/>
            <a:r>
              <a:rPr lang="en-US" dirty="0" smtClean="0"/>
              <a:t>Long-term securities have maturities of more than one year and may generate non-taxable interest.</a:t>
            </a:r>
          </a:p>
          <a:p>
            <a:pPr lvl="2"/>
            <a:r>
              <a:rPr lang="en-US" dirty="0" smtClean="0"/>
              <a:t>U.S. Treasury and agency securities, mortgage-backed securities and small amounts of foreign and corporate bonds.</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54391783"/>
      </p:ext>
    </p:extLst>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dirty="0" smtClean="0"/>
              <a:t>The Balance Sheet: Bank Assets</a:t>
            </a:r>
          </a:p>
        </p:txBody>
      </p:sp>
      <p:sp>
        <p:nvSpPr>
          <p:cNvPr id="20483" name="Rectangle 5"/>
          <p:cNvSpPr>
            <a:spLocks noGrp="1" noChangeArrowheads="1"/>
          </p:cNvSpPr>
          <p:nvPr>
            <p:ph idx="1"/>
          </p:nvPr>
        </p:nvSpPr>
        <p:spPr>
          <a:xfrm>
            <a:off x="628650" y="1690689"/>
            <a:ext cx="7886700" cy="4351338"/>
          </a:xfrm>
        </p:spPr>
        <p:txBody>
          <a:bodyPr/>
          <a:lstStyle/>
          <a:p>
            <a:r>
              <a:rPr lang="en-US" dirty="0" smtClean="0"/>
              <a:t>Accounting for Investment Securities:</a:t>
            </a:r>
          </a:p>
          <a:p>
            <a:pPr lvl="1"/>
            <a:r>
              <a:rPr lang="en-US" b="1" dirty="0" smtClean="0"/>
              <a:t>Held-to-maturity</a:t>
            </a:r>
            <a:r>
              <a:rPr lang="en-US" dirty="0" smtClean="0"/>
              <a:t> </a:t>
            </a:r>
            <a:r>
              <a:rPr lang="en-US" b="1" dirty="0" smtClean="0"/>
              <a:t>securities</a:t>
            </a:r>
            <a:r>
              <a:rPr lang="en-US" dirty="0" smtClean="0"/>
              <a:t> are recorded at amortized cost reflecting the objective to hold until maturity.</a:t>
            </a:r>
          </a:p>
          <a:p>
            <a:pPr lvl="1"/>
            <a:r>
              <a:rPr lang="en-US" b="1" dirty="0" smtClean="0"/>
              <a:t>Trading account securities </a:t>
            </a:r>
            <a:r>
              <a:rPr lang="en-US" dirty="0" smtClean="0"/>
              <a:t>are actively bought and sold and are reported at current market value on the balance sheet.  Unrealized gains and losses are reported on the income statement.</a:t>
            </a:r>
          </a:p>
          <a:p>
            <a:pPr lvl="1"/>
            <a:r>
              <a:rPr lang="en-US" b="1" dirty="0" smtClean="0"/>
              <a:t>Available-for-sale securities </a:t>
            </a:r>
            <a:r>
              <a:rPr lang="en-US" dirty="0" smtClean="0"/>
              <a:t>are all other securities.  They are recorded at market value on the balance sheet  with a corresponding change to stockholders’ equity as unrealized gains and losses.</a:t>
            </a:r>
            <a:endParaRPr lang="en-US" b="1" dirty="0" smtClean="0"/>
          </a:p>
          <a:p>
            <a:pPr lvl="2"/>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116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04972962"/>
      </p:ext>
    </p:extLst>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The Balance Sheet: Bank Assets</a:t>
            </a:r>
          </a:p>
        </p:txBody>
      </p:sp>
      <p:sp>
        <p:nvSpPr>
          <p:cNvPr id="25603" name="Rectangle 3"/>
          <p:cNvSpPr>
            <a:spLocks noGrp="1" noChangeArrowheads="1"/>
          </p:cNvSpPr>
          <p:nvPr>
            <p:ph idx="1"/>
          </p:nvPr>
        </p:nvSpPr>
        <p:spPr>
          <a:xfrm>
            <a:off x="628650" y="1600200"/>
            <a:ext cx="7886700" cy="4351338"/>
          </a:xfrm>
        </p:spPr>
        <p:txBody>
          <a:bodyPr>
            <a:normAutofit lnSpcReduction="10000"/>
          </a:bodyPr>
          <a:lstStyle/>
          <a:p>
            <a:r>
              <a:rPr lang="en-US" dirty="0" smtClean="0"/>
              <a:t>Non-Interest Cash and Due From Banks</a:t>
            </a:r>
          </a:p>
          <a:p>
            <a:pPr lvl="1"/>
            <a:r>
              <a:rPr lang="en-US" b="1" dirty="0" smtClean="0"/>
              <a:t>Vault cash </a:t>
            </a:r>
            <a:r>
              <a:rPr lang="en-US" dirty="0" smtClean="0"/>
              <a:t>is held to meet customer withdrawals.</a:t>
            </a:r>
            <a:endParaRPr lang="en-US" b="1" dirty="0" smtClean="0"/>
          </a:p>
          <a:p>
            <a:pPr lvl="1"/>
            <a:r>
              <a:rPr lang="en-US" b="1" dirty="0" smtClean="0"/>
              <a:t>Deposits held at the Federal Reserve </a:t>
            </a:r>
            <a:r>
              <a:rPr lang="en-US" dirty="0" smtClean="0"/>
              <a:t>are demand balances used to meet legal reserve requirements, assist in check clearing and wire transfers or effect the purchase and sale of Treasury securities.</a:t>
            </a:r>
          </a:p>
          <a:p>
            <a:pPr lvl="1"/>
            <a:r>
              <a:rPr lang="en-US" b="1" dirty="0" smtClean="0"/>
              <a:t>Balances at other financial institutions </a:t>
            </a:r>
            <a:r>
              <a:rPr lang="en-US" dirty="0" smtClean="0"/>
              <a:t>are held primarily to purchase services.</a:t>
            </a:r>
            <a:endParaRPr lang="en-US" b="1" dirty="0" smtClean="0"/>
          </a:p>
          <a:p>
            <a:pPr lvl="1"/>
            <a:r>
              <a:rPr lang="en-US" b="1" dirty="0" smtClean="0"/>
              <a:t>Cash items in process of collection (CIPC) </a:t>
            </a:r>
            <a:r>
              <a:rPr lang="en-US" dirty="0" smtClean="0"/>
              <a:t>are generally the largest component of cash, representing checks that have been presented but not yet credited to accounts.</a:t>
            </a:r>
            <a:endParaRPr lang="en-US" b="1" dirty="0" smtClean="0"/>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117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1530164"/>
      </p:ext>
    </p:extLst>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The Balance Sheet: Bank Assets</a:t>
            </a:r>
            <a:endParaRPr lang="en-US" dirty="0" smtClean="0"/>
          </a:p>
        </p:txBody>
      </p:sp>
      <p:sp>
        <p:nvSpPr>
          <p:cNvPr id="26627" name="Rectangle 3"/>
          <p:cNvSpPr>
            <a:spLocks noGrp="1" noChangeArrowheads="1"/>
          </p:cNvSpPr>
          <p:nvPr>
            <p:ph idx="1"/>
          </p:nvPr>
        </p:nvSpPr>
        <p:spPr>
          <a:xfrm>
            <a:off x="628650" y="1655129"/>
            <a:ext cx="7886700" cy="4351338"/>
          </a:xfrm>
        </p:spPr>
        <p:txBody>
          <a:bodyPr>
            <a:normAutofit lnSpcReduction="10000"/>
          </a:bodyPr>
          <a:lstStyle/>
          <a:p>
            <a:r>
              <a:rPr lang="en-US" dirty="0" smtClean="0"/>
              <a:t>Other Assets</a:t>
            </a:r>
          </a:p>
          <a:p>
            <a:pPr lvl="1"/>
            <a:r>
              <a:rPr lang="en-US" dirty="0" smtClean="0"/>
              <a:t>Residual assets of small amounts including bank premises and equipment, other real estate owned (OREO), investment in unconsolidated subsidiaries and other assets.</a:t>
            </a:r>
          </a:p>
          <a:p>
            <a:pPr lvl="1"/>
            <a:r>
              <a:rPr lang="en-US" dirty="0" smtClean="0"/>
              <a:t>OREO is substantial for problem banks because it represents collateral on unpaid loans.</a:t>
            </a:r>
          </a:p>
          <a:p>
            <a:pPr lvl="1"/>
            <a:r>
              <a:rPr lang="en-US" dirty="0" smtClean="0"/>
              <a:t>Commercial banks own relatively few fixed assets.</a:t>
            </a:r>
          </a:p>
          <a:p>
            <a:pPr lvl="1"/>
            <a:r>
              <a:rPr lang="en-US" dirty="0" smtClean="0"/>
              <a:t>Banker’s acceptances are negotiable instruments guaranteeing payment to the owner that are often used in trading goods.</a:t>
            </a:r>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118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633175521"/>
      </p:ext>
    </p:extLst>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119</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943100" y="476504"/>
            <a:ext cx="5143500" cy="5505997"/>
          </a:xfrm>
          <a:prstGeom prst="rect">
            <a:avLst/>
          </a:prstGeom>
        </p:spPr>
      </p:pic>
    </p:spTree>
    <p:extLst>
      <p:ext uri="{BB962C8B-B14F-4D97-AF65-F5344CB8AC3E}">
        <p14:creationId xmlns:p14="http://schemas.microsoft.com/office/powerpoint/2010/main" val="133410443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Next, we decide to start getting lots of demand deposits and we also create savings accounts.  And, we loan all of it out except $10,000 in cash:</a:t>
            </a:r>
          </a:p>
          <a:p>
            <a:endParaRPr lang="en-US" dirty="0"/>
          </a:p>
          <a:p>
            <a:endParaRPr lang="en-US" dirty="0" smtClean="0"/>
          </a:p>
          <a:p>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050985"/>
              </p:ext>
            </p:extLst>
          </p:nvPr>
        </p:nvGraphicFramePr>
        <p:xfrm>
          <a:off x="1066800" y="3886200"/>
          <a:ext cx="7010400" cy="1960880"/>
        </p:xfrm>
        <a:graphic>
          <a:graphicData uri="http://schemas.openxmlformats.org/drawingml/2006/table">
            <a:tbl>
              <a:tblPr firstRow="1" bandRow="1">
                <a:tableStyleId>{F5AB1C69-6EDB-4FF4-983F-18BD219EF322}</a:tableStyleId>
              </a:tblPr>
              <a:tblGrid>
                <a:gridCol w="1752600"/>
                <a:gridCol w="1752600"/>
                <a:gridCol w="2057400"/>
                <a:gridCol w="1447800"/>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$10,000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Demand Deposits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$500,000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tr>
              <a:tr h="477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Reserves</a:t>
                      </a: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t>Savings</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$500,000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Loans</a:t>
                      </a:r>
                    </a:p>
                  </a:txBody>
                  <a:tcPr>
                    <a:lnR w="38100" cap="flat" cmpd="sng" algn="ctr">
                      <a:noFill/>
                      <a:prstDash val="solid"/>
                      <a:round/>
                      <a:headEnd type="none" w="med" len="med"/>
                      <a:tailEnd type="none" w="med" len="med"/>
                    </a:lnR>
                  </a:tcPr>
                </a:tc>
                <a:tc>
                  <a:txBody>
                    <a:bodyPr/>
                    <a:lstStyle/>
                    <a:p>
                      <a:pPr algn="r"/>
                      <a:r>
                        <a:rPr lang="en-US" u="sng" dirty="0" smtClean="0">
                          <a:solidFill>
                            <a:schemeClr val="tx1"/>
                          </a:solidFill>
                        </a:rPr>
                        <a:t>$1,060,000</a:t>
                      </a:r>
                      <a:endParaRPr lang="en-US" u="sng"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u="sng" dirty="0" smtClean="0">
                          <a:solidFill>
                            <a:schemeClr val="tx1"/>
                          </a:solidFill>
                        </a:rPr>
                        <a:t>$80,000</a:t>
                      </a:r>
                      <a:endParaRPr lang="en-US" u="sng" dirty="0">
                        <a:solidFill>
                          <a:schemeClr val="tx1"/>
                        </a:solidFill>
                      </a:endParaRPr>
                    </a:p>
                  </a:txBody>
                  <a:tcPr/>
                </a:tc>
              </a:tr>
              <a:tr h="370840">
                <a:tc>
                  <a:txBody>
                    <a:bodyPr/>
                    <a:lstStyle/>
                    <a:p>
                      <a:r>
                        <a:rPr lang="en-US" dirty="0" smtClean="0">
                          <a:solidFill>
                            <a:schemeClr val="tx1"/>
                          </a:solidFill>
                        </a:rPr>
                        <a:t>Total Assets</a:t>
                      </a:r>
                      <a:endParaRPr lang="en-US" dirty="0">
                        <a:solidFill>
                          <a:schemeClr val="tx1"/>
                        </a:solidFill>
                      </a:endParaRP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$1,080,000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t>Total</a:t>
                      </a:r>
                      <a:r>
                        <a:rPr lang="en-US" baseline="0" dirty="0" smtClean="0"/>
                        <a:t> </a:t>
                      </a:r>
                      <a:r>
                        <a:rPr lang="en-US" baseline="0" dirty="0" err="1" smtClean="0"/>
                        <a:t>Liab</a:t>
                      </a:r>
                      <a:r>
                        <a:rPr lang="en-US" baseline="0" dirty="0" smtClean="0"/>
                        <a:t>. &amp; Eq.</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$1,080,000</a:t>
                      </a:r>
                      <a:endParaRPr lang="en-US" dirty="0"/>
                    </a:p>
                  </a:txBody>
                  <a:tcPr/>
                </a:tc>
              </a:tr>
            </a:tbl>
          </a:graphicData>
        </a:graphic>
      </p:graphicFrame>
    </p:spTree>
    <p:extLst>
      <p:ext uri="{BB962C8B-B14F-4D97-AF65-F5344CB8AC3E}">
        <p14:creationId xmlns:p14="http://schemas.microsoft.com/office/powerpoint/2010/main" val="14963543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120</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828800" y="533400"/>
            <a:ext cx="5410200" cy="5673183"/>
          </a:xfrm>
          <a:prstGeom prst="rect">
            <a:avLst/>
          </a:prstGeom>
        </p:spPr>
      </p:pic>
    </p:spTree>
    <p:extLst>
      <p:ext uri="{BB962C8B-B14F-4D97-AF65-F5344CB8AC3E}">
        <p14:creationId xmlns:p14="http://schemas.microsoft.com/office/powerpoint/2010/main" val="967993642"/>
      </p:ext>
    </p:extLst>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dirty="0" smtClean="0"/>
              <a:t>The Balance Sheet: Liabilities and Stockholders’ Equity</a:t>
            </a:r>
          </a:p>
        </p:txBody>
      </p:sp>
      <p:sp>
        <p:nvSpPr>
          <p:cNvPr id="28675" name="Rectangle 7"/>
          <p:cNvSpPr>
            <a:spLocks noGrp="1" noChangeArrowheads="1"/>
          </p:cNvSpPr>
          <p:nvPr>
            <p:ph idx="1"/>
          </p:nvPr>
        </p:nvSpPr>
        <p:spPr/>
        <p:txBody>
          <a:bodyPr>
            <a:normAutofit/>
          </a:bodyPr>
          <a:lstStyle/>
          <a:p>
            <a:r>
              <a:rPr lang="en-US" dirty="0" smtClean="0"/>
              <a:t>Transaction Accounts</a:t>
            </a:r>
          </a:p>
          <a:p>
            <a:pPr lvl="1"/>
            <a:r>
              <a:rPr lang="en-US" b="1" dirty="0" smtClean="0"/>
              <a:t>Demand deposits </a:t>
            </a:r>
            <a:r>
              <a:rPr lang="en-US" dirty="0" smtClean="0"/>
              <a:t>pay no interest.</a:t>
            </a:r>
          </a:p>
          <a:p>
            <a:pPr lvl="1"/>
            <a:r>
              <a:rPr lang="en-US" b="1" dirty="0" smtClean="0"/>
              <a:t>Negotiable orders of withdrawal (NOW)</a:t>
            </a:r>
            <a:r>
              <a:rPr lang="en-US" dirty="0" smtClean="0"/>
              <a:t> and </a:t>
            </a:r>
            <a:r>
              <a:rPr lang="en-US" b="1" dirty="0" smtClean="0"/>
              <a:t>automatic transfers from savings (ATS) </a:t>
            </a:r>
            <a:r>
              <a:rPr lang="en-US" dirty="0" smtClean="0"/>
              <a:t>pay interest and are only available to noncommercial customers.</a:t>
            </a:r>
          </a:p>
          <a:p>
            <a:pPr lvl="1"/>
            <a:r>
              <a:rPr lang="en-US" b="1" dirty="0"/>
              <a:t>M</a:t>
            </a:r>
            <a:r>
              <a:rPr lang="en-US" b="1" dirty="0" smtClean="0"/>
              <a:t>oney market deposit accounts (MMDA) </a:t>
            </a:r>
            <a:r>
              <a:rPr lang="en-US" dirty="0" smtClean="0"/>
              <a:t>pay market rates but limit the number of checks and automatic transfers to no more than six each month.  </a:t>
            </a:r>
          </a:p>
          <a:p>
            <a:pPr lvl="2"/>
            <a:r>
              <a:rPr lang="en-US" dirty="0" smtClean="0"/>
              <a:t>Exempts depository institutions from holding reserves against MMDAs because they are technically savings, not transaction accounts.</a:t>
            </a:r>
          </a:p>
          <a:p>
            <a:pPr marL="0" indent="0">
              <a:buNone/>
            </a:pPr>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98238122"/>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0723" name="Rectangle 5"/>
          <p:cNvSpPr>
            <a:spLocks noGrp="1" noChangeArrowheads="1"/>
          </p:cNvSpPr>
          <p:nvPr>
            <p:ph idx="1"/>
          </p:nvPr>
        </p:nvSpPr>
        <p:spPr/>
        <p:txBody>
          <a:bodyPr/>
          <a:lstStyle/>
          <a:p>
            <a:r>
              <a:rPr lang="en-US" dirty="0" smtClean="0"/>
              <a:t>Savings and Time Deposits</a:t>
            </a:r>
          </a:p>
          <a:p>
            <a:pPr lvl="1"/>
            <a:r>
              <a:rPr lang="en-US" b="1" dirty="0" smtClean="0"/>
              <a:t>Time deposits below insurance limit </a:t>
            </a:r>
            <a:r>
              <a:rPr lang="en-US" dirty="0" smtClean="0"/>
              <a:t>are called small CDs and carry early withdrawal penalties.</a:t>
            </a:r>
          </a:p>
          <a:p>
            <a:pPr lvl="1"/>
            <a:r>
              <a:rPr lang="en-US" b="1" dirty="0"/>
              <a:t>Time deposits </a:t>
            </a:r>
            <a:r>
              <a:rPr lang="en-US" b="1" dirty="0" smtClean="0"/>
              <a:t>above </a:t>
            </a:r>
            <a:r>
              <a:rPr lang="en-US" b="1" dirty="0"/>
              <a:t>insurance limit </a:t>
            </a:r>
            <a:r>
              <a:rPr lang="en-US" dirty="0"/>
              <a:t>are called </a:t>
            </a:r>
            <a:r>
              <a:rPr lang="en-US" dirty="0" smtClean="0"/>
              <a:t>jumbo CDs and are negotiable.</a:t>
            </a:r>
          </a:p>
          <a:p>
            <a:pPr lvl="2"/>
            <a:r>
              <a:rPr lang="en-US" dirty="0" smtClean="0"/>
              <a:t>Can be bought and sold in the secondary market.</a:t>
            </a:r>
          </a:p>
          <a:p>
            <a:pPr lvl="2"/>
            <a:r>
              <a:rPr lang="en-US" dirty="0" smtClean="0"/>
              <a:t>Maturities range from one month to five years</a:t>
            </a:r>
          </a:p>
          <a:p>
            <a:pPr lvl="2"/>
            <a:r>
              <a:rPr lang="en-US" dirty="0" smtClean="0"/>
              <a:t>Typically $1 million in size</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792432502"/>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1747" name="Rectangle 5"/>
          <p:cNvSpPr>
            <a:spLocks noGrp="1" noChangeArrowheads="1"/>
          </p:cNvSpPr>
          <p:nvPr>
            <p:ph idx="1"/>
          </p:nvPr>
        </p:nvSpPr>
        <p:spPr/>
        <p:txBody>
          <a:bodyPr>
            <a:normAutofit/>
          </a:bodyPr>
          <a:lstStyle/>
          <a:p>
            <a:r>
              <a:rPr lang="en-US" dirty="0" smtClean="0"/>
              <a:t>Other Borrowings</a:t>
            </a:r>
          </a:p>
          <a:p>
            <a:pPr lvl="1"/>
            <a:r>
              <a:rPr lang="en-US" dirty="0" smtClean="0"/>
              <a:t>Fed funds purchased and securities sold under agreement to repurchase</a:t>
            </a:r>
          </a:p>
          <a:p>
            <a:pPr lvl="1"/>
            <a:r>
              <a:rPr lang="en-US" dirty="0" smtClean="0"/>
              <a:t>Brokered </a:t>
            </a:r>
            <a:r>
              <a:rPr lang="en-US" dirty="0"/>
              <a:t>d</a:t>
            </a:r>
            <a:r>
              <a:rPr lang="en-US" dirty="0" smtClean="0"/>
              <a:t>eposits</a:t>
            </a:r>
          </a:p>
          <a:p>
            <a:pPr lvl="1"/>
            <a:r>
              <a:rPr lang="en-US" dirty="0" smtClean="0"/>
              <a:t>Deposits held in foreign offices</a:t>
            </a:r>
          </a:p>
          <a:p>
            <a:pPr lvl="1"/>
            <a:r>
              <a:rPr lang="en-US" dirty="0" smtClean="0"/>
              <a:t>Federal Home Loan Bank borrowings</a:t>
            </a:r>
          </a:p>
          <a:p>
            <a:pPr lvl="1"/>
            <a:r>
              <a:rPr lang="en-US" dirty="0" smtClean="0"/>
              <a:t>Subordinated notes and debentures</a:t>
            </a:r>
          </a:p>
          <a:p>
            <a:pPr lvl="4"/>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056018311"/>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1747" name="Rectangle 5"/>
          <p:cNvSpPr>
            <a:spLocks noGrp="1" noChangeArrowheads="1"/>
          </p:cNvSpPr>
          <p:nvPr>
            <p:ph idx="1"/>
          </p:nvPr>
        </p:nvSpPr>
        <p:spPr>
          <a:xfrm>
            <a:off x="628650" y="1711009"/>
            <a:ext cx="7886700" cy="4351338"/>
          </a:xfrm>
        </p:spPr>
        <p:txBody>
          <a:bodyPr>
            <a:normAutofit fontScale="92500"/>
          </a:bodyPr>
          <a:lstStyle/>
          <a:p>
            <a:r>
              <a:rPr lang="en-US" b="1" dirty="0" smtClean="0"/>
              <a:t>Core deposits </a:t>
            </a:r>
            <a:r>
              <a:rPr lang="en-US" dirty="0" smtClean="0"/>
              <a:t>consist of demand deposits, NOW and ATS account, MMDAs, other savings and time deposits less than FDIC limits.</a:t>
            </a:r>
          </a:p>
          <a:p>
            <a:pPr lvl="1"/>
            <a:r>
              <a:rPr lang="en-US" dirty="0" smtClean="0"/>
              <a:t>Stable deposits not usually withdrawn over the short term.</a:t>
            </a:r>
          </a:p>
          <a:p>
            <a:pPr lvl="1"/>
            <a:r>
              <a:rPr lang="en-US" dirty="0" smtClean="0"/>
              <a:t>Most valuable and stable source of institutions’ funding.</a:t>
            </a:r>
          </a:p>
          <a:p>
            <a:r>
              <a:rPr lang="en-US" b="1" dirty="0" smtClean="0"/>
              <a:t>Volatile (noncore) liabilities </a:t>
            </a:r>
            <a:r>
              <a:rPr lang="en-US" dirty="0" smtClean="0"/>
              <a:t>are asset-quality sensitive borrowings and consist of jumbo CD’s, deposits in foreign offices, federal funds purchased, repurchase agreements, FHLB borrowings and commercial paper.</a:t>
            </a:r>
          </a:p>
          <a:p>
            <a:pPr lvl="1"/>
            <a:r>
              <a:rPr lang="en-US" dirty="0" smtClean="0"/>
              <a:t>If bank gets in trouble, customers willing to move deposits.</a:t>
            </a:r>
          </a:p>
          <a:p>
            <a:pPr lvl="2"/>
            <a:endParaRPr lang="en-US" dirty="0" smtClean="0"/>
          </a:p>
          <a:p>
            <a:pPr lvl="4"/>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34122304"/>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r>
              <a:rPr lang="en-US" dirty="0"/>
              <a:t>The Balance Sheet: Liabilities and Stockholders’ Equity</a:t>
            </a:r>
            <a:endParaRPr lang="en-US" dirty="0" smtClean="0"/>
          </a:p>
        </p:txBody>
      </p:sp>
      <p:sp>
        <p:nvSpPr>
          <p:cNvPr id="38915" name="Rectangle 6"/>
          <p:cNvSpPr>
            <a:spLocks noGrp="1" noChangeArrowheads="1"/>
          </p:cNvSpPr>
          <p:nvPr>
            <p:ph idx="1"/>
          </p:nvPr>
        </p:nvSpPr>
        <p:spPr/>
        <p:txBody>
          <a:bodyPr>
            <a:normAutofit/>
          </a:bodyPr>
          <a:lstStyle/>
          <a:p>
            <a:r>
              <a:rPr lang="en-US" dirty="0" smtClean="0"/>
              <a:t>Common and preferred stock are listed at par value while the surplus account represents proceeds in excess of par.</a:t>
            </a:r>
          </a:p>
          <a:p>
            <a:r>
              <a:rPr lang="en-US" dirty="0" smtClean="0"/>
              <a:t>Retained earnings represent cumulative net income minus all dividends paid to shareholders.</a:t>
            </a:r>
          </a:p>
          <a:p>
            <a:r>
              <a:rPr lang="en-US" dirty="0" smtClean="0"/>
              <a:t>Other equity usually reflects capital reserves.</a:t>
            </a:r>
          </a:p>
          <a:p>
            <a:r>
              <a:rPr lang="en-US" dirty="0" smtClean="0"/>
              <a:t>Minority interest in consolidated subsidiaries is the non-controlling interest in minority subsidiaries.</a:t>
            </a:r>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125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767496995"/>
      </p:ext>
    </p:extLst>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126</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905000" y="533400"/>
            <a:ext cx="5361082" cy="5543201"/>
          </a:xfrm>
          <a:prstGeom prst="rect">
            <a:avLst/>
          </a:prstGeom>
        </p:spPr>
      </p:pic>
    </p:spTree>
    <p:extLst>
      <p:ext uri="{BB962C8B-B14F-4D97-AF65-F5344CB8AC3E}">
        <p14:creationId xmlns:p14="http://schemas.microsoft.com/office/powerpoint/2010/main" val="2485579726"/>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127</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981200" y="457200"/>
            <a:ext cx="4800600" cy="5722601"/>
          </a:xfrm>
          <a:prstGeom prst="rect">
            <a:avLst/>
          </a:prstGeom>
        </p:spPr>
      </p:pic>
    </p:spTree>
    <p:extLst>
      <p:ext uri="{BB962C8B-B14F-4D97-AF65-F5344CB8AC3E}">
        <p14:creationId xmlns:p14="http://schemas.microsoft.com/office/powerpoint/2010/main" val="662279953"/>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128</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35758" y="838200"/>
            <a:ext cx="7417642" cy="4953000"/>
          </a:xfrm>
          <a:prstGeom prst="rect">
            <a:avLst/>
          </a:prstGeom>
        </p:spPr>
      </p:pic>
    </p:spTree>
    <p:extLst>
      <p:ext uri="{BB962C8B-B14F-4D97-AF65-F5344CB8AC3E}">
        <p14:creationId xmlns:p14="http://schemas.microsoft.com/office/powerpoint/2010/main" val="1647542477"/>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dirty="0" smtClean="0"/>
              <a:t>The Income Statement</a:t>
            </a:r>
          </a:p>
        </p:txBody>
      </p:sp>
      <p:sp>
        <p:nvSpPr>
          <p:cNvPr id="43011" name="Rectangle 5"/>
          <p:cNvSpPr>
            <a:spLocks noGrp="1" noChangeArrowheads="1"/>
          </p:cNvSpPr>
          <p:nvPr>
            <p:ph idx="1"/>
          </p:nvPr>
        </p:nvSpPr>
        <p:spPr>
          <a:xfrm>
            <a:off x="628650" y="1600200"/>
            <a:ext cx="7886700" cy="4351338"/>
          </a:xfrm>
        </p:spPr>
        <p:txBody>
          <a:bodyPr>
            <a:normAutofit/>
          </a:bodyPr>
          <a:lstStyle/>
          <a:p>
            <a:r>
              <a:rPr lang="en-US" dirty="0" smtClean="0"/>
              <a:t>Interest income (II) is the sum of interest and fees earned on all assets.</a:t>
            </a:r>
          </a:p>
          <a:p>
            <a:pPr lvl="1"/>
            <a:r>
              <a:rPr lang="en-US" dirty="0"/>
              <a:t>E</a:t>
            </a:r>
            <a:r>
              <a:rPr lang="en-US" dirty="0" smtClean="0"/>
              <a:t>stimated tax benefit for loan and lease financing and tax-exempt securities income is the estimated dollar tax benefit from not paying taxes on these items. </a:t>
            </a:r>
          </a:p>
          <a:p>
            <a:r>
              <a:rPr lang="en-US" dirty="0" smtClean="0"/>
              <a:t>Interest expense (IE) is the sum of interest paid on all interest bearing liabilities.</a:t>
            </a:r>
          </a:p>
          <a:p>
            <a:pPr lvl="1"/>
            <a:r>
              <a:rPr lang="en-US" dirty="0" smtClean="0"/>
              <a:t>Gross interest income minus gross interest expense is labeled net interest income (NII).</a:t>
            </a:r>
          </a:p>
          <a:p>
            <a:pPr marL="342900" lvl="1" indent="0">
              <a:buNone/>
            </a:pPr>
            <a:endParaRPr lang="en-US" dirty="0" smtClean="0"/>
          </a:p>
          <a:p>
            <a:pPr lvl="4"/>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129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23457076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r>
              <a:rPr lang="en-US" dirty="0" smtClean="0"/>
              <a:t>If we pay 1% on our savings and hire a teller for $20,000, we have the following, assuming we still earn 10% on loans:</a:t>
            </a:r>
          </a:p>
          <a:p>
            <a:endParaRPr lang="en-US" dirty="0" smtClean="0"/>
          </a:p>
          <a:p>
            <a:endParaRPr lang="en-US" dirty="0"/>
          </a:p>
          <a:p>
            <a:endParaRPr lang="en-US" dirty="0"/>
          </a:p>
          <a:p>
            <a:endParaRPr lang="en-US" dirty="0" smtClean="0"/>
          </a:p>
          <a:p>
            <a:endParaRPr lang="en-US" dirty="0"/>
          </a:p>
          <a:p>
            <a:r>
              <a:rPr lang="en-US" dirty="0" smtClean="0"/>
              <a:t>But we do not have a building or any other expenses!  Making money is tough in a bank.</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3369268"/>
              </p:ext>
            </p:extLst>
          </p:nvPr>
        </p:nvGraphicFramePr>
        <p:xfrm>
          <a:off x="2057400" y="2819400"/>
          <a:ext cx="4648200" cy="1854200"/>
        </p:xfrm>
        <a:graphic>
          <a:graphicData uri="http://schemas.openxmlformats.org/drawingml/2006/table">
            <a:tbl>
              <a:tblPr firstRow="1" bandRow="1">
                <a:tableStyleId>{F5AB1C69-6EDB-4FF4-983F-18BD219EF322}</a:tableStyleId>
              </a:tblPr>
              <a:tblGrid>
                <a:gridCol w="2324100"/>
                <a:gridCol w="2324100"/>
              </a:tblGrid>
              <a:tr h="370840">
                <a:tc>
                  <a:txBody>
                    <a:bodyPr/>
                    <a:lstStyle/>
                    <a:p>
                      <a:r>
                        <a:rPr lang="en-US" b="0" dirty="0" smtClean="0">
                          <a:solidFill>
                            <a:schemeClr val="tx1"/>
                          </a:solidFill>
                        </a:rPr>
                        <a:t>Interest Income</a:t>
                      </a:r>
                      <a:endParaRPr lang="en-US" b="0" dirty="0">
                        <a:solidFill>
                          <a:schemeClr val="tx1"/>
                        </a:solidFill>
                      </a:endParaRPr>
                    </a:p>
                  </a:txBody>
                  <a:tcPr/>
                </a:tc>
                <a:tc>
                  <a:txBody>
                    <a:bodyPr/>
                    <a:lstStyle/>
                    <a:p>
                      <a:pPr algn="r"/>
                      <a:r>
                        <a:rPr lang="en-US" b="0" dirty="0" smtClean="0">
                          <a:solidFill>
                            <a:schemeClr val="tx1"/>
                          </a:solidFill>
                        </a:rPr>
                        <a:t>$106,000</a:t>
                      </a:r>
                      <a:endParaRPr lang="en-US" b="0" dirty="0">
                        <a:solidFill>
                          <a:schemeClr val="tx1"/>
                        </a:solidFill>
                      </a:endParaRPr>
                    </a:p>
                  </a:txBody>
                  <a:tcPr/>
                </a:tc>
              </a:tr>
              <a:tr h="370840">
                <a:tc>
                  <a:txBody>
                    <a:bodyPr/>
                    <a:lstStyle/>
                    <a:p>
                      <a:r>
                        <a:rPr lang="en-US" dirty="0" smtClean="0">
                          <a:solidFill>
                            <a:schemeClr val="tx1"/>
                          </a:solidFill>
                        </a:rPr>
                        <a:t>Interest</a:t>
                      </a:r>
                      <a:r>
                        <a:rPr lang="en-US" baseline="0" dirty="0" smtClean="0">
                          <a:solidFill>
                            <a:schemeClr val="tx1"/>
                          </a:solidFill>
                        </a:rPr>
                        <a:t> Expense</a:t>
                      </a:r>
                      <a:endParaRPr lang="en-US" dirty="0">
                        <a:solidFill>
                          <a:schemeClr val="tx1"/>
                        </a:solidFill>
                      </a:endParaRPr>
                    </a:p>
                  </a:txBody>
                  <a:tcPr/>
                </a:tc>
                <a:tc>
                  <a:txBody>
                    <a:bodyPr/>
                    <a:lstStyle/>
                    <a:p>
                      <a:pPr algn="r"/>
                      <a:r>
                        <a:rPr lang="en-US" dirty="0" smtClean="0">
                          <a:solidFill>
                            <a:schemeClr val="tx1"/>
                          </a:solidFill>
                        </a:rPr>
                        <a:t>$5,000</a:t>
                      </a:r>
                      <a:endParaRPr lang="en-US" dirty="0">
                        <a:solidFill>
                          <a:schemeClr val="tx1"/>
                        </a:solidFill>
                      </a:endParaRPr>
                    </a:p>
                  </a:txBody>
                  <a:tcPr/>
                </a:tc>
              </a:tr>
              <a:tr h="370840">
                <a:tc>
                  <a:txBody>
                    <a:bodyPr/>
                    <a:lstStyle/>
                    <a:p>
                      <a:r>
                        <a:rPr lang="en-US" dirty="0" smtClean="0">
                          <a:solidFill>
                            <a:schemeClr val="tx1"/>
                          </a:solidFill>
                        </a:rPr>
                        <a:t>Salaries</a:t>
                      </a:r>
                      <a:endParaRPr lang="en-US" dirty="0">
                        <a:solidFill>
                          <a:schemeClr val="tx1"/>
                        </a:solidFill>
                      </a:endParaRPr>
                    </a:p>
                  </a:txBody>
                  <a:tcPr/>
                </a:tc>
                <a:tc>
                  <a:txBody>
                    <a:bodyPr/>
                    <a:lstStyle/>
                    <a:p>
                      <a:pPr algn="r"/>
                      <a:r>
                        <a:rPr lang="en-US" dirty="0" smtClean="0">
                          <a:solidFill>
                            <a:schemeClr val="tx1"/>
                          </a:solidFill>
                        </a:rPr>
                        <a:t>$20,000</a:t>
                      </a:r>
                      <a:endParaRPr lang="en-US" dirty="0">
                        <a:solidFill>
                          <a:schemeClr val="tx1"/>
                        </a:solidFill>
                      </a:endParaRPr>
                    </a:p>
                  </a:txBody>
                  <a:tcPr/>
                </a:tc>
              </a:tr>
              <a:tr h="370840">
                <a:tc>
                  <a:txBody>
                    <a:bodyPr/>
                    <a:lstStyle/>
                    <a:p>
                      <a:r>
                        <a:rPr lang="en-US" dirty="0" smtClean="0">
                          <a:solidFill>
                            <a:schemeClr val="tx1"/>
                          </a:solidFill>
                        </a:rPr>
                        <a:t>Other Expenses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Net Profit</a:t>
                      </a:r>
                      <a:endParaRPr lang="en-US" dirty="0">
                        <a:solidFill>
                          <a:schemeClr val="tx1"/>
                        </a:solidFill>
                      </a:endParaRPr>
                    </a:p>
                  </a:txBody>
                  <a:tcPr/>
                </a:tc>
                <a:tc>
                  <a:txBody>
                    <a:bodyPr/>
                    <a:lstStyle/>
                    <a:p>
                      <a:pPr algn="r"/>
                      <a:r>
                        <a:rPr lang="en-US" dirty="0" smtClean="0">
                          <a:solidFill>
                            <a:schemeClr val="tx1"/>
                          </a:solidFill>
                        </a:rPr>
                        <a:t>$81,000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164247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a:t>The Income Statement</a:t>
            </a:r>
            <a:endParaRPr lang="en-US" dirty="0" smtClean="0"/>
          </a:p>
        </p:txBody>
      </p:sp>
      <p:sp>
        <p:nvSpPr>
          <p:cNvPr id="49155" name="Rectangle 6"/>
          <p:cNvSpPr>
            <a:spLocks noGrp="1" noChangeArrowheads="1"/>
          </p:cNvSpPr>
          <p:nvPr>
            <p:ph idx="1"/>
          </p:nvPr>
        </p:nvSpPr>
        <p:spPr>
          <a:xfrm>
            <a:off x="617764" y="1524000"/>
            <a:ext cx="7886700" cy="4351338"/>
          </a:xfrm>
        </p:spPr>
        <p:txBody>
          <a:bodyPr>
            <a:normAutofit lnSpcReduction="10000"/>
          </a:bodyPr>
          <a:lstStyle/>
          <a:p>
            <a:r>
              <a:rPr lang="en-US" dirty="0" smtClean="0"/>
              <a:t>Non-Interest Income (OI) includes:</a:t>
            </a:r>
          </a:p>
          <a:p>
            <a:pPr lvl="1"/>
            <a:r>
              <a:rPr lang="en-US" dirty="0" smtClean="0"/>
              <a:t>Fiduciary activities</a:t>
            </a:r>
          </a:p>
          <a:p>
            <a:pPr lvl="1"/>
            <a:r>
              <a:rPr lang="en-US" dirty="0" smtClean="0"/>
              <a:t>Deposit service charges</a:t>
            </a:r>
          </a:p>
          <a:p>
            <a:pPr lvl="1"/>
            <a:r>
              <a:rPr lang="en-US" dirty="0" smtClean="0"/>
              <a:t>Trading, venture capital and securitization income</a:t>
            </a:r>
          </a:p>
          <a:p>
            <a:pPr lvl="1"/>
            <a:r>
              <a:rPr lang="en-US" dirty="0" smtClean="0"/>
              <a:t>Investment banking, advisory, brokerage and underwriting fees and commissions</a:t>
            </a:r>
          </a:p>
          <a:p>
            <a:pPr lvl="1"/>
            <a:r>
              <a:rPr lang="en-US" dirty="0" smtClean="0"/>
              <a:t>Insurance commission fees and income</a:t>
            </a:r>
          </a:p>
          <a:p>
            <a:pPr lvl="1"/>
            <a:r>
              <a:rPr lang="en-US" dirty="0" smtClean="0"/>
              <a:t>Net servicing fees</a:t>
            </a:r>
          </a:p>
          <a:p>
            <a:pPr lvl="1"/>
            <a:r>
              <a:rPr lang="en-US" dirty="0" smtClean="0"/>
              <a:t>Net gains (losses) on sales of loans</a:t>
            </a:r>
          </a:p>
          <a:p>
            <a:pPr lvl="1"/>
            <a:r>
              <a:rPr lang="en-US" dirty="0" smtClean="0"/>
              <a:t>Other net </a:t>
            </a:r>
            <a:r>
              <a:rPr lang="en-US" dirty="0"/>
              <a:t>g</a:t>
            </a:r>
            <a:r>
              <a:rPr lang="en-US" dirty="0" smtClean="0"/>
              <a:t>ains (losses)</a:t>
            </a:r>
          </a:p>
        </p:txBody>
      </p:sp>
      <p:sp>
        <p:nvSpPr>
          <p:cNvPr id="6" name="Slide Number Placeholder 5"/>
          <p:cNvSpPr>
            <a:spLocks noGrp="1"/>
          </p:cNvSpPr>
          <p:nvPr>
            <p:ph type="sldNum" sz="quarter" idx="12"/>
          </p:nvPr>
        </p:nvSpPr>
        <p:spPr/>
        <p:txBody>
          <a:bodyPr/>
          <a:lstStyle/>
          <a:p>
            <a:fld id="{4A7B2ECC-381A-4EE1-90AF-0FD15BCCFDF8}" type="slidenum">
              <a:rPr lang="en-US" smtClean="0">
                <a:solidFill>
                  <a:prstClr val="black">
                    <a:tint val="75000"/>
                  </a:prstClr>
                </a:solidFill>
              </a:rPr>
              <a:pPr/>
              <a:t>130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949308738"/>
      </p:ext>
    </p:extLst>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a:t>The Income Statement</a:t>
            </a:r>
            <a:endParaRPr lang="en-US" dirty="0" smtClean="0"/>
          </a:p>
        </p:txBody>
      </p:sp>
      <p:sp>
        <p:nvSpPr>
          <p:cNvPr id="6" name="Slide Number Placeholder 5"/>
          <p:cNvSpPr>
            <a:spLocks noGrp="1"/>
          </p:cNvSpPr>
          <p:nvPr>
            <p:ph type="sldNum" sz="quarter" idx="12"/>
          </p:nvPr>
        </p:nvSpPr>
        <p:spPr/>
        <p:txBody>
          <a:bodyPr/>
          <a:lstStyle/>
          <a:p>
            <a:fld id="{4A7B2ECC-381A-4EE1-90AF-0FD15BCCFDF8}" type="slidenum">
              <a:rPr lang="en-US" smtClean="0">
                <a:solidFill>
                  <a:prstClr val="black">
                    <a:tint val="75000"/>
                  </a:prstClr>
                </a:solidFill>
              </a:rPr>
              <a:pPr/>
              <a:t>131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28650" y="1825625"/>
            <a:ext cx="7677150" cy="3972560"/>
          </a:xfrm>
          <a:prstGeom prst="rect">
            <a:avLst/>
          </a:prstGeom>
        </p:spPr>
      </p:pic>
    </p:spTree>
    <p:extLst>
      <p:ext uri="{BB962C8B-B14F-4D97-AF65-F5344CB8AC3E}">
        <p14:creationId xmlns:p14="http://schemas.microsoft.com/office/powerpoint/2010/main" val="1622315901"/>
      </p:ext>
    </p:extLst>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r>
              <a:rPr lang="en-US" dirty="0" smtClean="0"/>
              <a:t>The Income Statement</a:t>
            </a:r>
          </a:p>
        </p:txBody>
      </p:sp>
      <p:sp>
        <p:nvSpPr>
          <p:cNvPr id="50179" name="Rectangle 6"/>
          <p:cNvSpPr>
            <a:spLocks noGrp="1" noChangeArrowheads="1"/>
          </p:cNvSpPr>
          <p:nvPr>
            <p:ph idx="1"/>
          </p:nvPr>
        </p:nvSpPr>
        <p:spPr>
          <a:xfrm>
            <a:off x="628650" y="1600200"/>
            <a:ext cx="7886700" cy="4351338"/>
          </a:xfrm>
        </p:spPr>
        <p:txBody>
          <a:bodyPr>
            <a:normAutofit lnSpcReduction="10000"/>
          </a:bodyPr>
          <a:lstStyle/>
          <a:p>
            <a:r>
              <a:rPr lang="en-US" dirty="0" smtClean="0"/>
              <a:t>Non-Interest Expense (OE) consists of:</a:t>
            </a:r>
          </a:p>
          <a:p>
            <a:pPr lvl="1"/>
            <a:r>
              <a:rPr lang="en-US" dirty="0" smtClean="0"/>
              <a:t>Personnel, occupancy and other operating expenses</a:t>
            </a:r>
          </a:p>
          <a:p>
            <a:pPr lvl="1"/>
            <a:r>
              <a:rPr lang="en-US" dirty="0" smtClean="0"/>
              <a:t> Intangible amortizations and goodwill impairment</a:t>
            </a:r>
          </a:p>
          <a:p>
            <a:r>
              <a:rPr lang="en-US" dirty="0" smtClean="0"/>
              <a:t>Provision for loan and lease losses (PLL)</a:t>
            </a:r>
          </a:p>
          <a:p>
            <a:r>
              <a:rPr lang="en-US" dirty="0" smtClean="0"/>
              <a:t>Realized securities gains or losses (SG)</a:t>
            </a:r>
          </a:p>
          <a:p>
            <a:r>
              <a:rPr lang="en-US" dirty="0" smtClean="0"/>
              <a:t>Pretax net operating income (</a:t>
            </a:r>
            <a:r>
              <a:rPr lang="en-US" dirty="0" err="1" smtClean="0"/>
              <a:t>te</a:t>
            </a:r>
            <a:r>
              <a:rPr lang="en-US" dirty="0" smtClean="0"/>
              <a:t>)</a:t>
            </a:r>
          </a:p>
          <a:p>
            <a:r>
              <a:rPr lang="en-US" dirty="0" smtClean="0"/>
              <a:t>Applicable income taxes (T)</a:t>
            </a:r>
          </a:p>
          <a:p>
            <a:r>
              <a:rPr lang="en-US" dirty="0" smtClean="0"/>
              <a:t>Net income (NI):</a:t>
            </a:r>
          </a:p>
          <a:p>
            <a:pPr lvl="1"/>
            <a:r>
              <a:rPr lang="en-US" dirty="0" smtClean="0"/>
              <a:t>Operating profit less all taxes +/- extraordinary items</a:t>
            </a:r>
          </a:p>
          <a:p>
            <a:endParaRPr lang="en-US" dirty="0" smtClean="0"/>
          </a:p>
          <a:p>
            <a:pPr lvl="3"/>
            <a:endParaRPr lang="en-US" dirty="0" smtClean="0"/>
          </a:p>
        </p:txBody>
      </p:sp>
      <p:sp>
        <p:nvSpPr>
          <p:cNvPr id="6" name="Slide Number Placeholder 5"/>
          <p:cNvSpPr>
            <a:spLocks noGrp="1"/>
          </p:cNvSpPr>
          <p:nvPr>
            <p:ph type="sldNum" sz="quarter" idx="12"/>
          </p:nvPr>
        </p:nvSpPr>
        <p:spPr/>
        <p:txBody>
          <a:bodyPr/>
          <a:lstStyle/>
          <a:p>
            <a:fld id="{4A7B2ECC-381A-4EE1-90AF-0FD15BCCFDF8}" type="slidenum">
              <a:rPr lang="en-US" smtClean="0">
                <a:solidFill>
                  <a:prstClr val="black">
                    <a:tint val="75000"/>
                  </a:prstClr>
                </a:solidFill>
              </a:rPr>
              <a:pPr/>
              <a:t>132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58066667"/>
      </p:ext>
    </p:extLst>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dirty="0" smtClean="0"/>
              <a:t>The Income Statement</a:t>
            </a:r>
          </a:p>
        </p:txBody>
      </p:sp>
      <p:sp>
        <p:nvSpPr>
          <p:cNvPr id="63491" name="Rectangle 5"/>
          <p:cNvSpPr>
            <a:spLocks noGrp="1" noChangeArrowheads="1"/>
          </p:cNvSpPr>
          <p:nvPr>
            <p:ph idx="1"/>
          </p:nvPr>
        </p:nvSpPr>
        <p:spPr>
          <a:xfrm>
            <a:off x="628650" y="1600200"/>
            <a:ext cx="7886700" cy="4351338"/>
          </a:xfrm>
        </p:spPr>
        <p:txBody>
          <a:bodyPr/>
          <a:lstStyle/>
          <a:p>
            <a:r>
              <a:rPr lang="en-US" dirty="0" smtClean="0"/>
              <a:t>Total Revenue (TR):</a:t>
            </a:r>
          </a:p>
          <a:p>
            <a:pPr lvl="1"/>
            <a:r>
              <a:rPr lang="en-US" dirty="0" smtClean="0"/>
              <a:t>Total interest income, noninterest income and realized securities gains (losses)</a:t>
            </a:r>
          </a:p>
          <a:p>
            <a:pPr lvl="1"/>
            <a:r>
              <a:rPr lang="en-US" dirty="0" smtClean="0"/>
              <a:t>Comparable to net sales for a nonfinancial firm</a:t>
            </a:r>
          </a:p>
          <a:p>
            <a:r>
              <a:rPr lang="en-US" dirty="0" smtClean="0"/>
              <a:t>Total Expense (EXP):</a:t>
            </a:r>
          </a:p>
          <a:p>
            <a:pPr lvl="1"/>
            <a:r>
              <a:rPr lang="en-US" dirty="0" smtClean="0"/>
              <a:t>Interest expense, noninterest expense and provision for loan losses</a:t>
            </a:r>
          </a:p>
          <a:p>
            <a:pPr lvl="1"/>
            <a:r>
              <a:rPr lang="en-US" dirty="0" smtClean="0"/>
              <a:t>Comparable to cost of goods sold and operating expenses</a:t>
            </a:r>
          </a:p>
          <a:p>
            <a:r>
              <a:rPr lang="en-US" dirty="0" smtClean="0"/>
              <a:t>NI = NII – Burden – PLL + SG - T</a:t>
            </a:r>
          </a:p>
          <a:p>
            <a:pPr lvl="1"/>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43858230"/>
      </p:ext>
    </p:extLst>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dirty="0" smtClean="0"/>
              <a:t>The Income Statement</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628650" y="1814739"/>
            <a:ext cx="7998122" cy="4096200"/>
          </a:xfrm>
          <a:prstGeom prst="rect">
            <a:avLst/>
          </a:prstGeom>
        </p:spPr>
      </p:pic>
    </p:spTree>
    <p:extLst>
      <p:ext uri="{BB962C8B-B14F-4D97-AF65-F5344CB8AC3E}">
        <p14:creationId xmlns:p14="http://schemas.microsoft.com/office/powerpoint/2010/main" val="2309510907"/>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676400" y="609600"/>
            <a:ext cx="5541980" cy="5594351"/>
          </a:xfrm>
          <a:prstGeom prst="rect">
            <a:avLst/>
          </a:prstGeom>
        </p:spPr>
      </p:pic>
    </p:spTree>
    <p:extLst>
      <p:ext uri="{BB962C8B-B14F-4D97-AF65-F5344CB8AC3E}">
        <p14:creationId xmlns:p14="http://schemas.microsoft.com/office/powerpoint/2010/main" val="3886010823"/>
      </p:ext>
    </p:extLst>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532850" y="457200"/>
            <a:ext cx="5697300" cy="5766429"/>
          </a:xfrm>
          <a:prstGeom prst="rect">
            <a:avLst/>
          </a:prstGeom>
        </p:spPr>
      </p:pic>
    </p:spTree>
    <p:extLst>
      <p:ext uri="{BB962C8B-B14F-4D97-AF65-F5344CB8AC3E}">
        <p14:creationId xmlns:p14="http://schemas.microsoft.com/office/powerpoint/2010/main" val="202015793"/>
      </p:ext>
    </p:extLst>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rotWithShape="1">
          <a:blip r:embed="rId3"/>
          <a:srcRect b="9387"/>
          <a:stretch/>
        </p:blipFill>
        <p:spPr>
          <a:xfrm>
            <a:off x="1981200" y="304800"/>
            <a:ext cx="5029200" cy="5410200"/>
          </a:xfrm>
          <a:prstGeom prst="rect">
            <a:avLst/>
          </a:prstGeom>
        </p:spPr>
      </p:pic>
    </p:spTree>
    <p:extLst>
      <p:ext uri="{BB962C8B-B14F-4D97-AF65-F5344CB8AC3E}">
        <p14:creationId xmlns:p14="http://schemas.microsoft.com/office/powerpoint/2010/main" val="1884229558"/>
      </p:ext>
    </p:extLst>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2057400" y="447165"/>
            <a:ext cx="4953000" cy="5264635"/>
          </a:xfrm>
          <a:prstGeom prst="rect">
            <a:avLst/>
          </a:prstGeom>
        </p:spPr>
      </p:pic>
    </p:spTree>
    <p:extLst>
      <p:ext uri="{BB962C8B-B14F-4D97-AF65-F5344CB8AC3E}">
        <p14:creationId xmlns:p14="http://schemas.microsoft.com/office/powerpoint/2010/main" val="1302720814"/>
      </p:ext>
    </p:extLst>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28650" y="500062"/>
            <a:ext cx="7886700" cy="1325563"/>
          </a:xfrm>
        </p:spPr>
        <p:txBody>
          <a:bodyPr/>
          <a:lstStyle/>
          <a:p>
            <a:r>
              <a:rPr lang="en-US" dirty="0" smtClean="0"/>
              <a:t>Relationship Between the Balance Sheet and Income Statement</a:t>
            </a:r>
          </a:p>
        </p:txBody>
      </p:sp>
      <p:sp>
        <p:nvSpPr>
          <p:cNvPr id="65539" name="Rectangle 3"/>
          <p:cNvSpPr>
            <a:spLocks noGrp="1" noChangeArrowheads="1"/>
          </p:cNvSpPr>
          <p:nvPr>
            <p:ph idx="1"/>
          </p:nvPr>
        </p:nvSpPr>
        <p:spPr>
          <a:xfrm>
            <a:off x="628650" y="2005013"/>
            <a:ext cx="7886700" cy="4351338"/>
          </a:xfrm>
        </p:spPr>
        <p:txBody>
          <a:bodyPr/>
          <a:lstStyle/>
          <a:p>
            <a:r>
              <a:rPr lang="en-US" dirty="0" smtClean="0"/>
              <a:t>A</a:t>
            </a:r>
            <a:r>
              <a:rPr lang="en-US" baseline="-25000" dirty="0" smtClean="0"/>
              <a:t>i</a:t>
            </a:r>
            <a:r>
              <a:rPr lang="en-US" dirty="0" smtClean="0"/>
              <a:t> = Dollar magnitude of the </a:t>
            </a:r>
            <a:r>
              <a:rPr lang="en-US" dirty="0" err="1" smtClean="0"/>
              <a:t>i</a:t>
            </a:r>
            <a:r>
              <a:rPr lang="en-US" baseline="30000" dirty="0" err="1" smtClean="0"/>
              <a:t>th</a:t>
            </a:r>
            <a:r>
              <a:rPr lang="en-US" dirty="0" smtClean="0"/>
              <a:t> asset</a:t>
            </a:r>
          </a:p>
          <a:p>
            <a:r>
              <a:rPr lang="en-US" dirty="0" err="1" smtClean="0"/>
              <a:t>L</a:t>
            </a:r>
            <a:r>
              <a:rPr lang="en-US" baseline="-25000" dirty="0" err="1" smtClean="0"/>
              <a:t>j</a:t>
            </a:r>
            <a:r>
              <a:rPr lang="en-US" dirty="0" smtClean="0"/>
              <a:t> = Dollar magnitude of the </a:t>
            </a:r>
            <a:r>
              <a:rPr lang="en-US" dirty="0" err="1" smtClean="0"/>
              <a:t>j</a:t>
            </a:r>
            <a:r>
              <a:rPr lang="en-US" baseline="30000" dirty="0" err="1" smtClean="0"/>
              <a:t>th</a:t>
            </a:r>
            <a:r>
              <a:rPr lang="en-US" dirty="0" smtClean="0"/>
              <a:t> liability</a:t>
            </a:r>
          </a:p>
          <a:p>
            <a:r>
              <a:rPr lang="en-US" dirty="0" smtClean="0"/>
              <a:t>NW = Dollar magnitude of equity</a:t>
            </a:r>
          </a:p>
          <a:p>
            <a:r>
              <a:rPr lang="en-US" dirty="0" err="1" smtClean="0"/>
              <a:t>y</a:t>
            </a:r>
            <a:r>
              <a:rPr lang="en-US" baseline="-25000" dirty="0" err="1" smtClean="0"/>
              <a:t>i</a:t>
            </a:r>
            <a:r>
              <a:rPr lang="en-US" dirty="0" smtClean="0"/>
              <a:t> = Average pre-tax yield on the </a:t>
            </a:r>
            <a:r>
              <a:rPr lang="en-US" dirty="0" err="1" smtClean="0"/>
              <a:t>i</a:t>
            </a:r>
            <a:r>
              <a:rPr lang="en-US" baseline="30000" dirty="0" err="1" smtClean="0"/>
              <a:t>th</a:t>
            </a:r>
            <a:r>
              <a:rPr lang="en-US" dirty="0" smtClean="0"/>
              <a:t> asset</a:t>
            </a:r>
          </a:p>
          <a:p>
            <a:r>
              <a:rPr lang="en-US" dirty="0" err="1" smtClean="0"/>
              <a:t>c</a:t>
            </a:r>
            <a:r>
              <a:rPr lang="en-US" baseline="-25000" dirty="0" err="1" smtClean="0"/>
              <a:t>j</a:t>
            </a:r>
            <a:r>
              <a:rPr lang="en-US" dirty="0" smtClean="0"/>
              <a:t> = Average pre-tax cost on the </a:t>
            </a:r>
            <a:r>
              <a:rPr lang="en-US" dirty="0" err="1" smtClean="0"/>
              <a:t>j</a:t>
            </a:r>
            <a:r>
              <a:rPr lang="en-US" baseline="30000" dirty="0" err="1" smtClean="0"/>
              <a:t>th</a:t>
            </a:r>
            <a:r>
              <a:rPr lang="en-US" dirty="0" smtClean="0"/>
              <a:t> liability</a:t>
            </a:r>
          </a:p>
          <a:p>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139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98182100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In our prior example, let’s review the assumptions and see if there are any possible problems</a:t>
            </a:r>
          </a:p>
          <a:p>
            <a:pPr marL="514350" indent="-514350">
              <a:buFont typeface="+mj-lt"/>
              <a:buAutoNum type="arabicPeriod"/>
            </a:pPr>
            <a:r>
              <a:rPr lang="en-US" dirty="0" smtClean="0"/>
              <a:t>We can earn 10% on loans.  Is this realistic?  If so, what kind of loans are they?</a:t>
            </a:r>
          </a:p>
          <a:p>
            <a:pPr marL="514350" indent="-514350">
              <a:buFont typeface="+mj-lt"/>
              <a:buAutoNum type="arabicPeriod"/>
            </a:pPr>
            <a:r>
              <a:rPr lang="en-US" dirty="0" smtClean="0"/>
              <a:t>We had no other expenses than a teller’s salary and interest.  Realistic?</a:t>
            </a:r>
          </a:p>
          <a:p>
            <a:pPr marL="514350" indent="-514350">
              <a:buFont typeface="+mj-lt"/>
              <a:buAutoNum type="arabicPeriod"/>
            </a:pPr>
            <a:r>
              <a:rPr lang="en-US" dirty="0" smtClean="0"/>
              <a:t>All the savings and checking (DDs) stay put.  Is this realistic?</a:t>
            </a:r>
          </a:p>
          <a:p>
            <a:pPr marL="514350" indent="-514350">
              <a:buFont typeface="+mj-lt"/>
              <a:buAutoNum type="arabicPeriod"/>
            </a:pPr>
            <a:endParaRPr lang="en-US" dirty="0"/>
          </a:p>
        </p:txBody>
      </p:sp>
    </p:spTree>
    <p:extLst>
      <p:ext uri="{BB962C8B-B14F-4D97-AF65-F5344CB8AC3E}">
        <p14:creationId xmlns:p14="http://schemas.microsoft.com/office/powerpoint/2010/main" val="32731665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sz="half" idx="1"/>
            <p:extLst/>
          </p:nvPr>
        </p:nvGraphicFramePr>
        <p:xfrm>
          <a:off x="1981200" y="1765300"/>
          <a:ext cx="3738563" cy="1308100"/>
        </p:xfrm>
        <a:graphic>
          <a:graphicData uri="http://schemas.openxmlformats.org/presentationml/2006/ole">
            <mc:AlternateContent xmlns:mc="http://schemas.openxmlformats.org/markup-compatibility/2006">
              <mc:Choice xmlns:v="urn:schemas-microsoft-com:vml" Requires="v">
                <p:oleObj spid="_x0000_s1038" name="Equation" r:id="rId4" imgW="1269720" imgH="444240" progId="Equation.3">
                  <p:embed/>
                </p:oleObj>
              </mc:Choice>
              <mc:Fallback>
                <p:oleObj name="Equation" r:id="rId4" imgW="1269720" imgH="444240" progId="Equation.3">
                  <p:embed/>
                  <p:pic>
                    <p:nvPicPr>
                      <p:cNvPr id="0" name=""/>
                      <p:cNvPicPr>
                        <a:picLocks noChangeAspect="1" noChangeArrowheads="1"/>
                      </p:cNvPicPr>
                      <p:nvPr/>
                    </p:nvPicPr>
                    <p:blipFill>
                      <a:blip r:embed="rId5"/>
                      <a:srcRect/>
                      <a:stretch>
                        <a:fillRect/>
                      </a:stretch>
                    </p:blipFill>
                    <p:spPr bwMode="auto">
                      <a:xfrm>
                        <a:off x="1981200" y="1765300"/>
                        <a:ext cx="3738563" cy="1308100"/>
                      </a:xfrm>
                      <a:prstGeom prst="rect">
                        <a:avLst/>
                      </a:prstGeom>
                      <a:noFill/>
                      <a:extLst/>
                    </p:spPr>
                  </p:pic>
                </p:oleObj>
              </mc:Fallback>
            </mc:AlternateContent>
          </a:graphicData>
        </a:graphic>
      </p:graphicFrame>
      <p:graphicFrame>
        <p:nvGraphicFramePr>
          <p:cNvPr id="1027" name="Object 6"/>
          <p:cNvGraphicFramePr>
            <a:graphicFrameLocks noGrp="1" noChangeAspect="1"/>
          </p:cNvGraphicFramePr>
          <p:nvPr>
            <p:ph sz="quarter" idx="2"/>
            <p:extLst/>
          </p:nvPr>
        </p:nvGraphicFramePr>
        <p:xfrm>
          <a:off x="1506538" y="2809875"/>
          <a:ext cx="5053012" cy="1352550"/>
        </p:xfrm>
        <a:graphic>
          <a:graphicData uri="http://schemas.openxmlformats.org/presentationml/2006/ole">
            <mc:AlternateContent xmlns:mc="http://schemas.openxmlformats.org/markup-compatibility/2006">
              <mc:Choice xmlns:v="urn:schemas-microsoft-com:vml" Requires="v">
                <p:oleObj spid="_x0000_s1039" name="Equation" r:id="rId6" imgW="1612800" imgH="431640" progId="Equation.3">
                  <p:embed/>
                </p:oleObj>
              </mc:Choice>
              <mc:Fallback>
                <p:oleObj name="Equation" r:id="rId6" imgW="1612800" imgH="431640" progId="Equation.3">
                  <p:embed/>
                  <p:pic>
                    <p:nvPicPr>
                      <p:cNvPr id="0" name=""/>
                      <p:cNvPicPr>
                        <a:picLocks noChangeAspect="1" noChangeArrowheads="1"/>
                      </p:cNvPicPr>
                      <p:nvPr/>
                    </p:nvPicPr>
                    <p:blipFill>
                      <a:blip r:embed="rId7"/>
                      <a:srcRect/>
                      <a:stretch>
                        <a:fillRect/>
                      </a:stretch>
                    </p:blipFill>
                    <p:spPr bwMode="auto">
                      <a:xfrm>
                        <a:off x="1506538" y="2809875"/>
                        <a:ext cx="5053012"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8"/>
          <p:cNvGraphicFramePr>
            <a:graphicFrameLocks noGrp="1" noChangeAspect="1"/>
          </p:cNvGraphicFramePr>
          <p:nvPr>
            <p:ph sz="quarter" idx="3"/>
          </p:nvPr>
        </p:nvGraphicFramePr>
        <p:xfrm>
          <a:off x="1506538" y="4308475"/>
          <a:ext cx="5245100" cy="1362075"/>
        </p:xfrm>
        <a:graphic>
          <a:graphicData uri="http://schemas.openxmlformats.org/presentationml/2006/ole">
            <mc:AlternateContent xmlns:mc="http://schemas.openxmlformats.org/markup-compatibility/2006">
              <mc:Choice xmlns:v="urn:schemas-microsoft-com:vml" Requires="v">
                <p:oleObj spid="_x0000_s1040" name="Equation" r:id="rId8" imgW="1663560" imgH="431640" progId="Equation.3">
                  <p:embed/>
                </p:oleObj>
              </mc:Choice>
              <mc:Fallback>
                <p:oleObj name="Equation" r:id="rId8" imgW="166356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8" y="4308475"/>
                        <a:ext cx="5245100"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6241F5F4-1D45-4929-818E-F56C3EFE38CB}" type="slidenum">
              <a:rPr lang="en-US" smtClean="0">
                <a:solidFill>
                  <a:prstClr val="black">
                    <a:tint val="75000"/>
                  </a:prstClr>
                </a:solidFill>
              </a:rPr>
              <a:pPr>
                <a:defRPr/>
              </a:pPr>
              <a:t>140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US" sz="3600" dirty="0">
                <a:solidFill>
                  <a:schemeClr val="accent2">
                    <a:lumMod val="75000"/>
                  </a:schemeClr>
                </a:solidFill>
                <a:latin typeface="+mn-lt"/>
              </a:rPr>
              <a:t>Relationship Between the Balance Sheet and Income Statement</a:t>
            </a:r>
          </a:p>
        </p:txBody>
      </p:sp>
    </p:spTree>
    <p:extLst>
      <p:ext uri="{BB962C8B-B14F-4D97-AF65-F5344CB8AC3E}">
        <p14:creationId xmlns:p14="http://schemas.microsoft.com/office/powerpoint/2010/main" val="4121603112"/>
      </p:ext>
    </p:extLst>
  </p:cSld>
  <p:clrMapOvr>
    <a:masterClrMapping/>
  </p:clrMapOvr>
  <p:transition spd="slow">
    <p:comb dir="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the Balance Sheet and Income Statement</a:t>
            </a:r>
          </a:p>
        </p:txBody>
      </p:sp>
      <p:sp>
        <p:nvSpPr>
          <p:cNvPr id="3" name="Content Placeholder 2"/>
          <p:cNvSpPr>
            <a:spLocks noGrp="1"/>
          </p:cNvSpPr>
          <p:nvPr>
            <p:ph idx="1"/>
          </p:nvPr>
        </p:nvSpPr>
        <p:spPr/>
        <p:txBody>
          <a:bodyPr/>
          <a:lstStyle/>
          <a:p>
            <a:r>
              <a:rPr lang="en-US" dirty="0" smtClean="0"/>
              <a:t>Net interest income changes when the: </a:t>
            </a:r>
          </a:p>
          <a:p>
            <a:pPr lvl="1"/>
            <a:r>
              <a:rPr lang="en-US" dirty="0" smtClean="0"/>
              <a:t>composition or mix of assets change.</a:t>
            </a:r>
          </a:p>
          <a:p>
            <a:pPr lvl="1"/>
            <a:r>
              <a:rPr lang="en-US" dirty="0" smtClean="0"/>
              <a:t>rate earned on assets or paid on liabilities changes.</a:t>
            </a:r>
          </a:p>
          <a:p>
            <a:pPr lvl="1"/>
            <a:r>
              <a:rPr lang="en-US" dirty="0" smtClean="0"/>
              <a:t>Volume of interest earning assets or interest bearing liabilities change.</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141</a:t>
            </a:fld>
            <a:endParaRPr lang="en-US" dirty="0">
              <a:solidFill>
                <a:prstClr val="black">
                  <a:tint val="75000"/>
                </a:prstClr>
              </a:solidFill>
            </a:endParaRPr>
          </a:p>
        </p:txBody>
      </p:sp>
      <p:graphicFrame>
        <p:nvGraphicFramePr>
          <p:cNvPr id="249859" name="Object 4"/>
          <p:cNvGraphicFramePr>
            <a:graphicFrameLocks noChangeAspect="1"/>
          </p:cNvGraphicFramePr>
          <p:nvPr>
            <p:extLst/>
          </p:nvPr>
        </p:nvGraphicFramePr>
        <p:xfrm>
          <a:off x="1676400" y="4343400"/>
          <a:ext cx="4881563" cy="868363"/>
        </p:xfrm>
        <a:graphic>
          <a:graphicData uri="http://schemas.openxmlformats.org/presentationml/2006/ole">
            <mc:AlternateContent xmlns:mc="http://schemas.openxmlformats.org/markup-compatibility/2006">
              <mc:Choice xmlns:v="urn:schemas-microsoft-com:vml" Requires="v">
                <p:oleObj spid="_x0000_s2054" name="Equation" r:id="rId3" imgW="2425680" imgH="431640" progId="Equation.3">
                  <p:embed/>
                </p:oleObj>
              </mc:Choice>
              <mc:Fallback>
                <p:oleObj name="Equation" r:id="rId3" imgW="24256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43400"/>
                        <a:ext cx="48815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947328150"/>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the Balance Sheet and Income Statement</a:t>
            </a:r>
          </a:p>
        </p:txBody>
      </p:sp>
      <p:sp>
        <p:nvSpPr>
          <p:cNvPr id="3" name="Content Placeholder 2"/>
          <p:cNvSpPr>
            <a:spLocks noGrp="1"/>
          </p:cNvSpPr>
          <p:nvPr>
            <p:ph idx="1"/>
          </p:nvPr>
        </p:nvSpPr>
        <p:spPr/>
        <p:txBody>
          <a:bodyPr/>
          <a:lstStyle/>
          <a:p>
            <a:r>
              <a:rPr lang="en-US" dirty="0" smtClean="0"/>
              <a:t>Two lines of business at commercial banks:</a:t>
            </a:r>
          </a:p>
          <a:p>
            <a:pPr lvl="1"/>
            <a:r>
              <a:rPr lang="en-US" dirty="0" smtClean="0"/>
              <a:t>Retail line focuses on individual customer banking relationships.</a:t>
            </a:r>
          </a:p>
          <a:p>
            <a:pPr lvl="1"/>
            <a:r>
              <a:rPr lang="en-US" dirty="0" smtClean="0"/>
              <a:t>Wholesale line deals with larger commercial customers.</a:t>
            </a:r>
          </a:p>
          <a:p>
            <a:r>
              <a:rPr lang="en-US" dirty="0" smtClean="0"/>
              <a:t>Net income varies with the magnitude of assets and liabilities and the associated cash flows:</a:t>
            </a:r>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graphicFrame>
        <p:nvGraphicFramePr>
          <p:cNvPr id="7" name="Object 9"/>
          <p:cNvGraphicFramePr>
            <a:graphicFrameLocks noChangeAspect="1"/>
          </p:cNvGraphicFramePr>
          <p:nvPr>
            <p:extLst/>
          </p:nvPr>
        </p:nvGraphicFramePr>
        <p:xfrm>
          <a:off x="901700" y="4800600"/>
          <a:ext cx="7154863" cy="868363"/>
        </p:xfrm>
        <a:graphic>
          <a:graphicData uri="http://schemas.openxmlformats.org/presentationml/2006/ole">
            <mc:AlternateContent xmlns:mc="http://schemas.openxmlformats.org/markup-compatibility/2006">
              <mc:Choice xmlns:v="urn:schemas-microsoft-com:vml" Requires="v">
                <p:oleObj spid="_x0000_s3078" name="Equation" r:id="rId3" imgW="3555720" imgH="431640" progId="Equation.3">
                  <p:embed/>
                </p:oleObj>
              </mc:Choice>
              <mc:Fallback>
                <p:oleObj name="Equation" r:id="rId3" imgW="3555720" imgH="431640" progId="Equation.3">
                  <p:embed/>
                  <p:pic>
                    <p:nvPicPr>
                      <p:cNvPr id="0" name=""/>
                      <p:cNvPicPr>
                        <a:picLocks noChangeAspect="1" noChangeArrowheads="1"/>
                      </p:cNvPicPr>
                      <p:nvPr/>
                    </p:nvPicPr>
                    <p:blipFill>
                      <a:blip r:embed="rId4"/>
                      <a:srcRect/>
                      <a:stretch>
                        <a:fillRect/>
                      </a:stretch>
                    </p:blipFill>
                    <p:spPr bwMode="auto">
                      <a:xfrm>
                        <a:off x="901700" y="4800600"/>
                        <a:ext cx="7154863" cy="868363"/>
                      </a:xfrm>
                      <a:prstGeom prst="rect">
                        <a:avLst/>
                      </a:prstGeom>
                      <a:noFill/>
                      <a:extLst>
                        <a:ext uri="{909E8E84-426E-40DD-AFC4-6F175D3DCCD1}">
                          <a14:hiddenFill xmlns:a14="http://schemas.microsoft.com/office/drawing/2010/main">
                            <a:solidFill>
                              <a:schemeClr val="bg2"/>
                            </a:solidFill>
                          </a14:hiddenFill>
                        </a:ext>
                      </a:extLst>
                    </p:spPr>
                  </p:pic>
                </p:oleObj>
              </mc:Fallback>
            </mc:AlternateContent>
          </a:graphicData>
        </a:graphic>
      </p:graphicFrame>
    </p:spTree>
    <p:extLst>
      <p:ext uri="{BB962C8B-B14F-4D97-AF65-F5344CB8AC3E}">
        <p14:creationId xmlns:p14="http://schemas.microsoft.com/office/powerpoint/2010/main" val="3863037373"/>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The Return on Equity Model</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858688" y="1640814"/>
            <a:ext cx="7296150" cy="4536149"/>
          </a:xfrm>
          <a:prstGeom prst="rect">
            <a:avLst/>
          </a:prstGeom>
        </p:spPr>
      </p:pic>
    </p:spTree>
    <p:extLst>
      <p:ext uri="{BB962C8B-B14F-4D97-AF65-F5344CB8AC3E}">
        <p14:creationId xmlns:p14="http://schemas.microsoft.com/office/powerpoint/2010/main" val="2055758731"/>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Profitability Analysis</a:t>
            </a:r>
          </a:p>
        </p:txBody>
      </p:sp>
      <p:sp>
        <p:nvSpPr>
          <p:cNvPr id="68611" name="Rectangle 3"/>
          <p:cNvSpPr>
            <a:spLocks noGrp="1" noChangeArrowheads="1"/>
          </p:cNvSpPr>
          <p:nvPr>
            <p:ph idx="1"/>
          </p:nvPr>
        </p:nvSpPr>
        <p:spPr/>
        <p:txBody>
          <a:bodyPr/>
          <a:lstStyle/>
          <a:p>
            <a:r>
              <a:rPr lang="en-US" dirty="0" smtClean="0"/>
              <a:t>Return on Equity (ROE)</a:t>
            </a:r>
          </a:p>
          <a:p>
            <a:pPr lvl="1"/>
            <a:r>
              <a:rPr lang="en-US" dirty="0" smtClean="0"/>
              <a:t>Net income/Average total equity</a:t>
            </a:r>
          </a:p>
          <a:p>
            <a:r>
              <a:rPr lang="en-US" dirty="0" smtClean="0"/>
              <a:t>Return on Assets (ROA)</a:t>
            </a:r>
          </a:p>
          <a:p>
            <a:pPr lvl="1"/>
            <a:r>
              <a:rPr lang="en-US" dirty="0"/>
              <a:t>Net income/Average total </a:t>
            </a:r>
            <a:r>
              <a:rPr lang="en-US" dirty="0" smtClean="0"/>
              <a:t>assets</a:t>
            </a:r>
          </a:p>
          <a:p>
            <a:r>
              <a:rPr lang="en-US" dirty="0" smtClean="0"/>
              <a:t>ROE is linked to ROA by an equity multiplier (EM) </a:t>
            </a:r>
          </a:p>
        </p:txBody>
      </p:sp>
      <p:sp>
        <p:nvSpPr>
          <p:cNvPr id="6" name="Slide Number Placeholder 5"/>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447800" y="4648200"/>
            <a:ext cx="5250022" cy="1143000"/>
          </a:xfrm>
          <a:prstGeom prst="rect">
            <a:avLst/>
          </a:prstGeom>
        </p:spPr>
      </p:pic>
    </p:spTree>
    <p:extLst>
      <p:ext uri="{BB962C8B-B14F-4D97-AF65-F5344CB8AC3E}">
        <p14:creationId xmlns:p14="http://schemas.microsoft.com/office/powerpoint/2010/main" val="1625035155"/>
      </p:ext>
    </p:extLst>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Interpreting Financial Ratios and the Use of Average Balance Sheet Data</a:t>
            </a:r>
          </a:p>
        </p:txBody>
      </p:sp>
      <p:sp>
        <p:nvSpPr>
          <p:cNvPr id="69635" name="Rectangle 3"/>
          <p:cNvSpPr>
            <a:spLocks noGrp="1" noChangeArrowheads="1"/>
          </p:cNvSpPr>
          <p:nvPr>
            <p:ph idx="1"/>
          </p:nvPr>
        </p:nvSpPr>
        <p:spPr/>
        <p:txBody>
          <a:bodyPr>
            <a:normAutofit/>
          </a:bodyPr>
          <a:lstStyle/>
          <a:p>
            <a:pPr eaLnBrk="1" hangingPunct="1">
              <a:lnSpc>
                <a:spcPct val="90000"/>
              </a:lnSpc>
            </a:pPr>
            <a:r>
              <a:rPr lang="en-US" dirty="0" smtClean="0"/>
              <a:t>Rule 1: Use Average Balance Sheet Data when Comparing Income Statement Data with Balance Sheet Data</a:t>
            </a:r>
          </a:p>
          <a:p>
            <a:pPr eaLnBrk="1" hangingPunct="1">
              <a:lnSpc>
                <a:spcPct val="90000"/>
              </a:lnSpc>
            </a:pPr>
            <a:r>
              <a:rPr lang="en-US" dirty="0" smtClean="0"/>
              <a:t>Rule 2: Compare Individual Ratios over Time</a:t>
            </a:r>
          </a:p>
          <a:p>
            <a:pPr eaLnBrk="1" hangingPunct="1">
              <a:lnSpc>
                <a:spcPct val="90000"/>
              </a:lnSpc>
            </a:pPr>
            <a:r>
              <a:rPr lang="en-US" dirty="0" smtClean="0"/>
              <a:t>Rule 3: Accounting Data May Not Reflect Accepted Accounting Procedures and May Be Manipulated</a:t>
            </a:r>
            <a:endParaRPr lang="en-US" dirty="0"/>
          </a:p>
          <a:p>
            <a:pPr eaLnBrk="1" hangingPunct="1">
              <a:lnSpc>
                <a:spcPct val="90000"/>
              </a:lnSpc>
            </a:pPr>
            <a:endParaRPr lang="en-US" dirty="0" smtClean="0"/>
          </a:p>
          <a:p>
            <a:pPr lvl="4"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7215238"/>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Ratio and Asset Utilization</a:t>
            </a:r>
            <a:endParaRPr lang="en-US" dirty="0"/>
          </a:p>
        </p:txBody>
      </p:sp>
      <p:sp>
        <p:nvSpPr>
          <p:cNvPr id="3" name="Content Placeholder 2"/>
          <p:cNvSpPr>
            <a:spLocks noGrp="1"/>
          </p:cNvSpPr>
          <p:nvPr>
            <p:ph idx="1"/>
          </p:nvPr>
        </p:nvSpPr>
        <p:spPr/>
        <p:txBody>
          <a:bodyPr/>
          <a:lstStyle/>
          <a:p>
            <a:r>
              <a:rPr lang="en-US" dirty="0" smtClean="0"/>
              <a:t>Net Income = Total Revenue – Total Operating Expenses - Taxes</a:t>
            </a:r>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990600" y="3124200"/>
            <a:ext cx="6579222" cy="1969600"/>
          </a:xfrm>
          <a:prstGeom prst="rect">
            <a:avLst/>
          </a:prstGeom>
        </p:spPr>
      </p:pic>
    </p:spTree>
    <p:extLst>
      <p:ext uri="{BB962C8B-B14F-4D97-AF65-F5344CB8AC3E}">
        <p14:creationId xmlns:p14="http://schemas.microsoft.com/office/powerpoint/2010/main" val="1273873169"/>
      </p:ext>
    </p:extLst>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Expense Ratio and Asset Utilization</a:t>
            </a:r>
          </a:p>
        </p:txBody>
      </p:sp>
      <p:sp>
        <p:nvSpPr>
          <p:cNvPr id="69635" name="Rectangle 3"/>
          <p:cNvSpPr>
            <a:spLocks noGrp="1" noChangeArrowheads="1"/>
          </p:cNvSpPr>
          <p:nvPr>
            <p:ph idx="1"/>
          </p:nvPr>
        </p:nvSpPr>
        <p:spPr>
          <a:xfrm>
            <a:off x="628650" y="1524000"/>
            <a:ext cx="7886700" cy="4351338"/>
          </a:xfrm>
        </p:spPr>
        <p:txBody>
          <a:bodyPr/>
          <a:lstStyle/>
          <a:p>
            <a:r>
              <a:rPr lang="en-US" dirty="0" smtClean="0"/>
              <a:t>Asset Utilization (AU)</a:t>
            </a:r>
          </a:p>
          <a:p>
            <a:pPr lvl="1"/>
            <a:r>
              <a:rPr lang="en-US" dirty="0" smtClean="0"/>
              <a:t>Total Revenue/Average Total Assets</a:t>
            </a:r>
          </a:p>
          <a:p>
            <a:r>
              <a:rPr lang="en-US" dirty="0" smtClean="0"/>
              <a:t>Expense Ratio (ER)</a:t>
            </a:r>
          </a:p>
          <a:p>
            <a:pPr lvl="1"/>
            <a:r>
              <a:rPr lang="en-US" dirty="0" smtClean="0"/>
              <a:t>Total Operating Expenses/Average Total Assets</a:t>
            </a:r>
          </a:p>
          <a:p>
            <a:r>
              <a:rPr lang="en-US" dirty="0" smtClean="0"/>
              <a:t>Tax Ratio (TAX)</a:t>
            </a:r>
          </a:p>
          <a:p>
            <a:pPr lvl="1"/>
            <a:r>
              <a:rPr lang="en-US" dirty="0" smtClean="0"/>
              <a:t>Taxes/Average Total Assets</a:t>
            </a:r>
          </a:p>
          <a:p>
            <a:r>
              <a:rPr lang="en-US" dirty="0" smtClean="0"/>
              <a:t>The greater the AU and the lower the ER and TAX, the higher the ROA.</a:t>
            </a:r>
          </a:p>
          <a:p>
            <a:pPr lvl="4"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799496654"/>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Expense Ratio and Asset Utilization</a:t>
            </a:r>
          </a:p>
        </p:txBody>
      </p:sp>
      <p:sp>
        <p:nvSpPr>
          <p:cNvPr id="69635" name="Rectangle 3"/>
          <p:cNvSpPr>
            <a:spLocks noGrp="1" noChangeArrowheads="1"/>
          </p:cNvSpPr>
          <p:nvPr>
            <p:ph idx="1"/>
          </p:nvPr>
        </p:nvSpPr>
        <p:spPr>
          <a:xfrm>
            <a:off x="625775" y="1524000"/>
            <a:ext cx="7886700" cy="4351338"/>
          </a:xfrm>
        </p:spPr>
        <p:txBody>
          <a:bodyPr/>
          <a:lstStyle/>
          <a:p>
            <a:r>
              <a:rPr lang="en-US" dirty="0" smtClean="0"/>
              <a:t>Interest expense ratio </a:t>
            </a:r>
          </a:p>
          <a:p>
            <a:pPr lvl="1"/>
            <a:r>
              <a:rPr lang="en-US" dirty="0" smtClean="0"/>
              <a:t>Interest Expense/Average Total Assets</a:t>
            </a:r>
          </a:p>
          <a:p>
            <a:r>
              <a:rPr lang="en-US" dirty="0" smtClean="0"/>
              <a:t>Noninterest expense ratio </a:t>
            </a:r>
          </a:p>
          <a:p>
            <a:pPr lvl="1"/>
            <a:r>
              <a:rPr lang="en-US" dirty="0" smtClean="0"/>
              <a:t>Noninterest Expense/Average Total Assets</a:t>
            </a:r>
          </a:p>
          <a:p>
            <a:r>
              <a:rPr lang="en-US" dirty="0" smtClean="0"/>
              <a:t>Provision for loan loss ratio</a:t>
            </a:r>
          </a:p>
          <a:p>
            <a:pPr lvl="1"/>
            <a:r>
              <a:rPr lang="en-US" dirty="0" smtClean="0"/>
              <a:t>Provision for Loan Losses/Average Total Assets</a:t>
            </a:r>
          </a:p>
          <a:p>
            <a:pPr lvl="4"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148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graphicFrame>
        <p:nvGraphicFramePr>
          <p:cNvPr id="6" name="Object 4"/>
          <p:cNvGraphicFramePr>
            <a:graphicFrameLocks noChangeAspect="1"/>
          </p:cNvGraphicFramePr>
          <p:nvPr>
            <p:extLst/>
          </p:nvPr>
        </p:nvGraphicFramePr>
        <p:xfrm>
          <a:off x="1828800" y="4724400"/>
          <a:ext cx="4056063" cy="785812"/>
        </p:xfrm>
        <a:graphic>
          <a:graphicData uri="http://schemas.openxmlformats.org/presentationml/2006/ole">
            <mc:AlternateContent xmlns:mc="http://schemas.openxmlformats.org/markup-compatibility/2006">
              <mc:Choice xmlns:v="urn:schemas-microsoft-com:vml" Requires="v">
                <p:oleObj spid="_x0000_s4102" name="Equation" r:id="rId4" imgW="2031840" imgH="393480" progId="Equation.3">
                  <p:embed/>
                </p:oleObj>
              </mc:Choice>
              <mc:Fallback>
                <p:oleObj name="Equation" r:id="rId4" imgW="2031840" imgH="393480" progId="Equation.3">
                  <p:embed/>
                  <p:pic>
                    <p:nvPicPr>
                      <p:cNvPr id="0" name=""/>
                      <p:cNvPicPr>
                        <a:picLocks noChangeAspect="1" noChangeArrowheads="1"/>
                      </p:cNvPicPr>
                      <p:nvPr/>
                    </p:nvPicPr>
                    <p:blipFill>
                      <a:blip r:embed="rId5"/>
                      <a:srcRect/>
                      <a:stretch>
                        <a:fillRect/>
                      </a:stretch>
                    </p:blipFill>
                    <p:spPr bwMode="auto">
                      <a:xfrm>
                        <a:off x="1828800" y="4724400"/>
                        <a:ext cx="4056063"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1391984"/>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545221"/>
            <a:ext cx="7886700" cy="4351338"/>
          </a:xfrm>
        </p:spPr>
        <p:txBody>
          <a:bodyPr>
            <a:normAutofit/>
          </a:bodyPr>
          <a:lstStyle/>
          <a:p>
            <a:r>
              <a:rPr lang="en-US" dirty="0" smtClean="0"/>
              <a:t>Interest expense may vary for three reasons:</a:t>
            </a:r>
          </a:p>
          <a:p>
            <a:pPr lvl="1"/>
            <a:r>
              <a:rPr lang="en-US" dirty="0" smtClean="0"/>
              <a:t>Rate effects means interest costs differ between banks.</a:t>
            </a:r>
          </a:p>
          <a:p>
            <a:pPr lvl="2"/>
            <a:r>
              <a:rPr lang="en-US" dirty="0" smtClean="0"/>
              <a:t>Banks pay different risk premiums indicating how the market perceives their asset quality and overall risk.</a:t>
            </a:r>
          </a:p>
          <a:p>
            <a:pPr lvl="2"/>
            <a:r>
              <a:rPr lang="en-US" dirty="0" smtClean="0"/>
              <a:t>Banks time their borrowings differently which impacts rates.</a:t>
            </a:r>
          </a:p>
          <a:p>
            <a:pPr lvl="2"/>
            <a:r>
              <a:rPr lang="en-US" dirty="0" smtClean="0"/>
              <a:t>Banks use different maturities which impacts rates.</a:t>
            </a:r>
          </a:p>
          <a:p>
            <a:pPr lvl="1"/>
            <a:r>
              <a:rPr lang="en-US" dirty="0" smtClean="0"/>
              <a:t>Composite effects because the mix of liabilities differ.</a:t>
            </a:r>
          </a:p>
          <a:p>
            <a:pPr lvl="1"/>
            <a:r>
              <a:rPr lang="en-US" dirty="0" smtClean="0"/>
              <a:t>Volume effects recognizes that interest expense is based on the amount of liabilities.</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149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9994607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What if a $100,000 loan fails.  We would lose the interest (an opportunity cost) and the investment in the loan:</a:t>
            </a:r>
          </a:p>
          <a:p>
            <a:endParaRPr lang="en-US" dirty="0" smtClean="0"/>
          </a:p>
          <a:p>
            <a:endParaRPr lang="en-US" dirty="0"/>
          </a:p>
          <a:p>
            <a:endParaRPr lang="en-US" dirty="0"/>
          </a:p>
          <a:p>
            <a:endParaRPr lang="en-US" dirty="0" smtClean="0"/>
          </a:p>
          <a:p>
            <a:endParaRPr lang="en-US" dirty="0"/>
          </a:p>
          <a:p>
            <a:r>
              <a:rPr lang="en-US" dirty="0" smtClean="0"/>
              <a:t>We would have to “pay” for it with our equity, and wipe out more than 1/3 of our investment in the start-up bank</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74747340"/>
              </p:ext>
            </p:extLst>
          </p:nvPr>
        </p:nvGraphicFramePr>
        <p:xfrm>
          <a:off x="2057400" y="1981200"/>
          <a:ext cx="4648200" cy="2225040"/>
        </p:xfrm>
        <a:graphic>
          <a:graphicData uri="http://schemas.openxmlformats.org/drawingml/2006/table">
            <a:tbl>
              <a:tblPr firstRow="1" bandRow="1">
                <a:tableStyleId>{F5AB1C69-6EDB-4FF4-983F-18BD219EF322}</a:tableStyleId>
              </a:tblPr>
              <a:tblGrid>
                <a:gridCol w="2324100"/>
                <a:gridCol w="2324100"/>
              </a:tblGrid>
              <a:tr h="370840">
                <a:tc>
                  <a:txBody>
                    <a:bodyPr/>
                    <a:lstStyle/>
                    <a:p>
                      <a:r>
                        <a:rPr lang="en-US" b="0" dirty="0" smtClean="0">
                          <a:solidFill>
                            <a:schemeClr val="tx1"/>
                          </a:solidFill>
                        </a:rPr>
                        <a:t>Interest Income</a:t>
                      </a:r>
                      <a:endParaRPr lang="en-US" b="0" dirty="0">
                        <a:solidFill>
                          <a:schemeClr val="tx1"/>
                        </a:solidFill>
                      </a:endParaRPr>
                    </a:p>
                  </a:txBody>
                  <a:tcPr/>
                </a:tc>
                <a:tc>
                  <a:txBody>
                    <a:bodyPr/>
                    <a:lstStyle/>
                    <a:p>
                      <a:pPr algn="r"/>
                      <a:r>
                        <a:rPr lang="en-US" b="0" dirty="0" smtClean="0">
                          <a:solidFill>
                            <a:schemeClr val="tx1"/>
                          </a:solidFill>
                        </a:rPr>
                        <a:t>$96,000</a:t>
                      </a:r>
                      <a:endParaRPr lang="en-US" b="0" dirty="0">
                        <a:solidFill>
                          <a:schemeClr val="tx1"/>
                        </a:solidFill>
                      </a:endParaRPr>
                    </a:p>
                  </a:txBody>
                  <a:tcPr/>
                </a:tc>
              </a:tr>
              <a:tr h="370840">
                <a:tc>
                  <a:txBody>
                    <a:bodyPr/>
                    <a:lstStyle/>
                    <a:p>
                      <a:r>
                        <a:rPr lang="en-US" dirty="0" smtClean="0">
                          <a:solidFill>
                            <a:schemeClr val="tx1"/>
                          </a:solidFill>
                        </a:rPr>
                        <a:t>Interest</a:t>
                      </a:r>
                      <a:r>
                        <a:rPr lang="en-US" baseline="0" dirty="0" smtClean="0">
                          <a:solidFill>
                            <a:schemeClr val="tx1"/>
                          </a:solidFill>
                        </a:rPr>
                        <a:t> Expense</a:t>
                      </a:r>
                      <a:endParaRPr lang="en-US" dirty="0">
                        <a:solidFill>
                          <a:schemeClr val="tx1"/>
                        </a:solidFill>
                      </a:endParaRPr>
                    </a:p>
                  </a:txBody>
                  <a:tcPr/>
                </a:tc>
                <a:tc>
                  <a:txBody>
                    <a:bodyPr/>
                    <a:lstStyle/>
                    <a:p>
                      <a:pPr algn="r"/>
                      <a:r>
                        <a:rPr lang="en-US" dirty="0" smtClean="0">
                          <a:solidFill>
                            <a:schemeClr val="tx1"/>
                          </a:solidFill>
                        </a:rPr>
                        <a:t>$5,000</a:t>
                      </a:r>
                      <a:endParaRPr lang="en-US" dirty="0">
                        <a:solidFill>
                          <a:schemeClr val="tx1"/>
                        </a:solidFill>
                      </a:endParaRPr>
                    </a:p>
                  </a:txBody>
                  <a:tcPr/>
                </a:tc>
              </a:tr>
              <a:tr h="370840">
                <a:tc>
                  <a:txBody>
                    <a:bodyPr/>
                    <a:lstStyle/>
                    <a:p>
                      <a:r>
                        <a:rPr lang="en-US" dirty="0" smtClean="0">
                          <a:solidFill>
                            <a:schemeClr val="tx1"/>
                          </a:solidFill>
                        </a:rPr>
                        <a:t>Loan Losses</a:t>
                      </a:r>
                      <a:endParaRPr lang="en-US" dirty="0">
                        <a:solidFill>
                          <a:schemeClr val="tx1"/>
                        </a:solidFill>
                      </a:endParaRPr>
                    </a:p>
                  </a:txBody>
                  <a:tcPr/>
                </a:tc>
                <a:tc>
                  <a:txBody>
                    <a:bodyPr/>
                    <a:lstStyle/>
                    <a:p>
                      <a:pPr algn="r"/>
                      <a:r>
                        <a:rPr lang="en-US" dirty="0" smtClean="0">
                          <a:solidFill>
                            <a:schemeClr val="tx1"/>
                          </a:solidFill>
                        </a:rPr>
                        <a:t>$100,000</a:t>
                      </a:r>
                      <a:endParaRPr lang="en-US" dirty="0">
                        <a:solidFill>
                          <a:schemeClr val="tx1"/>
                        </a:solidFill>
                      </a:endParaRPr>
                    </a:p>
                  </a:txBody>
                  <a:tcPr/>
                </a:tc>
              </a:tr>
              <a:tr h="370840">
                <a:tc>
                  <a:txBody>
                    <a:bodyPr/>
                    <a:lstStyle/>
                    <a:p>
                      <a:r>
                        <a:rPr lang="en-US" dirty="0" smtClean="0">
                          <a:solidFill>
                            <a:schemeClr val="tx1"/>
                          </a:solidFill>
                        </a:rPr>
                        <a:t>Salaries</a:t>
                      </a:r>
                      <a:endParaRPr lang="en-US" dirty="0">
                        <a:solidFill>
                          <a:schemeClr val="tx1"/>
                        </a:solidFill>
                      </a:endParaRPr>
                    </a:p>
                  </a:txBody>
                  <a:tcPr/>
                </a:tc>
                <a:tc>
                  <a:txBody>
                    <a:bodyPr/>
                    <a:lstStyle/>
                    <a:p>
                      <a:pPr algn="r"/>
                      <a:r>
                        <a:rPr lang="en-US" dirty="0" smtClean="0">
                          <a:solidFill>
                            <a:schemeClr val="tx1"/>
                          </a:solidFill>
                        </a:rPr>
                        <a:t>$20,000</a:t>
                      </a:r>
                      <a:endParaRPr lang="en-US" dirty="0">
                        <a:solidFill>
                          <a:schemeClr val="tx1"/>
                        </a:solidFill>
                      </a:endParaRPr>
                    </a:p>
                  </a:txBody>
                  <a:tcPr/>
                </a:tc>
              </a:tr>
              <a:tr h="370840">
                <a:tc>
                  <a:txBody>
                    <a:bodyPr/>
                    <a:lstStyle/>
                    <a:p>
                      <a:r>
                        <a:rPr lang="en-US" dirty="0" smtClean="0">
                          <a:solidFill>
                            <a:schemeClr val="tx1"/>
                          </a:solidFill>
                        </a:rPr>
                        <a:t>Other Expenses</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Net Profit</a:t>
                      </a:r>
                      <a:endParaRPr lang="en-US" dirty="0">
                        <a:solidFill>
                          <a:schemeClr val="tx1"/>
                        </a:solidFill>
                      </a:endParaRPr>
                    </a:p>
                  </a:txBody>
                  <a:tcPr/>
                </a:tc>
                <a:tc>
                  <a:txBody>
                    <a:bodyPr/>
                    <a:lstStyle/>
                    <a:p>
                      <a:pPr algn="r"/>
                      <a:r>
                        <a:rPr lang="en-US" dirty="0" smtClean="0">
                          <a:solidFill>
                            <a:schemeClr val="tx1"/>
                          </a:solidFill>
                        </a:rPr>
                        <a:t>-$29,000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91612242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690689"/>
            <a:ext cx="7886700" cy="4351338"/>
          </a:xfrm>
        </p:spPr>
        <p:txBody>
          <a:bodyPr/>
          <a:lstStyle/>
          <a:p>
            <a:r>
              <a:rPr lang="en-US" dirty="0" smtClean="0"/>
              <a:t>Noninterest Expense</a:t>
            </a:r>
          </a:p>
          <a:p>
            <a:pPr lvl="1"/>
            <a:r>
              <a:rPr lang="en-US" dirty="0" smtClean="0"/>
              <a:t>Measures of personnel, occupancy and other operating expenses as a percentage of total overhead indicate cost efficiencies or comparative disadvantages.</a:t>
            </a:r>
          </a:p>
          <a:p>
            <a:pPr lvl="2"/>
            <a:r>
              <a:rPr lang="en-US" dirty="0" smtClean="0"/>
              <a:t>Ratios are constructed to allow comparisons between different sized banks.</a:t>
            </a:r>
          </a:p>
          <a:p>
            <a:pPr lvl="2"/>
            <a:r>
              <a:rPr lang="en-US" dirty="0" smtClean="0"/>
              <a:t>May also vary based on composition of liabilities</a:t>
            </a:r>
          </a:p>
          <a:p>
            <a:pPr lvl="2"/>
            <a:r>
              <a:rPr lang="en-US" dirty="0" smtClean="0"/>
              <a:t>Banks with large amounts of transaction deposits have greater relative overhead costs.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182946916"/>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690689"/>
            <a:ext cx="7886700" cy="4351338"/>
          </a:xfrm>
        </p:spPr>
        <p:txBody>
          <a:bodyPr/>
          <a:lstStyle/>
          <a:p>
            <a:r>
              <a:rPr lang="en-US" dirty="0" smtClean="0"/>
              <a:t>Asset utilization (AU) is a measure of the institution’s ability to generate total revenue.</a:t>
            </a:r>
          </a:p>
          <a:p>
            <a:pPr lvl="1"/>
            <a:r>
              <a:rPr lang="en-US" dirty="0" smtClean="0"/>
              <a:t>The greater the AU, the greater the bank’s ability to generate income from the assets it owns.</a:t>
            </a:r>
          </a:p>
          <a:p>
            <a:pPr lvl="1"/>
            <a:endParaRPr lang="en-US" dirty="0" smtClean="0"/>
          </a:p>
          <a:p>
            <a:pPr lvl="1"/>
            <a:endParaRPr lang="en-US" dirty="0"/>
          </a:p>
          <a:p>
            <a:pPr lvl="1"/>
            <a:r>
              <a:rPr lang="en-US" dirty="0" smtClean="0"/>
              <a:t>Interest income differs between banks for the same three reasons as interest expense: rate, composition and volume.</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graphicFrame>
        <p:nvGraphicFramePr>
          <p:cNvPr id="6" name="Object 4"/>
          <p:cNvGraphicFramePr>
            <a:graphicFrameLocks noChangeAspect="1"/>
          </p:cNvGraphicFramePr>
          <p:nvPr>
            <p:extLst/>
          </p:nvPr>
        </p:nvGraphicFramePr>
        <p:xfrm>
          <a:off x="1981200" y="3473451"/>
          <a:ext cx="4052888" cy="785813"/>
        </p:xfrm>
        <a:graphic>
          <a:graphicData uri="http://schemas.openxmlformats.org/presentationml/2006/ole">
            <mc:AlternateContent xmlns:mc="http://schemas.openxmlformats.org/markup-compatibility/2006">
              <mc:Choice xmlns:v="urn:schemas-microsoft-com:vml" Requires="v">
                <p:oleObj spid="_x0000_s5126" name="Equation" r:id="rId3" imgW="2031840" imgH="393480" progId="Equation.3">
                  <p:embed/>
                </p:oleObj>
              </mc:Choice>
              <mc:Fallback>
                <p:oleObj name="Equation" r:id="rId3" imgW="2031840" imgH="393480" progId="Equation.3">
                  <p:embed/>
                  <p:pic>
                    <p:nvPicPr>
                      <p:cNvPr id="0" name=""/>
                      <p:cNvPicPr>
                        <a:picLocks noChangeAspect="1" noChangeArrowheads="1"/>
                      </p:cNvPicPr>
                      <p:nvPr/>
                    </p:nvPicPr>
                    <p:blipFill>
                      <a:blip r:embed="rId4"/>
                      <a:srcRect/>
                      <a:stretch>
                        <a:fillRect/>
                      </a:stretch>
                    </p:blipFill>
                    <p:spPr bwMode="auto">
                      <a:xfrm>
                        <a:off x="1981200" y="3473451"/>
                        <a:ext cx="4052888"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0810014"/>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Ratio and Asset Utilization</a:t>
            </a:r>
          </a:p>
        </p:txBody>
      </p:sp>
      <p:sp>
        <p:nvSpPr>
          <p:cNvPr id="3" name="Content Placeholder 2"/>
          <p:cNvSpPr>
            <a:spLocks noGrp="1"/>
          </p:cNvSpPr>
          <p:nvPr>
            <p:ph idx="1"/>
          </p:nvPr>
        </p:nvSpPr>
        <p:spPr>
          <a:xfrm>
            <a:off x="628650" y="1725195"/>
            <a:ext cx="7886700" cy="4351338"/>
          </a:xfrm>
        </p:spPr>
        <p:txBody>
          <a:bodyPr/>
          <a:lstStyle/>
          <a:p>
            <a:r>
              <a:rPr lang="en-US" dirty="0" smtClean="0"/>
              <a:t>Noninterest Income (OI)</a:t>
            </a:r>
          </a:p>
          <a:p>
            <a:pPr lvl="1"/>
            <a:r>
              <a:rPr lang="en-US" dirty="0" smtClean="0"/>
              <a:t>Fees, fiduciary activities, service charges, trading revenues and other noninterest income.</a:t>
            </a:r>
          </a:p>
          <a:p>
            <a:pPr lvl="1"/>
            <a:r>
              <a:rPr lang="en-US" dirty="0" smtClean="0"/>
              <a:t>May be skewed by substantial nonrecurring items.</a:t>
            </a:r>
          </a:p>
          <a:p>
            <a:pPr lvl="1"/>
            <a:r>
              <a:rPr lang="en-US" dirty="0" smtClean="0"/>
              <a:t>Tax payments also impact ROA.</a:t>
            </a:r>
          </a:p>
        </p:txBody>
      </p:sp>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152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190134116"/>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Aggregate Profitability Measures</a:t>
            </a:r>
          </a:p>
        </p:txBody>
      </p:sp>
      <p:sp>
        <p:nvSpPr>
          <p:cNvPr id="74755" name="Rectangle 3"/>
          <p:cNvSpPr>
            <a:spLocks noGrp="1" noChangeArrowheads="1"/>
          </p:cNvSpPr>
          <p:nvPr>
            <p:ph idx="1"/>
          </p:nvPr>
        </p:nvSpPr>
        <p:spPr>
          <a:xfrm>
            <a:off x="604208" y="1600200"/>
            <a:ext cx="7886700" cy="4351338"/>
          </a:xfrm>
        </p:spPr>
        <p:txBody>
          <a:bodyPr/>
          <a:lstStyle/>
          <a:p>
            <a:r>
              <a:rPr lang="en-US" dirty="0" smtClean="0"/>
              <a:t>Net Interest Margin (NIM) is a summary measure of the net interest return on income-producing assets:</a:t>
            </a:r>
          </a:p>
          <a:p>
            <a:pPr lvl="1"/>
            <a:r>
              <a:rPr lang="en-US" dirty="0" smtClean="0"/>
              <a:t>Net Interest Income/Average Earning Assets</a:t>
            </a:r>
          </a:p>
          <a:p>
            <a:r>
              <a:rPr lang="en-US" dirty="0" smtClean="0"/>
              <a:t>Spread (SPRD) is a measure of the rate spread or funding differential on balance sheet items that earn or pay interest.</a:t>
            </a:r>
          </a:p>
          <a:p>
            <a:pPr lvl="1"/>
            <a:r>
              <a:rPr lang="en-US" dirty="0" smtClean="0"/>
              <a:t>Interest Income/Average Earning Assets - Interest Expense/Average Interest-Bearing Liabilities</a:t>
            </a:r>
          </a:p>
          <a:p>
            <a:pPr lvl="3"/>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153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919610356"/>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Aggregate Profitability Measures</a:t>
            </a:r>
          </a:p>
        </p:txBody>
      </p:sp>
      <p:sp>
        <p:nvSpPr>
          <p:cNvPr id="74755" name="Rectangle 3"/>
          <p:cNvSpPr>
            <a:spLocks noGrp="1" noChangeArrowheads="1"/>
          </p:cNvSpPr>
          <p:nvPr>
            <p:ph idx="1"/>
          </p:nvPr>
        </p:nvSpPr>
        <p:spPr>
          <a:xfrm>
            <a:off x="628650" y="1690689"/>
            <a:ext cx="7886700" cy="4351338"/>
          </a:xfrm>
        </p:spPr>
        <p:txBody>
          <a:bodyPr>
            <a:normAutofit/>
          </a:bodyPr>
          <a:lstStyle/>
          <a:p>
            <a:r>
              <a:rPr lang="en-US" dirty="0" smtClean="0"/>
              <a:t>Burden ratio measure the amount of noninterest expense covered by fees, service charges, securities gains and other income as a fraction of total assets.</a:t>
            </a:r>
          </a:p>
          <a:p>
            <a:pPr lvl="1"/>
            <a:r>
              <a:rPr lang="en-US" dirty="0" smtClean="0"/>
              <a:t>(Non-Interest Expense – Non-Interest Income)/Average Earning Assets</a:t>
            </a:r>
          </a:p>
          <a:p>
            <a:r>
              <a:rPr lang="en-US" dirty="0" smtClean="0"/>
              <a:t>Efficiency ratio measures a bank’s ability to control noninterest expense relative to total revenue net of interest expense.</a:t>
            </a:r>
          </a:p>
          <a:p>
            <a:pPr lvl="1"/>
            <a:r>
              <a:rPr lang="en-US" dirty="0" smtClean="0"/>
              <a:t>Non-Interest Expense/(Net Interest Income + Non-Interest Income)</a:t>
            </a:r>
          </a:p>
          <a:p>
            <a:pPr lvl="3"/>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4A7B2ECC-381A-4EE1-90AF-0FD15BCCFDF8}" type="slidenum">
              <a:rPr lang="en-US" smtClean="0">
                <a:solidFill>
                  <a:prstClr val="black">
                    <a:tint val="75000"/>
                  </a:prstClr>
                </a:solidFill>
              </a:rPr>
              <a:pPr/>
              <a:t>154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837180389"/>
      </p:ext>
    </p:extLst>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Managing Risks and Returns</a:t>
            </a:r>
            <a:endParaRPr lang="en-US" dirty="0" smtClean="0"/>
          </a:p>
        </p:txBody>
      </p:sp>
      <p:sp>
        <p:nvSpPr>
          <p:cNvPr id="76803" name="Rectangle 3"/>
          <p:cNvSpPr>
            <a:spLocks noGrp="1" noChangeArrowheads="1"/>
          </p:cNvSpPr>
          <p:nvPr>
            <p:ph idx="1"/>
          </p:nvPr>
        </p:nvSpPr>
        <p:spPr>
          <a:xfrm>
            <a:off x="628650" y="1600200"/>
            <a:ext cx="7886700" cy="4351338"/>
          </a:xfrm>
        </p:spPr>
        <p:txBody>
          <a:bodyPr>
            <a:normAutofit/>
          </a:bodyPr>
          <a:lstStyle/>
          <a:p>
            <a:r>
              <a:rPr lang="en-US" dirty="0" smtClean="0"/>
              <a:t>Credit Risk</a:t>
            </a:r>
          </a:p>
          <a:p>
            <a:r>
              <a:rPr lang="en-US" dirty="0" smtClean="0"/>
              <a:t>Liquidity Risk</a:t>
            </a:r>
          </a:p>
          <a:p>
            <a:r>
              <a:rPr lang="en-US" dirty="0" smtClean="0"/>
              <a:t>Market Risk</a:t>
            </a:r>
          </a:p>
          <a:p>
            <a:r>
              <a:rPr lang="en-US" dirty="0" smtClean="0"/>
              <a:t>Operational Risk</a:t>
            </a:r>
          </a:p>
          <a:p>
            <a:r>
              <a:rPr lang="en-US" dirty="0" smtClean="0"/>
              <a:t>Reputation Risk</a:t>
            </a:r>
          </a:p>
          <a:p>
            <a:r>
              <a:rPr lang="en-US" dirty="0" smtClean="0"/>
              <a:t>Legal Risk</a:t>
            </a:r>
          </a:p>
          <a:p>
            <a:endParaRPr lang="en-US" b="1" dirty="0" smtClean="0"/>
          </a:p>
          <a:p>
            <a:endParaRPr lang="en-US" b="1"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241258131"/>
      </p:ext>
    </p:extLst>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Credit Risk</a:t>
            </a:r>
          </a:p>
        </p:txBody>
      </p:sp>
      <p:sp>
        <p:nvSpPr>
          <p:cNvPr id="77827" name="Rectangle 3"/>
          <p:cNvSpPr>
            <a:spLocks noGrp="1" noChangeArrowheads="1"/>
          </p:cNvSpPr>
          <p:nvPr>
            <p:ph idx="1"/>
          </p:nvPr>
        </p:nvSpPr>
        <p:spPr>
          <a:xfrm>
            <a:off x="628650" y="1524000"/>
            <a:ext cx="7886700" cy="4648200"/>
          </a:xfrm>
        </p:spPr>
        <p:txBody>
          <a:bodyPr>
            <a:normAutofit fontScale="85000" lnSpcReduction="20000"/>
          </a:bodyPr>
          <a:lstStyle/>
          <a:p>
            <a:r>
              <a:rPr lang="en-US" sz="3300" dirty="0"/>
              <a:t>Potential variation in net income from loan nonpayment or deferred payment.</a:t>
            </a:r>
            <a:endParaRPr lang="en-US" sz="3300" dirty="0" smtClean="0"/>
          </a:p>
          <a:p>
            <a:r>
              <a:rPr lang="en-US" sz="3300" dirty="0" smtClean="0"/>
              <a:t>Net losses = gross losses (charge-offs) – recoveries (dollar loans that were previously written off and collected).</a:t>
            </a:r>
          </a:p>
          <a:p>
            <a:pPr>
              <a:spcBef>
                <a:spcPts val="1800"/>
              </a:spcBef>
            </a:pPr>
            <a:r>
              <a:rPr lang="en-US" sz="3300" dirty="0" smtClean="0"/>
              <a:t>Expected future losses:</a:t>
            </a:r>
          </a:p>
          <a:p>
            <a:pPr lvl="1"/>
            <a:r>
              <a:rPr lang="en-US" sz="2800" b="1" dirty="0" smtClean="0"/>
              <a:t>Past-due loans </a:t>
            </a:r>
            <a:r>
              <a:rPr lang="en-US" sz="2800" dirty="0" smtClean="0"/>
              <a:t>are still accruing interest.</a:t>
            </a:r>
          </a:p>
          <a:p>
            <a:pPr lvl="1"/>
            <a:r>
              <a:rPr lang="en-US" sz="2800" b="1" dirty="0" smtClean="0"/>
              <a:t>Nonperforming loans</a:t>
            </a:r>
            <a:r>
              <a:rPr lang="en-US" sz="2800" dirty="0" smtClean="0"/>
              <a:t> are more than 90 days past due.</a:t>
            </a:r>
          </a:p>
          <a:p>
            <a:pPr lvl="1"/>
            <a:r>
              <a:rPr lang="en-US" sz="2800" b="1" dirty="0" smtClean="0"/>
              <a:t>Nonaccrual loans </a:t>
            </a:r>
            <a:r>
              <a:rPr lang="en-US" sz="2800" dirty="0" smtClean="0"/>
              <a:t>are not currently accruing interest.</a:t>
            </a:r>
          </a:p>
          <a:p>
            <a:pPr lvl="1"/>
            <a:r>
              <a:rPr lang="en-US" sz="2800" b="1" dirty="0" smtClean="0"/>
              <a:t>Restructured loans</a:t>
            </a:r>
            <a:r>
              <a:rPr lang="en-US" sz="2800" dirty="0" smtClean="0"/>
              <a:t> have modified payments or interest.</a:t>
            </a:r>
          </a:p>
          <a:p>
            <a:pPr lvl="1"/>
            <a:r>
              <a:rPr lang="en-US" sz="2800" b="1" dirty="0" smtClean="0"/>
              <a:t>Classified loans</a:t>
            </a:r>
            <a:r>
              <a:rPr lang="en-US" sz="2800" dirty="0" smtClean="0"/>
              <a:t> have reserves for recognized losses.</a:t>
            </a:r>
            <a:br>
              <a:rPr lang="en-US" sz="2800" dirty="0" smtClean="0"/>
            </a:br>
            <a:endParaRPr lang="en-US" sz="2800"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293452982"/>
      </p:ext>
    </p:extLst>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1752600" y="457200"/>
            <a:ext cx="5486400" cy="5719271"/>
          </a:xfrm>
          <a:prstGeom prst="rect">
            <a:avLst/>
          </a:prstGeom>
        </p:spPr>
      </p:pic>
    </p:spTree>
    <p:extLst>
      <p:ext uri="{BB962C8B-B14F-4D97-AF65-F5344CB8AC3E}">
        <p14:creationId xmlns:p14="http://schemas.microsoft.com/office/powerpoint/2010/main" val="1412335757"/>
      </p:ext>
    </p:extLst>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676400" y="381000"/>
            <a:ext cx="5715000" cy="5827514"/>
          </a:xfrm>
          <a:prstGeom prst="rect">
            <a:avLst/>
          </a:prstGeom>
        </p:spPr>
      </p:pic>
    </p:spTree>
    <p:extLst>
      <p:ext uri="{BB962C8B-B14F-4D97-AF65-F5344CB8AC3E}">
        <p14:creationId xmlns:p14="http://schemas.microsoft.com/office/powerpoint/2010/main" val="2385768960"/>
      </p:ext>
    </p:extLst>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Credit Risk</a:t>
            </a:r>
          </a:p>
        </p:txBody>
      </p:sp>
      <p:sp>
        <p:nvSpPr>
          <p:cNvPr id="77827" name="Rectangle 3"/>
          <p:cNvSpPr>
            <a:spLocks noGrp="1" noChangeArrowheads="1"/>
          </p:cNvSpPr>
          <p:nvPr>
            <p:ph idx="1"/>
          </p:nvPr>
        </p:nvSpPr>
        <p:spPr>
          <a:xfrm>
            <a:off x="628650" y="1371600"/>
            <a:ext cx="7886700" cy="4648200"/>
          </a:xfrm>
        </p:spPr>
        <p:txBody>
          <a:bodyPr>
            <a:normAutofit/>
          </a:bodyPr>
          <a:lstStyle/>
          <a:p>
            <a:r>
              <a:rPr lang="en-US" dirty="0" smtClean="0"/>
              <a:t>Preparation for losses</a:t>
            </a:r>
          </a:p>
          <a:p>
            <a:pPr lvl="1"/>
            <a:r>
              <a:rPr lang="en-US" dirty="0" smtClean="0"/>
              <a:t>Ideally loan loss reserve should equal noncurrent loans.</a:t>
            </a:r>
          </a:p>
          <a:p>
            <a:pPr lvl="2"/>
            <a:r>
              <a:rPr lang="en-US" dirty="0" smtClean="0"/>
              <a:t>GAAP and call reporting guidelines require adequate reserve to cover the known and inherent risk in the portfolio.</a:t>
            </a:r>
          </a:p>
          <a:p>
            <a:pPr lvl="2"/>
            <a:r>
              <a:rPr lang="en-US" dirty="0" smtClean="0"/>
              <a:t>For taxes reserve is set by IRS rules which could lead to a conflict.</a:t>
            </a:r>
          </a:p>
          <a:p>
            <a:pPr lvl="1"/>
            <a:r>
              <a:rPr lang="en-US" dirty="0" smtClean="0"/>
              <a:t>Banks that lend in a narrow geographic area or to a certain industry risk concentration risk if economic conditions adversely affect the area of concentration.</a:t>
            </a:r>
          </a:p>
          <a:p>
            <a:pPr lvl="1"/>
            <a:r>
              <a:rPr lang="en-US" dirty="0" smtClean="0"/>
              <a:t>Institutions in high loan growth areas may assume greater risk due to less rigorous loan procedures.</a:t>
            </a:r>
          </a:p>
          <a:p>
            <a:pPr lvl="1"/>
            <a:r>
              <a:rPr lang="en-US" dirty="0" smtClean="0"/>
              <a:t>Country risk refers to risk of making international loans.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159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0705444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We have quite a few more problems to deal with too.</a:t>
            </a:r>
          </a:p>
          <a:p>
            <a:r>
              <a:rPr lang="en-US" dirty="0" smtClean="0"/>
              <a:t>For example, what happens when one of our checking account holders writes a $20,000 check to buy a car? </a:t>
            </a:r>
          </a:p>
        </p:txBody>
      </p:sp>
      <p:graphicFrame>
        <p:nvGraphicFramePr>
          <p:cNvPr id="4" name="Table 3"/>
          <p:cNvGraphicFramePr>
            <a:graphicFrameLocks noGrp="1"/>
          </p:cNvGraphicFramePr>
          <p:nvPr>
            <p:extLst>
              <p:ext uri="{D42A27DB-BD31-4B8C-83A1-F6EECF244321}">
                <p14:modId xmlns:p14="http://schemas.microsoft.com/office/powerpoint/2010/main" val="3104387589"/>
              </p:ext>
            </p:extLst>
          </p:nvPr>
        </p:nvGraphicFramePr>
        <p:xfrm>
          <a:off x="914400" y="4495800"/>
          <a:ext cx="7010400" cy="1960880"/>
        </p:xfrm>
        <a:graphic>
          <a:graphicData uri="http://schemas.openxmlformats.org/drawingml/2006/table">
            <a:tbl>
              <a:tblPr firstRow="1" bandRow="1">
                <a:tableStyleId>{F5AB1C69-6EDB-4FF4-983F-18BD219EF322}</a:tableStyleId>
              </a:tblPr>
              <a:tblGrid>
                <a:gridCol w="1752600"/>
                <a:gridCol w="1752600"/>
                <a:gridCol w="2057400"/>
                <a:gridCol w="1447800"/>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Demand Deposits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$480,000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tr>
              <a:tr h="477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Reserves</a:t>
                      </a: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t>Savings</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$500,000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Loans</a:t>
                      </a:r>
                    </a:p>
                  </a:txBody>
                  <a:tcPr>
                    <a:lnR w="38100" cap="flat" cmpd="sng" algn="ctr">
                      <a:noFill/>
                      <a:prstDash val="solid"/>
                      <a:round/>
                      <a:headEnd type="none" w="med" len="med"/>
                      <a:tailEnd type="none" w="med" len="med"/>
                    </a:lnR>
                  </a:tcPr>
                </a:tc>
                <a:tc>
                  <a:txBody>
                    <a:bodyPr/>
                    <a:lstStyle/>
                    <a:p>
                      <a:pPr algn="r"/>
                      <a:r>
                        <a:rPr lang="en-US" u="sng" dirty="0" smtClean="0">
                          <a:solidFill>
                            <a:schemeClr val="tx1"/>
                          </a:solidFill>
                        </a:rPr>
                        <a:t>$1,060,000</a:t>
                      </a:r>
                      <a:endParaRPr lang="en-US" u="sng"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u="sng" dirty="0" smtClean="0">
                          <a:solidFill>
                            <a:schemeClr val="tx1"/>
                          </a:solidFill>
                        </a:rPr>
                        <a:t>$80,000</a:t>
                      </a:r>
                      <a:endParaRPr lang="en-US" u="sng" dirty="0">
                        <a:solidFill>
                          <a:schemeClr val="tx1"/>
                        </a:solidFill>
                      </a:endParaRPr>
                    </a:p>
                  </a:txBody>
                  <a:tcPr/>
                </a:tc>
              </a:tr>
              <a:tr h="370840">
                <a:tc>
                  <a:txBody>
                    <a:bodyPr/>
                    <a:lstStyle/>
                    <a:p>
                      <a:r>
                        <a:rPr lang="en-US" dirty="0" smtClean="0">
                          <a:solidFill>
                            <a:schemeClr val="tx1"/>
                          </a:solidFill>
                        </a:rPr>
                        <a:t>Total Assets</a:t>
                      </a:r>
                      <a:endParaRPr lang="en-US" dirty="0">
                        <a:solidFill>
                          <a:schemeClr val="tx1"/>
                        </a:solidFill>
                      </a:endParaRPr>
                    </a:p>
                  </a:txBody>
                  <a:tcPr>
                    <a:lnR w="38100" cap="flat" cmpd="sng" algn="ctr">
                      <a:noFill/>
                      <a:prstDash val="solid"/>
                      <a:round/>
                      <a:headEnd type="none" w="med" len="med"/>
                      <a:tailEnd type="none" w="med" len="med"/>
                    </a:lnR>
                  </a:tcPr>
                </a:tc>
                <a:tc>
                  <a:txBody>
                    <a:bodyPr/>
                    <a:lstStyle/>
                    <a:p>
                      <a:pPr algn="r"/>
                      <a:r>
                        <a:rPr lang="en-US" dirty="0" smtClean="0">
                          <a:solidFill>
                            <a:schemeClr val="tx1"/>
                          </a:solidFill>
                        </a:rPr>
                        <a:t>$1,060,000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t>Total</a:t>
                      </a:r>
                      <a:r>
                        <a:rPr lang="en-US" baseline="0" dirty="0" smtClean="0"/>
                        <a:t> </a:t>
                      </a:r>
                      <a:r>
                        <a:rPr lang="en-US" baseline="0" dirty="0" err="1" smtClean="0"/>
                        <a:t>Liab</a:t>
                      </a:r>
                      <a:r>
                        <a:rPr lang="en-US" baseline="0" dirty="0" smtClean="0"/>
                        <a:t>. &amp; Eq.</a:t>
                      </a:r>
                      <a:endParaRPr lang="en-US" dirty="0"/>
                    </a:p>
                  </a:txBody>
                  <a:tcPr>
                    <a:lnL w="38100" cap="flat" cmpd="sng" algn="ctr">
                      <a:solidFill>
                        <a:schemeClr val="tx1"/>
                      </a:solidFill>
                      <a:prstDash val="solid"/>
                      <a:round/>
                      <a:headEnd type="none" w="med" len="med"/>
                      <a:tailEnd type="none" w="med" len="med"/>
                    </a:lnL>
                  </a:tcPr>
                </a:tc>
                <a:tc>
                  <a:txBody>
                    <a:bodyPr/>
                    <a:lstStyle/>
                    <a:p>
                      <a:pPr algn="r"/>
                      <a:r>
                        <a:rPr lang="en-US" dirty="0" smtClean="0"/>
                        <a:t>$1,060,000</a:t>
                      </a:r>
                      <a:endParaRPr lang="en-US" dirty="0"/>
                    </a:p>
                  </a:txBody>
                  <a:tcPr/>
                </a:tc>
              </a:tr>
            </a:tbl>
          </a:graphicData>
        </a:graphic>
      </p:graphicFrame>
    </p:spTree>
    <p:extLst>
      <p:ext uri="{BB962C8B-B14F-4D97-AF65-F5344CB8AC3E}">
        <p14:creationId xmlns:p14="http://schemas.microsoft.com/office/powerpoint/2010/main" val="17823170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dirty="0" smtClean="0"/>
              <a:t>Liquidity Risk</a:t>
            </a:r>
          </a:p>
        </p:txBody>
      </p:sp>
      <p:sp>
        <p:nvSpPr>
          <p:cNvPr id="82947" name="Rectangle 5"/>
          <p:cNvSpPr>
            <a:spLocks noGrp="1" noChangeArrowheads="1"/>
          </p:cNvSpPr>
          <p:nvPr>
            <p:ph idx="1"/>
          </p:nvPr>
        </p:nvSpPr>
        <p:spPr>
          <a:xfrm>
            <a:off x="628650" y="1600200"/>
            <a:ext cx="7886700" cy="4351338"/>
          </a:xfrm>
        </p:spPr>
        <p:txBody>
          <a:bodyPr>
            <a:normAutofit/>
          </a:bodyPr>
          <a:lstStyle/>
          <a:p>
            <a:r>
              <a:rPr lang="en-US" dirty="0" smtClean="0"/>
              <a:t>Risk </a:t>
            </a:r>
            <a:r>
              <a:rPr lang="en-US" dirty="0"/>
              <a:t>to earnings and equity from the bank’s inability to timely meet payments or obligations.</a:t>
            </a:r>
          </a:p>
          <a:p>
            <a:pPr lvl="1"/>
            <a:r>
              <a:rPr lang="en-US" dirty="0" smtClean="0"/>
              <a:t>Funding liquidity risk is the inability to liquidate assets or raise required funding.</a:t>
            </a:r>
          </a:p>
          <a:p>
            <a:pPr lvl="1"/>
            <a:r>
              <a:rPr lang="en-US" dirty="0" smtClean="0"/>
              <a:t>Market liquidity risk is the inability of the institution to easily unwind or offset specific exposures without significant losses from inadequate market depth or market disturbances.</a:t>
            </a:r>
          </a:p>
          <a:p>
            <a:r>
              <a:rPr lang="en-US" dirty="0" smtClean="0"/>
              <a:t>Liquid assets are costly to hold because they pay very low rates of interest.</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621754116"/>
      </p:ext>
    </p:extLst>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US" dirty="0" smtClean="0"/>
              <a:t>Liquidity Risk</a:t>
            </a:r>
          </a:p>
        </p:txBody>
      </p:sp>
      <p:sp>
        <p:nvSpPr>
          <p:cNvPr id="82947" name="Rectangle 5"/>
          <p:cNvSpPr>
            <a:spLocks noGrp="1" noChangeArrowheads="1"/>
          </p:cNvSpPr>
          <p:nvPr>
            <p:ph idx="1"/>
          </p:nvPr>
        </p:nvSpPr>
        <p:spPr>
          <a:xfrm>
            <a:off x="628650" y="1600200"/>
            <a:ext cx="7886700" cy="4351338"/>
          </a:xfrm>
        </p:spPr>
        <p:txBody>
          <a:bodyPr>
            <a:normAutofit/>
          </a:bodyPr>
          <a:lstStyle/>
          <a:p>
            <a:r>
              <a:rPr lang="en-US" dirty="0" smtClean="0"/>
              <a:t>Banks attempt to minimize cash holdings due to the cost of holding.</a:t>
            </a:r>
          </a:p>
          <a:p>
            <a:r>
              <a:rPr lang="en-US" dirty="0" smtClean="0"/>
              <a:t>Liquid assets consist of unpledged, marketable short-term securities classified as available for sale plus federal funds sold and securities purchased under agreement to resell.</a:t>
            </a:r>
          </a:p>
          <a:p>
            <a:pPr lvl="1"/>
            <a:r>
              <a:rPr lang="en-US" dirty="0" smtClean="0"/>
              <a:t>Pledged securities cannot be sold without a release.</a:t>
            </a:r>
          </a:p>
          <a:p>
            <a:r>
              <a:rPr lang="en-US" dirty="0" smtClean="0"/>
              <a:t>Banks with large amounts of funding from core deposits have better liquidity than banks without them.</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479696546"/>
      </p:ext>
    </p:extLst>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dirty="0" smtClean="0"/>
              <a:t>Market Risk</a:t>
            </a:r>
          </a:p>
        </p:txBody>
      </p:sp>
      <p:sp>
        <p:nvSpPr>
          <p:cNvPr id="84995" name="Rectangle 5"/>
          <p:cNvSpPr>
            <a:spLocks noGrp="1" noChangeArrowheads="1"/>
          </p:cNvSpPr>
          <p:nvPr>
            <p:ph idx="1"/>
          </p:nvPr>
        </p:nvSpPr>
        <p:spPr>
          <a:xfrm>
            <a:off x="628650" y="1690689"/>
            <a:ext cx="7886700" cy="4351338"/>
          </a:xfrm>
        </p:spPr>
        <p:txBody>
          <a:bodyPr>
            <a:normAutofit lnSpcReduction="10000"/>
          </a:bodyPr>
          <a:lstStyle/>
          <a:p>
            <a:r>
              <a:rPr lang="en-US" dirty="0" smtClean="0"/>
              <a:t>Risk </a:t>
            </a:r>
            <a:r>
              <a:rPr lang="en-US" dirty="0"/>
              <a:t>to earnings and equity from adverse movements in market rates or prices.</a:t>
            </a:r>
          </a:p>
          <a:p>
            <a:r>
              <a:rPr lang="en-US" dirty="0" smtClean="0"/>
              <a:t>Interest rate risk is the potential variability in an institution’s net interest income and market value of equity due to changes in market interest rates.</a:t>
            </a:r>
          </a:p>
          <a:p>
            <a:pPr lvl="1"/>
            <a:r>
              <a:rPr lang="en-US" dirty="0" smtClean="0"/>
              <a:t>Analyzed using GAP and earnings sensitivity analysis.</a:t>
            </a:r>
          </a:p>
          <a:p>
            <a:pPr lvl="1"/>
            <a:r>
              <a:rPr lang="en-US" dirty="0" smtClean="0"/>
              <a:t>More comprehensive  approach  uses duration gap and economic value of equity sensitivity analysis.</a:t>
            </a:r>
          </a:p>
          <a:p>
            <a:pPr lvl="1"/>
            <a:r>
              <a:rPr lang="en-US" dirty="0" smtClean="0"/>
              <a:t>An asset or liability is rate sensitive if management expects it to be </a:t>
            </a:r>
            <a:r>
              <a:rPr lang="en-US" dirty="0" err="1" smtClean="0"/>
              <a:t>repriced</a:t>
            </a:r>
            <a:r>
              <a:rPr lang="en-US" dirty="0" smtClean="0"/>
              <a:t> (rate change) within a certain time period.</a:t>
            </a:r>
          </a:p>
          <a:p>
            <a:pPr lvl="3"/>
            <a:endParaRPr lang="en-US" dirty="0" smtClean="0"/>
          </a:p>
          <a:p>
            <a:pPr lvl="3"/>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28504685"/>
      </p:ext>
    </p:extLst>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dirty="0" smtClean="0"/>
              <a:t>Market Risk</a:t>
            </a:r>
          </a:p>
        </p:txBody>
      </p:sp>
      <p:sp>
        <p:nvSpPr>
          <p:cNvPr id="84995" name="Rectangle 5"/>
          <p:cNvSpPr>
            <a:spLocks noGrp="1" noChangeArrowheads="1"/>
          </p:cNvSpPr>
          <p:nvPr>
            <p:ph idx="1"/>
          </p:nvPr>
        </p:nvSpPr>
        <p:spPr>
          <a:xfrm>
            <a:off x="628650" y="1690689"/>
            <a:ext cx="7886700" cy="4351338"/>
          </a:xfrm>
        </p:spPr>
        <p:txBody>
          <a:bodyPr>
            <a:normAutofit/>
          </a:bodyPr>
          <a:lstStyle/>
          <a:p>
            <a:r>
              <a:rPr lang="en-US" dirty="0" smtClean="0"/>
              <a:t>Equity and security price risk is the potential risk of loss associated with trading account portfolios.</a:t>
            </a:r>
          </a:p>
          <a:p>
            <a:pPr lvl="1"/>
            <a:r>
              <a:rPr lang="en-US" dirty="0" smtClean="0"/>
              <a:t>Large banks often conduct value-at-risk analyses to assess risk.  Small banks conduct sensitivity analysis.</a:t>
            </a:r>
          </a:p>
          <a:p>
            <a:r>
              <a:rPr lang="en-US" dirty="0" smtClean="0"/>
              <a:t>Foreign exchange risk is the risk to an institution from adverse movements in foreign exchange rates.</a:t>
            </a:r>
          </a:p>
          <a:p>
            <a:pPr lvl="1"/>
            <a:r>
              <a:rPr lang="en-US" dirty="0" smtClean="0"/>
              <a:t>Most banks measure this risk by calculating measures of net exposure by each currency.</a:t>
            </a:r>
          </a:p>
          <a:p>
            <a:pPr lvl="1"/>
            <a:r>
              <a:rPr lang="en-US" dirty="0" smtClean="0"/>
              <a:t>Net exposure is the amount of assets minus the amount of liabilities denominated in the same currency.</a:t>
            </a:r>
          </a:p>
          <a:p>
            <a:pPr lvl="2"/>
            <a:endParaRPr lang="en-US" dirty="0" smtClean="0"/>
          </a:p>
          <a:p>
            <a:pPr lvl="3"/>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804122977"/>
      </p:ext>
    </p:extLst>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dirty="0" smtClean="0"/>
              <a:t>Operational Risk</a:t>
            </a:r>
          </a:p>
        </p:txBody>
      </p:sp>
      <p:sp>
        <p:nvSpPr>
          <p:cNvPr id="87043" name="Rectangle 5"/>
          <p:cNvSpPr>
            <a:spLocks noGrp="1" noChangeArrowheads="1"/>
          </p:cNvSpPr>
          <p:nvPr>
            <p:ph idx="1"/>
          </p:nvPr>
        </p:nvSpPr>
        <p:spPr>
          <a:xfrm>
            <a:off x="628650" y="1690689"/>
            <a:ext cx="7886700" cy="4351338"/>
          </a:xfrm>
        </p:spPr>
        <p:txBody>
          <a:bodyPr>
            <a:normAutofit/>
          </a:bodyPr>
          <a:lstStyle/>
          <a:p>
            <a:r>
              <a:rPr lang="en-US" dirty="0" smtClean="0"/>
              <a:t>Possibility </a:t>
            </a:r>
            <a:r>
              <a:rPr lang="en-US" dirty="0"/>
              <a:t>that operating expenses might vary significantly from what was expected</a:t>
            </a:r>
            <a:r>
              <a:rPr lang="en-US" dirty="0" smtClean="0"/>
              <a:t>.</a:t>
            </a:r>
          </a:p>
          <a:p>
            <a:r>
              <a:rPr lang="en-US" dirty="0" smtClean="0"/>
              <a:t>May occur as the result of:</a:t>
            </a:r>
          </a:p>
          <a:p>
            <a:pPr lvl="1"/>
            <a:r>
              <a:rPr lang="en-US" dirty="0" smtClean="0"/>
              <a:t>Business interruptions</a:t>
            </a:r>
          </a:p>
          <a:p>
            <a:pPr lvl="1"/>
            <a:r>
              <a:rPr lang="en-US" dirty="0" smtClean="0"/>
              <a:t>Transaction processing</a:t>
            </a:r>
          </a:p>
          <a:p>
            <a:pPr lvl="1"/>
            <a:r>
              <a:rPr lang="en-US" dirty="0" smtClean="0"/>
              <a:t>Inadequate information </a:t>
            </a:r>
            <a:r>
              <a:rPr lang="en-US" dirty="0"/>
              <a:t>s</a:t>
            </a:r>
            <a:r>
              <a:rPr lang="en-US" dirty="0" smtClean="0"/>
              <a:t>ystems</a:t>
            </a:r>
          </a:p>
          <a:p>
            <a:pPr lvl="1"/>
            <a:r>
              <a:rPr lang="en-US" dirty="0" smtClean="0"/>
              <a:t>Breaches in internal controls</a:t>
            </a:r>
          </a:p>
          <a:p>
            <a:pPr lvl="1"/>
            <a:r>
              <a:rPr lang="en-US" dirty="0" smtClean="0"/>
              <a:t>Client </a:t>
            </a:r>
            <a:r>
              <a:rPr lang="en-US" dirty="0"/>
              <a:t>l</a:t>
            </a:r>
            <a:r>
              <a:rPr lang="en-US" dirty="0" smtClean="0"/>
              <a:t>iability</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602134818"/>
      </p:ext>
    </p:extLst>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dirty="0" smtClean="0"/>
              <a:t>Legal and Reputation Risk</a:t>
            </a:r>
          </a:p>
        </p:txBody>
      </p:sp>
      <p:sp>
        <p:nvSpPr>
          <p:cNvPr id="87043" name="Rectangle 5"/>
          <p:cNvSpPr>
            <a:spLocks noGrp="1" noChangeArrowheads="1"/>
          </p:cNvSpPr>
          <p:nvPr>
            <p:ph idx="1"/>
          </p:nvPr>
        </p:nvSpPr>
        <p:spPr>
          <a:xfrm>
            <a:off x="628650" y="1690689"/>
            <a:ext cx="7886700" cy="4351338"/>
          </a:xfrm>
        </p:spPr>
        <p:txBody>
          <a:bodyPr>
            <a:normAutofit/>
          </a:bodyPr>
          <a:lstStyle/>
          <a:p>
            <a:r>
              <a:rPr lang="en-US" dirty="0" smtClean="0"/>
              <a:t>Legal risk:</a:t>
            </a:r>
          </a:p>
          <a:p>
            <a:pPr lvl="1"/>
            <a:r>
              <a:rPr lang="en-US" dirty="0"/>
              <a:t>Risk that unenforceable contracts, lawsuits or adverse judgments could disrupt or negatively affect the operations, profitability, condition or solvency of the institution.  </a:t>
            </a:r>
            <a:endParaRPr lang="en-US" b="1" dirty="0"/>
          </a:p>
          <a:p>
            <a:r>
              <a:rPr lang="en-US" dirty="0" smtClean="0"/>
              <a:t>Reputation risk:</a:t>
            </a:r>
          </a:p>
          <a:p>
            <a:pPr lvl="1"/>
            <a:r>
              <a:rPr lang="en-US" dirty="0" smtClean="0"/>
              <a:t>Risk </a:t>
            </a:r>
            <a:r>
              <a:rPr lang="en-US" dirty="0"/>
              <a:t>that negative publicity, true or untrue, can adversely affect a bank’s customer base or bring forth costly litigation that negatively affects profitability.</a:t>
            </a:r>
            <a:endParaRPr lang="en-US" b="1" dirty="0"/>
          </a:p>
          <a:p>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149876370"/>
      </p:ext>
    </p:extLst>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dirty="0" smtClean="0"/>
              <a:t>Capital or Solvency Risk</a:t>
            </a:r>
          </a:p>
        </p:txBody>
      </p:sp>
      <p:sp>
        <p:nvSpPr>
          <p:cNvPr id="88067" name="Rectangle 5"/>
          <p:cNvSpPr>
            <a:spLocks noGrp="1" noChangeArrowheads="1"/>
          </p:cNvSpPr>
          <p:nvPr>
            <p:ph idx="1"/>
          </p:nvPr>
        </p:nvSpPr>
        <p:spPr>
          <a:xfrm>
            <a:off x="618490" y="1600200"/>
            <a:ext cx="7886700" cy="4351338"/>
          </a:xfrm>
        </p:spPr>
        <p:txBody>
          <a:bodyPr>
            <a:normAutofit/>
          </a:bodyPr>
          <a:lstStyle/>
          <a:p>
            <a:r>
              <a:rPr lang="en-US" dirty="0" smtClean="0"/>
              <a:t>Not considered a separate risk because all of the other risks affect a bank’s capital and solvency.</a:t>
            </a:r>
          </a:p>
          <a:p>
            <a:r>
              <a:rPr lang="en-US" dirty="0" smtClean="0"/>
              <a:t>Capital risk refers to the potential decrease in the market value of assets below the market value of liabilities.</a:t>
            </a:r>
          </a:p>
          <a:p>
            <a:r>
              <a:rPr lang="en-US" dirty="0" smtClean="0"/>
              <a:t>A firm is formally insolvent when its net work is negative.</a:t>
            </a:r>
          </a:p>
          <a:p>
            <a:pPr lvl="1"/>
            <a:r>
              <a:rPr lang="en-US" dirty="0" smtClean="0"/>
              <a:t>Fundamentally a bank fails when it cash inflows are insufficient to meet mandatory cash outflows.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575717550"/>
      </p:ext>
    </p:extLst>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dirty="0" smtClean="0"/>
              <a:t>Off-Balance Sheet Risk</a:t>
            </a:r>
          </a:p>
        </p:txBody>
      </p:sp>
      <p:sp>
        <p:nvSpPr>
          <p:cNvPr id="88067" name="Rectangle 5"/>
          <p:cNvSpPr>
            <a:spLocks noGrp="1" noChangeArrowheads="1"/>
          </p:cNvSpPr>
          <p:nvPr>
            <p:ph idx="1"/>
          </p:nvPr>
        </p:nvSpPr>
        <p:spPr>
          <a:xfrm>
            <a:off x="618490" y="1600200"/>
            <a:ext cx="7886700" cy="4351338"/>
          </a:xfrm>
        </p:spPr>
        <p:txBody>
          <a:bodyPr>
            <a:normAutofit/>
          </a:bodyPr>
          <a:lstStyle/>
          <a:p>
            <a:r>
              <a:rPr lang="en-US" dirty="0" smtClean="0"/>
              <a:t>Refers to volatility in income and market value of equity from unanticipated losses due to off-balance sheet liabilities.</a:t>
            </a:r>
          </a:p>
          <a:p>
            <a:r>
              <a:rPr lang="en-US" dirty="0"/>
              <a:t>R</a:t>
            </a:r>
            <a:r>
              <a:rPr lang="en-US" dirty="0" smtClean="0"/>
              <a:t>isk-based capital requirements oblige a bank to covert off-balance sheet activities to “on-balance” sheet equivalents and hold capital against them.</a:t>
            </a:r>
          </a:p>
          <a:p>
            <a:pPr lvl="1"/>
            <a:r>
              <a:rPr lang="en-US" dirty="0" smtClean="0"/>
              <a:t>Tier 1 (or core) capital is total common equity capital plus noncumulative preferred stock plus minority interest in unconsolidated subsidiaries less ineligible intangibles. </a:t>
            </a:r>
          </a:p>
          <a:p>
            <a:pPr lvl="1"/>
            <a:r>
              <a:rPr lang="en-US" dirty="0" smtClean="0"/>
              <a:t>Risk-weighted assets are the total of risk-adjusted assets.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167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566225601"/>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168</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752600" y="394952"/>
            <a:ext cx="5558250" cy="5935999"/>
          </a:xfrm>
          <a:prstGeom prst="rect">
            <a:avLst/>
          </a:prstGeom>
        </p:spPr>
      </p:pic>
    </p:spTree>
    <p:extLst>
      <p:ext uri="{BB962C8B-B14F-4D97-AF65-F5344CB8AC3E}">
        <p14:creationId xmlns:p14="http://schemas.microsoft.com/office/powerpoint/2010/main" val="867869316"/>
      </p:ext>
    </p:extLst>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169</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752600" y="381000"/>
            <a:ext cx="5334000" cy="5779859"/>
          </a:xfrm>
          <a:prstGeom prst="rect">
            <a:avLst/>
          </a:prstGeom>
        </p:spPr>
      </p:pic>
    </p:spTree>
    <p:extLst>
      <p:ext uri="{BB962C8B-B14F-4D97-AF65-F5344CB8AC3E}">
        <p14:creationId xmlns:p14="http://schemas.microsoft.com/office/powerpoint/2010/main" val="240893951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In the first case with a bad loan, the bank experienced </a:t>
            </a:r>
            <a:r>
              <a:rPr lang="en-US" u="sng" dirty="0" smtClean="0"/>
              <a:t>default risk</a:t>
            </a:r>
            <a:r>
              <a:rPr lang="en-US" dirty="0" smtClean="0"/>
              <a:t>.</a:t>
            </a:r>
          </a:p>
          <a:p>
            <a:r>
              <a:rPr lang="en-US" dirty="0" smtClean="0"/>
              <a:t>In the second case with a person writing a check, the bank experienced </a:t>
            </a:r>
            <a:r>
              <a:rPr lang="en-US" u="sng" dirty="0" smtClean="0"/>
              <a:t>liquidity risk</a:t>
            </a:r>
          </a:p>
          <a:p>
            <a:r>
              <a:rPr lang="en-US" dirty="0" smtClean="0"/>
              <a:t> Note that the bank also had </a:t>
            </a:r>
            <a:r>
              <a:rPr lang="en-US" u="sng" dirty="0" smtClean="0"/>
              <a:t>regulatory risk</a:t>
            </a:r>
            <a:r>
              <a:rPr lang="en-US" dirty="0" smtClean="0"/>
              <a:t> since they did not have at least 10% in their reserve account either.</a:t>
            </a:r>
          </a:p>
          <a:p>
            <a:r>
              <a:rPr lang="en-US" dirty="0" smtClean="0"/>
              <a:t>There are a few more types of risk we will look at during a later class.</a:t>
            </a:r>
          </a:p>
        </p:txBody>
      </p:sp>
    </p:spTree>
    <p:extLst>
      <p:ext uri="{BB962C8B-B14F-4D97-AF65-F5344CB8AC3E}">
        <p14:creationId xmlns:p14="http://schemas.microsoft.com/office/powerpoint/2010/main" val="31287252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170</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371600" y="381000"/>
            <a:ext cx="6332272" cy="5791200"/>
          </a:xfrm>
          <a:prstGeom prst="rect">
            <a:avLst/>
          </a:prstGeom>
        </p:spPr>
      </p:pic>
    </p:spTree>
    <p:extLst>
      <p:ext uri="{BB962C8B-B14F-4D97-AF65-F5344CB8AC3E}">
        <p14:creationId xmlns:p14="http://schemas.microsoft.com/office/powerpoint/2010/main" val="1432305843"/>
      </p:ext>
    </p:extLst>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171</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676400" y="457200"/>
            <a:ext cx="5934289" cy="5713201"/>
          </a:xfrm>
          <a:prstGeom prst="rect">
            <a:avLst/>
          </a:prstGeom>
        </p:spPr>
      </p:pic>
    </p:spTree>
    <p:extLst>
      <p:ext uri="{BB962C8B-B14F-4D97-AF65-F5344CB8AC3E}">
        <p14:creationId xmlns:p14="http://schemas.microsoft.com/office/powerpoint/2010/main" val="2970856344"/>
      </p:ext>
    </p:extLst>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172</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685799" y="381000"/>
            <a:ext cx="7735795" cy="5715000"/>
          </a:xfrm>
          <a:prstGeom prst="rect">
            <a:avLst/>
          </a:prstGeom>
        </p:spPr>
      </p:pic>
    </p:spTree>
    <p:extLst>
      <p:ext uri="{BB962C8B-B14F-4D97-AF65-F5344CB8AC3E}">
        <p14:creationId xmlns:p14="http://schemas.microsoft.com/office/powerpoint/2010/main" val="766613964"/>
      </p:ext>
    </p:extLst>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r>
              <a:rPr lang="en-US" smtClean="0"/>
              <a:t>Maximizing the Market Value of Bank Equity</a:t>
            </a:r>
            <a:endParaRPr lang="en-US" dirty="0" smtClean="0"/>
          </a:p>
        </p:txBody>
      </p:sp>
      <p:sp>
        <p:nvSpPr>
          <p:cNvPr id="89091" name="Rectangle 5"/>
          <p:cNvSpPr>
            <a:spLocks noGrp="1" noChangeArrowheads="1"/>
          </p:cNvSpPr>
          <p:nvPr>
            <p:ph idx="1"/>
          </p:nvPr>
        </p:nvSpPr>
        <p:spPr/>
        <p:txBody>
          <a:bodyPr/>
          <a:lstStyle/>
          <a:p>
            <a:r>
              <a:rPr lang="en-US" smtClean="0"/>
              <a:t>Effective Management of:</a:t>
            </a:r>
          </a:p>
          <a:p>
            <a:pPr lvl="1"/>
            <a:r>
              <a:rPr lang="en-US" smtClean="0"/>
              <a:t>Assets</a:t>
            </a:r>
          </a:p>
          <a:p>
            <a:pPr lvl="1"/>
            <a:r>
              <a:rPr lang="en-US" smtClean="0"/>
              <a:t>Liabilities</a:t>
            </a:r>
          </a:p>
          <a:p>
            <a:pPr lvl="1"/>
            <a:r>
              <a:rPr lang="en-US" smtClean="0"/>
              <a:t>Off-Balance Sheet Activities</a:t>
            </a:r>
          </a:p>
          <a:p>
            <a:pPr lvl="1"/>
            <a:r>
              <a:rPr lang="en-US" smtClean="0"/>
              <a:t>Interest Rate Margin</a:t>
            </a:r>
          </a:p>
          <a:p>
            <a:pPr lvl="1"/>
            <a:r>
              <a:rPr lang="en-US" smtClean="0"/>
              <a:t>Credit risk </a:t>
            </a:r>
          </a:p>
          <a:p>
            <a:pPr lvl="1"/>
            <a:r>
              <a:rPr lang="en-US" smtClean="0"/>
              <a:t>Liquidity</a:t>
            </a:r>
          </a:p>
          <a:p>
            <a:pPr lvl="1"/>
            <a:r>
              <a:rPr lang="en-US" smtClean="0"/>
              <a:t>Non-Interest Expense</a:t>
            </a:r>
          </a:p>
          <a:p>
            <a:pPr lvl="1"/>
            <a:r>
              <a:rPr lang="en-US" smtClean="0"/>
              <a:t>Taxes</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24249905"/>
      </p:ext>
    </p:extLst>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628650" y="381000"/>
            <a:ext cx="7886700" cy="1325563"/>
          </a:xfrm>
        </p:spPr>
        <p:txBody>
          <a:bodyPr/>
          <a:lstStyle/>
          <a:p>
            <a:r>
              <a:rPr lang="en-US" dirty="0" smtClean="0"/>
              <a:t>The Fall in Bank Profitability During the Great Recession</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2362200" y="1706563"/>
            <a:ext cx="4648800" cy="4409148"/>
          </a:xfrm>
          <a:prstGeom prst="rect">
            <a:avLst/>
          </a:prstGeom>
        </p:spPr>
      </p:pic>
    </p:spTree>
    <p:extLst>
      <p:ext uri="{BB962C8B-B14F-4D97-AF65-F5344CB8AC3E}">
        <p14:creationId xmlns:p14="http://schemas.microsoft.com/office/powerpoint/2010/main" val="2756243979"/>
      </p:ext>
    </p:extLst>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CAMELS Ratings</a:t>
            </a:r>
          </a:p>
        </p:txBody>
      </p:sp>
      <p:sp>
        <p:nvSpPr>
          <p:cNvPr id="90115" name="Rectangle 3"/>
          <p:cNvSpPr>
            <a:spLocks noGrp="1" noChangeArrowheads="1"/>
          </p:cNvSpPr>
          <p:nvPr>
            <p:ph idx="1"/>
          </p:nvPr>
        </p:nvSpPr>
        <p:spPr>
          <a:xfrm>
            <a:off x="628650" y="1600200"/>
            <a:ext cx="7886700" cy="4351338"/>
          </a:xfrm>
        </p:spPr>
        <p:txBody>
          <a:bodyPr>
            <a:normAutofit/>
          </a:bodyPr>
          <a:lstStyle/>
          <a:p>
            <a:r>
              <a:rPr lang="en-US" b="1" dirty="0" smtClean="0"/>
              <a:t>C</a:t>
            </a:r>
            <a:r>
              <a:rPr lang="en-US" dirty="0" smtClean="0"/>
              <a:t>apital Adequacy:</a:t>
            </a:r>
          </a:p>
          <a:p>
            <a:pPr lvl="1"/>
            <a:r>
              <a:rPr lang="en-US" dirty="0"/>
              <a:t>A</a:t>
            </a:r>
            <a:r>
              <a:rPr lang="en-US" dirty="0" smtClean="0"/>
              <a:t>bility to maintain capital commensurate with the nature and extent of all types of risk and management ability to identify, measure, monitor and control those risks. </a:t>
            </a:r>
          </a:p>
          <a:p>
            <a:r>
              <a:rPr lang="en-US" b="1" dirty="0" smtClean="0"/>
              <a:t>A</a:t>
            </a:r>
            <a:r>
              <a:rPr lang="en-US" dirty="0" smtClean="0"/>
              <a:t>sset Quality:</a:t>
            </a:r>
          </a:p>
          <a:p>
            <a:pPr lvl="1"/>
            <a:r>
              <a:rPr lang="en-US" dirty="0" smtClean="0"/>
              <a:t>Reflects existing credit risk associated with the loan and investment portfolio and off-balance sheet activities.</a:t>
            </a:r>
          </a:p>
          <a:p>
            <a:r>
              <a:rPr lang="en-US" b="1" dirty="0" smtClean="0"/>
              <a:t>M</a:t>
            </a:r>
            <a:r>
              <a:rPr lang="en-US" dirty="0" smtClean="0"/>
              <a:t>anagement Quality:</a:t>
            </a:r>
          </a:p>
          <a:p>
            <a:pPr lvl="1"/>
            <a:r>
              <a:rPr lang="en-US" dirty="0" smtClean="0"/>
              <a:t>Adequacy of the board of directors and management systems  and procedures in managing risk.</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962389023"/>
      </p:ext>
    </p:extLst>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CAMELS Ratings</a:t>
            </a:r>
          </a:p>
        </p:txBody>
      </p:sp>
      <p:sp>
        <p:nvSpPr>
          <p:cNvPr id="90115" name="Rectangle 3"/>
          <p:cNvSpPr>
            <a:spLocks noGrp="1" noChangeArrowheads="1"/>
          </p:cNvSpPr>
          <p:nvPr>
            <p:ph idx="1"/>
          </p:nvPr>
        </p:nvSpPr>
        <p:spPr>
          <a:xfrm>
            <a:off x="628650" y="1600200"/>
            <a:ext cx="7886700" cy="4351338"/>
          </a:xfrm>
        </p:spPr>
        <p:txBody>
          <a:bodyPr>
            <a:normAutofit/>
          </a:bodyPr>
          <a:lstStyle/>
          <a:p>
            <a:r>
              <a:rPr lang="en-US" b="1" dirty="0" smtClean="0"/>
              <a:t>E</a:t>
            </a:r>
            <a:r>
              <a:rPr lang="en-US" dirty="0" smtClean="0"/>
              <a:t>arnings:</a:t>
            </a:r>
          </a:p>
          <a:p>
            <a:pPr lvl="1"/>
            <a:r>
              <a:rPr lang="en-US" dirty="0" smtClean="0"/>
              <a:t>Reflects the quality and trends in earnings and factors </a:t>
            </a:r>
            <a:r>
              <a:rPr lang="en-US" dirty="0" err="1" smtClean="0"/>
              <a:t>tha</a:t>
            </a:r>
            <a:r>
              <a:rPr lang="en-US" dirty="0" smtClean="0"/>
              <a:t> may affect their sustainability. </a:t>
            </a:r>
          </a:p>
          <a:p>
            <a:r>
              <a:rPr lang="en-US" b="1" dirty="0" smtClean="0"/>
              <a:t>L</a:t>
            </a:r>
            <a:r>
              <a:rPr lang="en-US" dirty="0" smtClean="0"/>
              <a:t>iquidity:</a:t>
            </a:r>
          </a:p>
          <a:p>
            <a:pPr lvl="1"/>
            <a:r>
              <a:rPr lang="en-US" dirty="0" smtClean="0"/>
              <a:t>Reflects the adequacy of current and prospective sources of liquidity and funds-management practices.</a:t>
            </a:r>
          </a:p>
          <a:p>
            <a:r>
              <a:rPr lang="en-US" b="1" dirty="0" smtClean="0"/>
              <a:t>S</a:t>
            </a:r>
            <a:r>
              <a:rPr lang="en-US" dirty="0" smtClean="0"/>
              <a:t>ensitivity to Market Risk:</a:t>
            </a:r>
          </a:p>
          <a:p>
            <a:pPr lvl="1"/>
            <a:r>
              <a:rPr lang="en-US" dirty="0" smtClean="0"/>
              <a:t>Reflects the degree to which changes in interest rates, foreign exchange rates, commodity prices and equity prices can adversely affect earnings or economic capital.</a:t>
            </a:r>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061830268"/>
      </p:ext>
    </p:extLst>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177</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143000" y="457200"/>
            <a:ext cx="6934200" cy="5679786"/>
          </a:xfrm>
          <a:prstGeom prst="rect">
            <a:avLst/>
          </a:prstGeom>
        </p:spPr>
      </p:pic>
    </p:spTree>
    <p:extLst>
      <p:ext uri="{BB962C8B-B14F-4D97-AF65-F5344CB8AC3E}">
        <p14:creationId xmlns:p14="http://schemas.microsoft.com/office/powerpoint/2010/main" val="294335926"/>
      </p:ext>
    </p:extLst>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Characteristics of Banks by Size</a:t>
            </a:r>
          </a:p>
        </p:txBody>
      </p:sp>
      <p:sp>
        <p:nvSpPr>
          <p:cNvPr id="3" name="Content Placeholder 2"/>
          <p:cNvSpPr>
            <a:spLocks noGrp="1"/>
          </p:cNvSpPr>
          <p:nvPr>
            <p:ph idx="1"/>
          </p:nvPr>
        </p:nvSpPr>
        <p:spPr>
          <a:xfrm>
            <a:off x="628650" y="1700849"/>
            <a:ext cx="7886700" cy="4351338"/>
          </a:xfrm>
        </p:spPr>
        <p:txBody>
          <a:bodyPr>
            <a:normAutofit lnSpcReduction="10000"/>
          </a:bodyPr>
          <a:lstStyle/>
          <a:p>
            <a:r>
              <a:rPr lang="en-US" dirty="0" smtClean="0"/>
              <a:t>Commercial banks of different sizes exhibit sharply different operating characteristics.</a:t>
            </a:r>
          </a:p>
          <a:p>
            <a:pPr lvl="1"/>
            <a:r>
              <a:rPr lang="en-US" dirty="0" smtClean="0"/>
              <a:t>Some reflect government regulations.</a:t>
            </a:r>
          </a:p>
          <a:p>
            <a:pPr lvl="1"/>
            <a:r>
              <a:rPr lang="en-US" dirty="0" smtClean="0"/>
              <a:t>Some are associated with differences in markets served.</a:t>
            </a:r>
          </a:p>
          <a:p>
            <a:pPr lvl="1"/>
            <a:r>
              <a:rPr lang="en-US" dirty="0" smtClean="0"/>
              <a:t>Larger banks hold a larger % of assets in loans relative to deposits but a smaller % of earning assets. </a:t>
            </a:r>
          </a:p>
          <a:p>
            <a:pPr lvl="1"/>
            <a:r>
              <a:rPr lang="en-US" dirty="0" smtClean="0"/>
              <a:t>Smaller banks operate with proportionately more core deposits and fewer volatile liabilities.</a:t>
            </a:r>
          </a:p>
          <a:p>
            <a:pPr lvl="1"/>
            <a:r>
              <a:rPr lang="en-US" dirty="0" smtClean="0"/>
              <a:t>Lower earnings base of largest banks reflect de-emphasis of lending and increased emphasis on products and services and the generation of fee income.</a:t>
            </a:r>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178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9500100"/>
      </p:ext>
    </p:extLst>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7B2ECC-381A-4EE1-90AF-0FD15BCCFDF8}" type="slidenum">
              <a:rPr lang="en-US" smtClean="0">
                <a:solidFill>
                  <a:prstClr val="black">
                    <a:tint val="75000"/>
                  </a:prstClr>
                </a:solidFill>
              </a:rPr>
              <a:pPr>
                <a:defRPr/>
              </a:pPr>
              <a:t>179</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828800" y="533400"/>
            <a:ext cx="5334000" cy="5663375"/>
          </a:xfrm>
          <a:prstGeom prst="rect">
            <a:avLst/>
          </a:prstGeom>
        </p:spPr>
      </p:pic>
    </p:spTree>
    <p:extLst>
      <p:ext uri="{BB962C8B-B14F-4D97-AF65-F5344CB8AC3E}">
        <p14:creationId xmlns:p14="http://schemas.microsoft.com/office/powerpoint/2010/main" val="317157097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So, rather quickly we ran into real trouble with the bank, and we have not even paid ourselves a salary.</a:t>
            </a:r>
          </a:p>
          <a:p>
            <a:pPr lvl="1"/>
            <a:r>
              <a:rPr lang="en-US" dirty="0" smtClean="0"/>
              <a:t>What will happen if we use current market rates on loans?</a:t>
            </a:r>
          </a:p>
          <a:p>
            <a:pPr lvl="1"/>
            <a:r>
              <a:rPr lang="en-US" dirty="0" smtClean="0"/>
              <a:t>How many people will we need to operate the bank?  Certainly more than one teller.</a:t>
            </a:r>
          </a:p>
          <a:p>
            <a:pPr lvl="1"/>
            <a:r>
              <a:rPr lang="en-US" dirty="0" smtClean="0"/>
              <a:t>Banking margins are very low.  The average return on assets in March, 2016 was 0.97% for the US and 0.82% for Mississippi.  </a:t>
            </a:r>
          </a:p>
        </p:txBody>
      </p:sp>
    </p:spTree>
    <p:extLst>
      <p:ext uri="{BB962C8B-B14F-4D97-AF65-F5344CB8AC3E}">
        <p14:creationId xmlns:p14="http://schemas.microsoft.com/office/powerpoint/2010/main" val="21558380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r>
              <a:rPr lang="en-US" smtClean="0"/>
              <a:t>Financial Statement Manipulation</a:t>
            </a:r>
          </a:p>
        </p:txBody>
      </p:sp>
      <p:sp>
        <p:nvSpPr>
          <p:cNvPr id="92163" name="Rectangle 5"/>
          <p:cNvSpPr>
            <a:spLocks noGrp="1" noChangeArrowheads="1"/>
          </p:cNvSpPr>
          <p:nvPr>
            <p:ph idx="1"/>
          </p:nvPr>
        </p:nvSpPr>
        <p:spPr>
          <a:xfrm>
            <a:off x="623570" y="1524000"/>
            <a:ext cx="7886700" cy="4351338"/>
          </a:xfrm>
        </p:spPr>
        <p:txBody>
          <a:bodyPr/>
          <a:lstStyle/>
          <a:p>
            <a:r>
              <a:rPr lang="en-US" dirty="0" smtClean="0"/>
              <a:t>Off-Balance Sheet Activities</a:t>
            </a:r>
          </a:p>
          <a:p>
            <a:pPr lvl="1"/>
            <a:r>
              <a:rPr lang="en-US" dirty="0" smtClean="0"/>
              <a:t>Window Dressing</a:t>
            </a:r>
          </a:p>
          <a:p>
            <a:pPr lvl="1"/>
            <a:r>
              <a:rPr lang="en-US" dirty="0" smtClean="0"/>
              <a:t>Preferred Stock</a:t>
            </a:r>
          </a:p>
          <a:p>
            <a:pPr lvl="1"/>
            <a:r>
              <a:rPr lang="en-US" dirty="0" smtClean="0"/>
              <a:t>Nonperforming Loans</a:t>
            </a:r>
          </a:p>
          <a:p>
            <a:pPr lvl="1"/>
            <a:r>
              <a:rPr lang="en-US" dirty="0" smtClean="0"/>
              <a:t>Allowance for Loan Losses</a:t>
            </a:r>
          </a:p>
          <a:p>
            <a:pPr lvl="1"/>
            <a:r>
              <a:rPr lang="en-US" dirty="0" smtClean="0"/>
              <a:t>Securities Gains and Losses</a:t>
            </a:r>
          </a:p>
          <a:p>
            <a:pPr lvl="1"/>
            <a:r>
              <a:rPr lang="en-US" dirty="0" smtClean="0"/>
              <a:t>Nonrecurring Sale </a:t>
            </a:r>
            <a:r>
              <a:rPr lang="en-US" smtClean="0"/>
              <a:t>of Assets</a:t>
            </a:r>
            <a:endParaRPr lang="en-US" dirty="0" smtClean="0"/>
          </a:p>
        </p:txBody>
      </p:sp>
      <p:sp>
        <p:nvSpPr>
          <p:cNvPr id="4" name="Slide Number Placeholder 3"/>
          <p:cNvSpPr>
            <a:spLocks noGrp="1"/>
          </p:cNvSpPr>
          <p:nvPr>
            <p:ph type="sldNum" sz="quarter" idx="12"/>
          </p:nvPr>
        </p:nvSpPr>
        <p:spPr/>
        <p:txBody>
          <a:bodyPr/>
          <a:lstStyle/>
          <a:p>
            <a:fld id="{4A7B2ECC-381A-4EE1-90AF-0FD15BCCFDF8}" type="slidenum">
              <a:rPr lang="en-US" smtClean="0">
                <a:solidFill>
                  <a:prstClr val="black">
                    <a:tint val="75000"/>
                  </a:prstClr>
                </a:solidFill>
              </a:rPr>
              <a:pPr/>
              <a:t>180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4766318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876" t="-4913" r="33508" b="15502"/>
          <a:stretch/>
        </p:blipFill>
        <p:spPr>
          <a:xfrm>
            <a:off x="228600" y="-228600"/>
            <a:ext cx="3910781" cy="6934200"/>
          </a:xfrm>
          <a:prstGeom prst="rect">
            <a:avLst/>
          </a:prstGeom>
        </p:spPr>
      </p:pic>
      <p:sp>
        <p:nvSpPr>
          <p:cNvPr id="2" name="Title 1"/>
          <p:cNvSpPr>
            <a:spLocks noGrp="1"/>
          </p:cNvSpPr>
          <p:nvPr>
            <p:ph type="ctrTitle"/>
          </p:nvPr>
        </p:nvSpPr>
        <p:spPr>
          <a:xfrm>
            <a:off x="4953000" y="914400"/>
            <a:ext cx="3276600" cy="3200400"/>
          </a:xfrm>
          <a:solidFill>
            <a:srgbClr val="FFFFFF">
              <a:alpha val="16078"/>
            </a:srgbClr>
          </a:solidFill>
        </p:spPr>
        <p:txBody>
          <a:bodyPr/>
          <a:lstStyle/>
          <a:p>
            <a:r>
              <a:rPr lang="en-US" b="1" dirty="0" smtClean="0">
                <a:solidFill>
                  <a:schemeClr val="accent2">
                    <a:lumMod val="75000"/>
                  </a:schemeClr>
                </a:solidFill>
              </a:rPr>
              <a:t>Chapter 1:</a:t>
            </a:r>
            <a:br>
              <a:rPr lang="en-US" b="1" dirty="0" smtClean="0">
                <a:solidFill>
                  <a:schemeClr val="accent2">
                    <a:lumMod val="75000"/>
                  </a:schemeClr>
                </a:solidFill>
              </a:rPr>
            </a:br>
            <a:r>
              <a:rPr lang="en-US" b="1" dirty="0" smtClean="0">
                <a:solidFill>
                  <a:schemeClr val="accent2">
                    <a:lumMod val="75000"/>
                  </a:schemeClr>
                </a:solidFill>
              </a:rPr>
              <a:t>Banking and the Financial Services Industry</a:t>
            </a:r>
            <a:endParaRPr lang="en-US" b="1" dirty="0">
              <a:solidFill>
                <a:schemeClr val="accent2">
                  <a:lumMod val="75000"/>
                </a:schemeClr>
              </a:solidFill>
            </a:endParaRPr>
          </a:p>
        </p:txBody>
      </p:sp>
      <p:sp>
        <p:nvSpPr>
          <p:cNvPr id="3" name="Slide Number Placeholder 2"/>
          <p:cNvSpPr>
            <a:spLocks noGrp="1"/>
          </p:cNvSpPr>
          <p:nvPr>
            <p:ph type="sldNum" sz="quarter" idx="4"/>
          </p:nvPr>
        </p:nvSpPr>
        <p:spPr/>
        <p:txBody>
          <a:bodyPr/>
          <a:lstStyle/>
          <a:p>
            <a:fld id="{8CC06CFB-F5DE-4AD5-9DFD-9DE3910ABF1F}" type="slidenum">
              <a:rPr lang="en-US" smtClean="0">
                <a:solidFill>
                  <a:prstClr val="black">
                    <a:tint val="75000"/>
                  </a:prstClr>
                </a:solidFill>
              </a:rPr>
              <a:pPr/>
              <a:t>19</a:t>
            </a:fld>
            <a:endParaRPr lang="en-US">
              <a:solidFill>
                <a:prstClr val="black">
                  <a:tint val="75000"/>
                </a:prstClr>
              </a:solidFill>
            </a:endParaRPr>
          </a:p>
        </p:txBody>
      </p:sp>
      <p:sp>
        <p:nvSpPr>
          <p:cNvPr id="5" name="TextBox 4"/>
          <p:cNvSpPr txBox="1"/>
          <p:nvPr/>
        </p:nvSpPr>
        <p:spPr>
          <a:xfrm>
            <a:off x="228600" y="609600"/>
            <a:ext cx="2438400" cy="5715000"/>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panose="020F0502020204030204"/>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6922" b="-79248"/>
          <a:stretch/>
        </p:blipFill>
        <p:spPr>
          <a:xfrm>
            <a:off x="4285827" y="4400127"/>
            <a:ext cx="4610946" cy="4610946"/>
          </a:xfrm>
          <a:prstGeom prst="rect">
            <a:avLst/>
          </a:prstGeom>
        </p:spPr>
      </p:pic>
      <p:sp>
        <p:nvSpPr>
          <p:cNvPr id="7" name="Rectangle 6"/>
          <p:cNvSpPr/>
          <p:nvPr/>
        </p:nvSpPr>
        <p:spPr>
          <a:xfrm>
            <a:off x="4648200" y="6096000"/>
            <a:ext cx="4000500" cy="461665"/>
          </a:xfrm>
          <a:prstGeom prst="rect">
            <a:avLst/>
          </a:prstGeom>
        </p:spPr>
        <p:txBody>
          <a:bodyPr wrap="square">
            <a:spAutoFit/>
          </a:bodyPr>
          <a:lstStyle/>
          <a:p>
            <a:pPr algn="ctr" fontAlgn="auto">
              <a:spcBef>
                <a:spcPts val="0"/>
              </a:spcBef>
              <a:spcAft>
                <a:spcPts val="0"/>
              </a:spcAft>
            </a:pPr>
            <a:r>
              <a:rPr lang="en-US" altLang="en-US" sz="800" dirty="0">
                <a:solidFill>
                  <a:srgbClr val="4472C4">
                    <a:lumMod val="75000"/>
                  </a:srgbClr>
                </a:solidFill>
                <a:latin typeface="Calibri" panose="020F0502020204030204"/>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3112346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dirty="0" smtClean="0"/>
              <a:t>What is a bank?</a:t>
            </a:r>
          </a:p>
        </p:txBody>
      </p:sp>
      <p:sp>
        <p:nvSpPr>
          <p:cNvPr id="3075" name="Rectangle 3"/>
          <p:cNvSpPr>
            <a:spLocks noGrp="1" noChangeArrowheads="1"/>
          </p:cNvSpPr>
          <p:nvPr>
            <p:ph type="body" idx="1"/>
          </p:nvPr>
        </p:nvSpPr>
        <p:spPr>
          <a:xfrm>
            <a:off x="457200" y="1295400"/>
            <a:ext cx="8229600" cy="4525963"/>
          </a:xfrm>
        </p:spPr>
        <p:txBody>
          <a:bodyPr/>
          <a:lstStyle/>
          <a:p>
            <a:pPr eaLnBrk="1" hangingPunct="1"/>
            <a:r>
              <a:rPr lang="en-US" dirty="0" smtClean="0"/>
              <a:t>Banks are highly regulated financial institutions that deal with money and provide financial services.</a:t>
            </a:r>
          </a:p>
          <a:p>
            <a:pPr lvl="1" eaLnBrk="1" hangingPunct="1"/>
            <a:r>
              <a:rPr lang="en-US" dirty="0" smtClean="0"/>
              <a:t>We will deal mostly with </a:t>
            </a:r>
            <a:r>
              <a:rPr lang="en-US" b="1" i="1" dirty="0" smtClean="0"/>
              <a:t>commercial banks </a:t>
            </a:r>
            <a:r>
              <a:rPr lang="en-US" dirty="0" smtClean="0"/>
              <a:t>that accept deposits and provide loans</a:t>
            </a:r>
          </a:p>
          <a:p>
            <a:pPr eaLnBrk="1" hangingPunct="1"/>
            <a:r>
              <a:rPr lang="en-US" dirty="0" smtClean="0"/>
              <a:t>Banks are </a:t>
            </a:r>
            <a:r>
              <a:rPr lang="en-US" u="sng" dirty="0" smtClean="0"/>
              <a:t>intermediaries</a:t>
            </a:r>
            <a:r>
              <a:rPr lang="en-US" dirty="0" smtClean="0"/>
              <a:t> between borrowers and savers</a:t>
            </a:r>
          </a:p>
          <a:p>
            <a:pPr lvl="1" eaLnBrk="1" hangingPunct="1"/>
            <a:r>
              <a:rPr lang="en-US" dirty="0" smtClean="0"/>
              <a:t>Provide asset transformation</a:t>
            </a:r>
          </a:p>
          <a:p>
            <a:pPr lvl="1" eaLnBrk="1" hangingPunct="1"/>
            <a:r>
              <a:rPr lang="en-US" dirty="0" smtClean="0"/>
              <a:t>Provide financial transactions services</a:t>
            </a:r>
          </a:p>
        </p:txBody>
      </p:sp>
    </p:spTree>
    <p:extLst>
      <p:ext uri="{BB962C8B-B14F-4D97-AF65-F5344CB8AC3E}">
        <p14:creationId xmlns:p14="http://schemas.microsoft.com/office/powerpoint/2010/main" val="99856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Financial Crisis of 2007 - 2009</a:t>
            </a:r>
            <a:endParaRPr lang="en-US" sz="3600" dirty="0"/>
          </a:p>
        </p:txBody>
      </p:sp>
      <p:sp>
        <p:nvSpPr>
          <p:cNvPr id="3" name="Content Placeholder 2"/>
          <p:cNvSpPr>
            <a:spLocks noGrp="1"/>
          </p:cNvSpPr>
          <p:nvPr>
            <p:ph idx="1"/>
          </p:nvPr>
        </p:nvSpPr>
        <p:spPr>
          <a:xfrm>
            <a:off x="628650" y="1784154"/>
            <a:ext cx="7886700" cy="4351338"/>
          </a:xfrm>
        </p:spPr>
        <p:txBody>
          <a:bodyPr>
            <a:normAutofit/>
          </a:bodyPr>
          <a:lstStyle/>
          <a:p>
            <a:r>
              <a:rPr lang="en-US" sz="2800" dirty="0" smtClean="0">
                <a:solidFill>
                  <a:srgbClr val="002060"/>
                </a:solidFill>
              </a:rPr>
              <a:t>Economies began to weaken in mid-2007:</a:t>
            </a:r>
          </a:p>
          <a:p>
            <a:pPr lvl="1">
              <a:spcBef>
                <a:spcPts val="1200"/>
              </a:spcBef>
            </a:pPr>
            <a:r>
              <a:rPr lang="en-US" sz="2400" dirty="0" smtClean="0">
                <a:solidFill>
                  <a:srgbClr val="002060"/>
                </a:solidFill>
              </a:rPr>
              <a:t>Series of crises related to problem mortgages and loans.</a:t>
            </a:r>
          </a:p>
          <a:p>
            <a:pPr lvl="1">
              <a:spcBef>
                <a:spcPts val="1200"/>
              </a:spcBef>
            </a:pPr>
            <a:r>
              <a:rPr lang="en-US" sz="2400" dirty="0" smtClean="0">
                <a:solidFill>
                  <a:srgbClr val="002060"/>
                </a:solidFill>
              </a:rPr>
              <a:t>Mortgages did not require large enough monthly payments to pay off loans.</a:t>
            </a:r>
          </a:p>
          <a:p>
            <a:pPr lvl="1">
              <a:spcBef>
                <a:spcPts val="1200"/>
              </a:spcBef>
            </a:pPr>
            <a:r>
              <a:rPr lang="en-US" sz="2400" dirty="0" smtClean="0">
                <a:solidFill>
                  <a:srgbClr val="002060"/>
                </a:solidFill>
              </a:rPr>
              <a:t>Borrowers had insufficient income </a:t>
            </a:r>
            <a:r>
              <a:rPr lang="en-US" sz="2400" dirty="0" smtClean="0"/>
              <a:t>to qualify for loans they received.</a:t>
            </a:r>
            <a:endParaRPr lang="en-US" sz="2400" dirty="0" smtClean="0">
              <a:solidFill>
                <a:srgbClr val="002060"/>
              </a:solidFill>
            </a:endParaRPr>
          </a:p>
          <a:p>
            <a:pPr lvl="1">
              <a:spcBef>
                <a:spcPts val="1200"/>
              </a:spcBef>
            </a:pPr>
            <a:r>
              <a:rPr lang="en-US" sz="2400" dirty="0" smtClean="0">
                <a:solidFill>
                  <a:srgbClr val="002060"/>
                </a:solidFill>
              </a:rPr>
              <a:t>Lenders made loans with the intent to sell them – the </a:t>
            </a:r>
            <a:r>
              <a:rPr lang="en-US" sz="2400" i="1" dirty="0" smtClean="0">
                <a:solidFill>
                  <a:srgbClr val="002060"/>
                </a:solidFill>
              </a:rPr>
              <a:t>originate-to-distribute </a:t>
            </a:r>
            <a:r>
              <a:rPr lang="en-US" sz="2400" dirty="0" smtClean="0">
                <a:solidFill>
                  <a:srgbClr val="002060"/>
                </a:solidFill>
              </a:rPr>
              <a:t>approach – so as not to retain the credit risk</a:t>
            </a:r>
            <a:r>
              <a:rPr lang="en-US" dirty="0"/>
              <a:t>.</a:t>
            </a:r>
            <a:endParaRPr lang="en-US" dirty="0">
              <a:solidFill>
                <a:srgbClr val="002060"/>
              </a:solidFill>
            </a:endParaRP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20</a:t>
            </a:fld>
            <a:endParaRPr lang="en-US">
              <a:solidFill>
                <a:prstClr val="black">
                  <a:tint val="75000"/>
                </a:prstClr>
              </a:solidFill>
            </a:endParaRPr>
          </a:p>
        </p:txBody>
      </p:sp>
      <p:sp>
        <p:nvSpPr>
          <p:cNvPr id="5" name="Rectangle 4"/>
          <p:cNvSpPr/>
          <p:nvPr/>
        </p:nvSpPr>
        <p:spPr>
          <a:xfrm>
            <a:off x="1219747" y="6205309"/>
            <a:ext cx="6858000" cy="369332"/>
          </a:xfrm>
          <a:prstGeom prst="rect">
            <a:avLst/>
          </a:prstGeom>
        </p:spPr>
        <p:txBody>
          <a:bodyPr wrap="square">
            <a:spAutoFit/>
          </a:bodyPr>
          <a:lstStyle/>
          <a:p>
            <a:pPr algn="ctr" fontAlgn="auto">
              <a:spcBef>
                <a:spcPts val="0"/>
              </a:spcBef>
              <a:spcAft>
                <a:spcPts val="0"/>
              </a:spcAft>
            </a:pPr>
            <a:r>
              <a:rPr lang="en-US" altLang="en-US" sz="900" dirty="0">
                <a:solidFill>
                  <a:srgbClr val="44546A">
                    <a:lumMod val="60000"/>
                    <a:lumOff val="40000"/>
                  </a:srgbClr>
                </a:solidFill>
                <a:latin typeface="Calibri" panose="020F0502020204030204"/>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317588311"/>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Financial Crisis of 2007 - 2009</a:t>
            </a:r>
            <a:endParaRPr lang="en-US" dirty="0"/>
          </a:p>
        </p:txBody>
      </p:sp>
      <p:sp>
        <p:nvSpPr>
          <p:cNvPr id="3" name="Content Placeholder 2"/>
          <p:cNvSpPr>
            <a:spLocks noGrp="1"/>
          </p:cNvSpPr>
          <p:nvPr>
            <p:ph idx="1"/>
          </p:nvPr>
        </p:nvSpPr>
        <p:spPr>
          <a:xfrm>
            <a:off x="617520" y="1600200"/>
            <a:ext cx="7886700" cy="4351338"/>
          </a:xfrm>
        </p:spPr>
        <p:txBody>
          <a:bodyPr>
            <a:normAutofit/>
          </a:bodyPr>
          <a:lstStyle/>
          <a:p>
            <a:r>
              <a:rPr lang="en-US" dirty="0" smtClean="0">
                <a:solidFill>
                  <a:srgbClr val="002060"/>
                </a:solidFill>
              </a:rPr>
              <a:t>Multiple mortgage banks failures and defaults:</a:t>
            </a:r>
          </a:p>
          <a:p>
            <a:pPr lvl="1">
              <a:spcBef>
                <a:spcPts val="1200"/>
              </a:spcBef>
            </a:pPr>
            <a:r>
              <a:rPr lang="en-US" dirty="0" smtClean="0">
                <a:solidFill>
                  <a:srgbClr val="002060"/>
                </a:solidFill>
              </a:rPr>
              <a:t>Home price declines led to losses from mortgage defaults.</a:t>
            </a:r>
          </a:p>
          <a:p>
            <a:pPr lvl="1">
              <a:spcBef>
                <a:spcPts val="1200"/>
              </a:spcBef>
            </a:pPr>
            <a:r>
              <a:rPr lang="en-US" dirty="0" smtClean="0"/>
              <a:t>Many high-risk borrowers whose income did not cover payment amounts that would repay their loans.</a:t>
            </a:r>
            <a:endParaRPr lang="en-US" dirty="0" smtClean="0">
              <a:solidFill>
                <a:srgbClr val="002060"/>
              </a:solidFill>
            </a:endParaRPr>
          </a:p>
          <a:p>
            <a:pPr lvl="1">
              <a:spcBef>
                <a:spcPts val="1200"/>
              </a:spcBef>
            </a:pPr>
            <a:r>
              <a:rPr lang="en-US" i="1" dirty="0" smtClean="0">
                <a:solidFill>
                  <a:srgbClr val="002060"/>
                </a:solidFill>
              </a:rPr>
              <a:t>Subprime</a:t>
            </a:r>
            <a:r>
              <a:rPr lang="en-US" dirty="0" smtClean="0">
                <a:solidFill>
                  <a:srgbClr val="002060"/>
                </a:solidFill>
              </a:rPr>
              <a:t> borrower loans with teaser rates and interest only payments  resulted in negative amortization.</a:t>
            </a:r>
          </a:p>
          <a:p>
            <a:pPr lvl="1">
              <a:spcBef>
                <a:spcPts val="1200"/>
              </a:spcBef>
            </a:pPr>
            <a:r>
              <a:rPr lang="en-US" dirty="0" smtClean="0">
                <a:solidFill>
                  <a:srgbClr val="002060"/>
                </a:solidFill>
              </a:rPr>
              <a:t>Sustained drop in housing prices led to large write-downs.</a:t>
            </a:r>
          </a:p>
          <a:p>
            <a:pPr lvl="1">
              <a:spcBef>
                <a:spcPts val="1200"/>
              </a:spcBef>
            </a:pPr>
            <a:r>
              <a:rPr lang="en-US" dirty="0" smtClean="0">
                <a:solidFill>
                  <a:srgbClr val="002060"/>
                </a:solidFill>
              </a:rPr>
              <a:t>Credit availability was restricted and terms were increasingly strict.</a:t>
            </a:r>
          </a:p>
          <a:p>
            <a:pPr lvl="1"/>
            <a:endParaRPr lang="en-US" dirty="0" smtClean="0">
              <a:solidFill>
                <a:srgbClr val="002060"/>
              </a:solidFill>
            </a:endParaRPr>
          </a:p>
          <a:p>
            <a:pPr lvl="2"/>
            <a:endParaRPr lang="en-US" dirty="0">
              <a:solidFill>
                <a:srgbClr val="002060"/>
              </a:solidFill>
            </a:endParaRP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81829863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Financial Crisis of 2007 - 2009</a:t>
            </a:r>
            <a:endParaRPr lang="en-US" dirty="0">
              <a:solidFill>
                <a:srgbClr val="002060"/>
              </a:solidFill>
            </a:endParaRPr>
          </a:p>
        </p:txBody>
      </p:sp>
      <p:sp>
        <p:nvSpPr>
          <p:cNvPr id="3" name="Content Placeholder 2"/>
          <p:cNvSpPr>
            <a:spLocks noGrp="1"/>
          </p:cNvSpPr>
          <p:nvPr>
            <p:ph idx="1"/>
          </p:nvPr>
        </p:nvSpPr>
        <p:spPr>
          <a:xfrm>
            <a:off x="628650" y="1600200"/>
            <a:ext cx="7886700" cy="4351338"/>
          </a:xfrm>
        </p:spPr>
        <p:txBody>
          <a:bodyPr>
            <a:normAutofit lnSpcReduction="10000"/>
          </a:bodyPr>
          <a:lstStyle/>
          <a:p>
            <a:pPr>
              <a:spcBef>
                <a:spcPts val="1200"/>
              </a:spcBef>
            </a:pPr>
            <a:r>
              <a:rPr lang="en-US" dirty="0" smtClean="0">
                <a:solidFill>
                  <a:srgbClr val="002060"/>
                </a:solidFill>
              </a:rPr>
              <a:t>Collapse and/or Failure of:</a:t>
            </a:r>
          </a:p>
          <a:p>
            <a:pPr lvl="1">
              <a:spcBef>
                <a:spcPts val="1200"/>
              </a:spcBef>
            </a:pPr>
            <a:r>
              <a:rPr lang="en-US" dirty="0" smtClean="0">
                <a:solidFill>
                  <a:srgbClr val="002060"/>
                </a:solidFill>
              </a:rPr>
              <a:t>Bear Stearns, Lehman Brothers, Countrywide,  Washington Mutual and Wachovia</a:t>
            </a:r>
          </a:p>
          <a:p>
            <a:pPr>
              <a:spcBef>
                <a:spcPts val="1800"/>
              </a:spcBef>
            </a:pPr>
            <a:r>
              <a:rPr lang="en-US" dirty="0" smtClean="0"/>
              <a:t>Government Response:</a:t>
            </a:r>
          </a:p>
          <a:p>
            <a:pPr lvl="1">
              <a:spcBef>
                <a:spcPts val="1200"/>
              </a:spcBef>
            </a:pPr>
            <a:r>
              <a:rPr lang="en-US" dirty="0" smtClean="0"/>
              <a:t>Fannie Mae and Freddie Mac placed into conservatorship</a:t>
            </a:r>
          </a:p>
          <a:p>
            <a:pPr lvl="1">
              <a:spcBef>
                <a:spcPts val="1200"/>
              </a:spcBef>
            </a:pPr>
            <a:r>
              <a:rPr lang="en-US" dirty="0" smtClean="0"/>
              <a:t>Loaned AIG over $150 billion</a:t>
            </a:r>
          </a:p>
          <a:p>
            <a:pPr lvl="1">
              <a:spcBef>
                <a:spcPts val="1200"/>
              </a:spcBef>
            </a:pPr>
            <a:r>
              <a:rPr lang="en-US" dirty="0" smtClean="0"/>
              <a:t>Insured money market mutual funds</a:t>
            </a:r>
          </a:p>
          <a:p>
            <a:pPr lvl="1">
              <a:spcBef>
                <a:spcPts val="1200"/>
              </a:spcBef>
            </a:pPr>
            <a:r>
              <a:rPr lang="en-US" dirty="0" smtClean="0"/>
              <a:t>Authorized Bank of America to acquire Merrill Lynch</a:t>
            </a:r>
          </a:p>
          <a:p>
            <a:pPr lvl="1">
              <a:spcBef>
                <a:spcPts val="1200"/>
              </a:spcBef>
            </a:pPr>
            <a:r>
              <a:rPr lang="en-US" dirty="0" smtClean="0"/>
              <a:t>Approved </a:t>
            </a:r>
            <a:r>
              <a:rPr lang="en-US" smtClean="0"/>
              <a:t>Goldman Sachs</a:t>
            </a:r>
            <a:r>
              <a:rPr lang="en-US" dirty="0" smtClean="0"/>
              <a:t>, Morgan Stanley, MetLife and American Express to convert to bank holding companies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61354590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Response (cont’d)</a:t>
            </a:r>
            <a:endParaRPr lang="en-US" dirty="0"/>
          </a:p>
        </p:txBody>
      </p:sp>
      <p:sp>
        <p:nvSpPr>
          <p:cNvPr id="3" name="Content Placeholder 2"/>
          <p:cNvSpPr>
            <a:spLocks noGrp="1"/>
          </p:cNvSpPr>
          <p:nvPr>
            <p:ph idx="1"/>
          </p:nvPr>
        </p:nvSpPr>
        <p:spPr>
          <a:xfrm>
            <a:off x="628650" y="1617662"/>
            <a:ext cx="7886700" cy="4572000"/>
          </a:xfrm>
        </p:spPr>
        <p:txBody>
          <a:bodyPr>
            <a:normAutofit/>
          </a:bodyPr>
          <a:lstStyle/>
          <a:p>
            <a:pPr lvl="1"/>
            <a:r>
              <a:rPr lang="en-US" dirty="0" smtClean="0"/>
              <a:t>Authorized </a:t>
            </a:r>
            <a:r>
              <a:rPr lang="en-US" dirty="0"/>
              <a:t>the Federal Reserve to purchase commercial paper directly from companies such as General </a:t>
            </a:r>
            <a:r>
              <a:rPr lang="en-US" dirty="0" smtClean="0"/>
              <a:t>Electric</a:t>
            </a:r>
            <a:endParaRPr lang="en-US" dirty="0"/>
          </a:p>
          <a:p>
            <a:pPr lvl="1"/>
            <a:r>
              <a:rPr lang="en-US" dirty="0" smtClean="0"/>
              <a:t>Increased FDIC coverage to $250,000 for domestic deposits and to unlimited coverage for business deposits</a:t>
            </a:r>
          </a:p>
          <a:p>
            <a:pPr lvl="1"/>
            <a:r>
              <a:rPr lang="en-US" dirty="0" smtClean="0"/>
              <a:t>Established Troubled Asset Relief Program – TARP</a:t>
            </a:r>
          </a:p>
          <a:p>
            <a:pPr lvl="1"/>
            <a:r>
              <a:rPr lang="en-US" dirty="0" smtClean="0"/>
              <a:t>Purchased $125 billion of preferred stock in nine large U.S. banks</a:t>
            </a:r>
          </a:p>
          <a:p>
            <a:pPr lvl="1"/>
            <a:r>
              <a:rPr lang="en-US" dirty="0" smtClean="0"/>
              <a:t>Loaned large amounts to large U.S. financial institutions</a:t>
            </a:r>
          </a:p>
          <a:p>
            <a:pPr lvl="1"/>
            <a:r>
              <a:rPr lang="en-US" dirty="0" smtClean="0"/>
              <a:t>Authorized the sale of FDIC-insured bonds</a:t>
            </a:r>
          </a:p>
          <a:p>
            <a:pPr lvl="1"/>
            <a:r>
              <a:rPr lang="en-US" dirty="0" smtClean="0"/>
              <a:t>Allowed hedge funds to borrow from the Federal Reserve</a:t>
            </a:r>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74304177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Financial Crisis of 2007 - 2009</a:t>
            </a:r>
          </a:p>
        </p:txBody>
      </p:sp>
      <p:sp>
        <p:nvSpPr>
          <p:cNvPr id="3" name="Content Placeholder 2"/>
          <p:cNvSpPr>
            <a:spLocks noGrp="1"/>
          </p:cNvSpPr>
          <p:nvPr>
            <p:ph idx="1"/>
          </p:nvPr>
        </p:nvSpPr>
        <p:spPr>
          <a:xfrm>
            <a:off x="631219" y="1600200"/>
            <a:ext cx="7886700" cy="4495800"/>
          </a:xfrm>
        </p:spPr>
        <p:txBody>
          <a:bodyPr>
            <a:normAutofit/>
          </a:bodyPr>
          <a:lstStyle/>
          <a:p>
            <a:r>
              <a:rPr lang="en-US" dirty="0" smtClean="0"/>
              <a:t>Large institutions less willing to make unsecured loans to other institutions.</a:t>
            </a:r>
          </a:p>
          <a:p>
            <a:pPr lvl="1"/>
            <a:r>
              <a:rPr lang="en-US" dirty="0" smtClean="0"/>
              <a:t>Interbank interest rates, such as the London Interbank Offer Rate (LIBOR) rates rose sharply.</a:t>
            </a:r>
          </a:p>
          <a:p>
            <a:pPr lvl="1"/>
            <a:r>
              <a:rPr lang="en-US" dirty="0" smtClean="0"/>
              <a:t>Spread between LIBOR and Treasury rates at record highs.</a:t>
            </a:r>
          </a:p>
          <a:p>
            <a:r>
              <a:rPr lang="en-US" dirty="0" smtClean="0"/>
              <a:t>U.S. and other countries fell into a recession.</a:t>
            </a:r>
          </a:p>
          <a:p>
            <a:r>
              <a:rPr lang="en-US" dirty="0" smtClean="0"/>
              <a:t>Housing values dropped and foreclosures reached historically high levels in some markets.</a:t>
            </a:r>
          </a:p>
          <a:p>
            <a:pPr lvl="1"/>
            <a:r>
              <a:rPr lang="en-US" dirty="0" smtClean="0"/>
              <a:t>Congress and FDIC promoted loan modifications for troubled borrowers.</a:t>
            </a:r>
          </a:p>
          <a:p>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79261806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Financial Crisis of 2007 - 2009</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10" name="Picture 9"/>
          <p:cNvPicPr>
            <a:picLocks noChangeAspect="1"/>
          </p:cNvPicPr>
          <p:nvPr/>
        </p:nvPicPr>
        <p:blipFill>
          <a:blip r:embed="rId2"/>
          <a:stretch>
            <a:fillRect/>
          </a:stretch>
        </p:blipFill>
        <p:spPr>
          <a:xfrm>
            <a:off x="990600" y="1447800"/>
            <a:ext cx="6858000" cy="4548503"/>
          </a:xfrm>
          <a:prstGeom prst="rect">
            <a:avLst/>
          </a:prstGeom>
        </p:spPr>
      </p:pic>
    </p:spTree>
    <p:extLst>
      <p:ext uri="{BB962C8B-B14F-4D97-AF65-F5344CB8AC3E}">
        <p14:creationId xmlns:p14="http://schemas.microsoft.com/office/powerpoint/2010/main" val="422450963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Banks and the Banking Environment</a:t>
            </a:r>
            <a:endParaRPr lang="en-US" dirty="0"/>
          </a:p>
        </p:txBody>
      </p:sp>
      <p:sp>
        <p:nvSpPr>
          <p:cNvPr id="3" name="Content Placeholder 2"/>
          <p:cNvSpPr>
            <a:spLocks noGrp="1"/>
          </p:cNvSpPr>
          <p:nvPr>
            <p:ph idx="1"/>
          </p:nvPr>
        </p:nvSpPr>
        <p:spPr>
          <a:xfrm>
            <a:off x="628650" y="1824662"/>
            <a:ext cx="7886700" cy="4351338"/>
          </a:xfrm>
        </p:spPr>
        <p:txBody>
          <a:bodyPr>
            <a:normAutofit/>
          </a:bodyPr>
          <a:lstStyle/>
          <a:p>
            <a:r>
              <a:rPr lang="en-US" dirty="0" smtClean="0"/>
              <a:t>Many of the largest banks that operate in national and international markets realized large losses:</a:t>
            </a:r>
          </a:p>
          <a:p>
            <a:pPr lvl="1"/>
            <a:r>
              <a:rPr lang="en-US" dirty="0" smtClean="0"/>
              <a:t>Subprime mortgages</a:t>
            </a:r>
          </a:p>
          <a:p>
            <a:pPr lvl="1"/>
            <a:r>
              <a:rPr lang="en-US" dirty="0" smtClean="0"/>
              <a:t>Private-label mortgage backed securities</a:t>
            </a:r>
          </a:p>
          <a:p>
            <a:pPr lvl="1"/>
            <a:r>
              <a:rPr lang="en-US" dirty="0" smtClean="0"/>
              <a:t>Loans to private equity firms involved in leverage buyouts</a:t>
            </a:r>
          </a:p>
          <a:p>
            <a:pPr lvl="1"/>
            <a:r>
              <a:rPr lang="en-US" dirty="0" smtClean="0"/>
              <a:t>Credit default swaps</a:t>
            </a:r>
          </a:p>
          <a:p>
            <a:pPr lvl="1"/>
            <a:r>
              <a:rPr lang="en-US" dirty="0" smtClean="0"/>
              <a:t>Speculative real estate loans </a:t>
            </a:r>
          </a:p>
          <a:p>
            <a:r>
              <a:rPr lang="en-US" dirty="0" smtClean="0"/>
              <a:t>Many small banks took significant losses on commercial real estate loans and write-downs.</a:t>
            </a:r>
          </a:p>
          <a:p>
            <a:pPr lvl="1"/>
            <a:endParaRPr lang="en-US" dirty="0" smtClean="0"/>
          </a:p>
          <a:p>
            <a:pPr lvl="1"/>
            <a:endParaRPr lang="en-US" dirty="0" smtClean="0"/>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588300747"/>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Banks and the Banking Environment</a:t>
            </a:r>
            <a:endParaRPr lang="en-US" dirty="0"/>
          </a:p>
        </p:txBody>
      </p:sp>
      <p:sp>
        <p:nvSpPr>
          <p:cNvPr id="3" name="Content Placeholder 2"/>
          <p:cNvSpPr>
            <a:spLocks noGrp="1"/>
          </p:cNvSpPr>
          <p:nvPr>
            <p:ph idx="1"/>
          </p:nvPr>
        </p:nvSpPr>
        <p:spPr>
          <a:xfrm>
            <a:off x="602965" y="1838324"/>
            <a:ext cx="7886700" cy="4351338"/>
          </a:xfrm>
        </p:spPr>
        <p:txBody>
          <a:bodyPr>
            <a:normAutofit/>
          </a:bodyPr>
          <a:lstStyle/>
          <a:p>
            <a:r>
              <a:rPr lang="en-US" dirty="0" smtClean="0"/>
              <a:t>Dramatic change in the structure and operations of U.S. banks.</a:t>
            </a:r>
          </a:p>
          <a:p>
            <a:r>
              <a:rPr lang="en-US" dirty="0" smtClean="0"/>
              <a:t>Federal Reserve provided direct loans, guarantees, and lines of credit to financial institutions that exceeded $1 trillion.</a:t>
            </a:r>
          </a:p>
          <a:p>
            <a:r>
              <a:rPr lang="en-US" dirty="0" smtClean="0"/>
              <a:t>Asset  write-downs and loan charge-offs in the U.S. led to similar problems in other countries.</a:t>
            </a:r>
          </a:p>
          <a:p>
            <a:pPr lvl="1"/>
            <a:endParaRPr lang="en-US" dirty="0" smtClean="0"/>
          </a:p>
          <a:p>
            <a:pPr lvl="1"/>
            <a:endParaRPr lang="en-US" dirty="0" smtClean="0"/>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25464708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Differ?</a:t>
            </a:r>
            <a:endParaRPr lang="en-US" dirty="0"/>
          </a:p>
        </p:txBody>
      </p:sp>
      <p:sp>
        <p:nvSpPr>
          <p:cNvPr id="3" name="Content Placeholder 2"/>
          <p:cNvSpPr>
            <a:spLocks noGrp="1"/>
          </p:cNvSpPr>
          <p:nvPr>
            <p:ph idx="1"/>
          </p:nvPr>
        </p:nvSpPr>
        <p:spPr/>
        <p:txBody>
          <a:bodyPr/>
          <a:lstStyle/>
          <a:p>
            <a:r>
              <a:rPr lang="en-US" dirty="0" smtClean="0"/>
              <a:t>Global Banks:</a:t>
            </a:r>
          </a:p>
          <a:p>
            <a:pPr lvl="1"/>
            <a:r>
              <a:rPr lang="en-US" dirty="0" smtClean="0"/>
              <a:t>Offer a wide array of products and services globally</a:t>
            </a:r>
          </a:p>
          <a:p>
            <a:r>
              <a:rPr lang="en-US" dirty="0" smtClean="0"/>
              <a:t>Super-Regional Banks:</a:t>
            </a:r>
          </a:p>
          <a:p>
            <a:pPr lvl="1"/>
            <a:r>
              <a:rPr lang="en-US" dirty="0" smtClean="0"/>
              <a:t>Similar to global banks but smaller in size and market penetration</a:t>
            </a:r>
          </a:p>
          <a:p>
            <a:r>
              <a:rPr lang="en-US" dirty="0" smtClean="0"/>
              <a:t>Community Banks:</a:t>
            </a:r>
          </a:p>
          <a:p>
            <a:pPr lvl="1"/>
            <a:r>
              <a:rPr lang="en-US" dirty="0" smtClean="0"/>
              <a:t>Smaller trade area with total assets under $1 billion</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83187922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3" name="Content Placeholder 2"/>
          <p:cNvSpPr>
            <a:spLocks noGrp="1"/>
          </p:cNvSpPr>
          <p:nvPr>
            <p:ph idx="1"/>
          </p:nvPr>
        </p:nvSpPr>
        <p:spPr>
          <a:xfrm>
            <a:off x="628650" y="1524000"/>
            <a:ext cx="7886700" cy="4351338"/>
          </a:xfrm>
        </p:spPr>
        <p:txBody>
          <a:bodyPr>
            <a:normAutofit/>
          </a:bodyPr>
          <a:lstStyle/>
          <a:p>
            <a:r>
              <a:rPr lang="en-US" dirty="0" smtClean="0"/>
              <a:t>Banking industry has consolidated.</a:t>
            </a:r>
          </a:p>
          <a:p>
            <a:pPr lvl="1"/>
            <a:r>
              <a:rPr lang="en-US" dirty="0" smtClean="0"/>
              <a:t>Managers seek economies of scale and use technology to offer products and services across markets.</a:t>
            </a:r>
          </a:p>
          <a:p>
            <a:r>
              <a:rPr lang="en-US" dirty="0" smtClean="0"/>
              <a:t>FDIC insures commercial bank deposits and serves as one of the major bank regulatory organizations.</a:t>
            </a:r>
          </a:p>
          <a:p>
            <a:pPr lvl="1"/>
            <a:r>
              <a:rPr lang="en-US" dirty="0" smtClean="0"/>
              <a:t>An independent bank is a single organization that accepts deposits and makes loans.</a:t>
            </a:r>
          </a:p>
          <a:p>
            <a:pPr lvl="1"/>
            <a:r>
              <a:rPr lang="en-US" dirty="0" smtClean="0"/>
              <a:t>Thrifts are regulated by the OCC and were initially organized to emphasize mortgage lending to individuals.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29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98000463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banks start?</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In ancient times, wealth was stored in the form of something valuable such as gold, cattle or grain.  However, gold, cattle, and grain are hard to use for transactions.</a:t>
            </a:r>
          </a:p>
          <a:p>
            <a:r>
              <a:rPr lang="en-US" dirty="0" smtClean="0"/>
              <a:t>Innovators created paper “claims” or “receipts” against the gold/grain/cattle.  Then, merchants and citizens started accepting these claim tickets as payment.  Viola! Money was born.  </a:t>
            </a:r>
          </a:p>
          <a:p>
            <a:endParaRPr lang="en-US" dirty="0"/>
          </a:p>
        </p:txBody>
      </p:sp>
    </p:spTree>
    <p:extLst>
      <p:ext uri="{BB962C8B-B14F-4D97-AF65-F5344CB8AC3E}">
        <p14:creationId xmlns:p14="http://schemas.microsoft.com/office/powerpoint/2010/main" val="213250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3870"/>
            <a:ext cx="7886700" cy="1325563"/>
          </a:xfrm>
        </p:spPr>
        <p:txBody>
          <a:bodyPr/>
          <a:lstStyle/>
          <a:p>
            <a:r>
              <a:rPr lang="en-US" dirty="0" smtClean="0"/>
              <a:t>Trends in the Structure of Banks –      Bank Holding Companies (BHC)</a:t>
            </a:r>
            <a:endParaRPr lang="en-US" dirty="0"/>
          </a:p>
        </p:txBody>
      </p:sp>
      <p:sp>
        <p:nvSpPr>
          <p:cNvPr id="3" name="Content Placeholder 2"/>
          <p:cNvSpPr>
            <a:spLocks noGrp="1"/>
          </p:cNvSpPr>
          <p:nvPr>
            <p:ph idx="1"/>
          </p:nvPr>
        </p:nvSpPr>
        <p:spPr/>
        <p:txBody>
          <a:bodyPr>
            <a:normAutofit/>
          </a:bodyPr>
          <a:lstStyle/>
          <a:p>
            <a:r>
              <a:rPr lang="en-US" dirty="0" smtClean="0"/>
              <a:t>Owns controlling interest in one or more commercial banks.</a:t>
            </a:r>
          </a:p>
          <a:p>
            <a:r>
              <a:rPr lang="en-US" dirty="0" smtClean="0"/>
              <a:t>Prior to the enactment of interstate branching, primary motivation was to circumvent restrictions.</a:t>
            </a:r>
          </a:p>
          <a:p>
            <a:r>
              <a:rPr lang="en-US" dirty="0" smtClean="0"/>
              <a:t>Primary motivation today is to broaden scope of products that can be offered.</a:t>
            </a:r>
          </a:p>
          <a:p>
            <a:r>
              <a:rPr lang="en-US" dirty="0" smtClean="0"/>
              <a:t>Holding company is the parent and operating entities are the subsidiaries.</a:t>
            </a:r>
          </a:p>
          <a:p>
            <a:r>
              <a:rPr lang="en-US" dirty="0" smtClean="0"/>
              <a:t>One-bank holding companies control only one bank.</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136059143"/>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3870"/>
            <a:ext cx="7886700" cy="1325563"/>
          </a:xfrm>
        </p:spPr>
        <p:txBody>
          <a:bodyPr/>
          <a:lstStyle/>
          <a:p>
            <a:r>
              <a:rPr lang="en-US" dirty="0" smtClean="0"/>
              <a:t>Trends in the Structure of Banks –      Bank Holding Companies (BHC)</a:t>
            </a:r>
            <a:endParaRPr lang="en-US" dirty="0"/>
          </a:p>
        </p:txBody>
      </p:sp>
      <p:sp>
        <p:nvSpPr>
          <p:cNvPr id="3" name="Content Placeholder 2"/>
          <p:cNvSpPr>
            <a:spLocks noGrp="1"/>
          </p:cNvSpPr>
          <p:nvPr>
            <p:ph idx="1"/>
          </p:nvPr>
        </p:nvSpPr>
        <p:spPr/>
        <p:txBody>
          <a:bodyPr>
            <a:normAutofit/>
          </a:bodyPr>
          <a:lstStyle/>
          <a:p>
            <a:r>
              <a:rPr lang="en-US" dirty="0" smtClean="0"/>
              <a:t>Multibank holding companies control at least two commercial banks.</a:t>
            </a:r>
          </a:p>
          <a:p>
            <a:pPr lvl="1"/>
            <a:r>
              <a:rPr lang="en-US" dirty="0" smtClean="0"/>
              <a:t>Some treat subsidiaries like branches.</a:t>
            </a:r>
          </a:p>
          <a:p>
            <a:pPr lvl="1"/>
            <a:r>
              <a:rPr lang="en-US" dirty="0" smtClean="0"/>
              <a:t>Others allow subsidiaries to operate quasi-independently.</a:t>
            </a:r>
          </a:p>
          <a:p>
            <a:r>
              <a:rPr lang="en-US" dirty="0" smtClean="0"/>
              <a:t>Bank Holding Company Act of 1956 assigned regulatory responsibility to the Federal Reserve.</a:t>
            </a:r>
          </a:p>
          <a:p>
            <a:r>
              <a:rPr lang="en-US" dirty="0" smtClean="0"/>
              <a:t>Under current regulations BHC can acquire nonbank subsidiaries offering products and services closely related to banking. </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676446122"/>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095531" y="1295400"/>
            <a:ext cx="6801871" cy="4610059"/>
          </a:xfrm>
          <a:prstGeom prst="rect">
            <a:avLst/>
          </a:prstGeom>
        </p:spPr>
      </p:pic>
    </p:spTree>
    <p:extLst>
      <p:ext uri="{BB962C8B-B14F-4D97-AF65-F5344CB8AC3E}">
        <p14:creationId xmlns:p14="http://schemas.microsoft.com/office/powerpoint/2010/main" val="189745267"/>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990600" y="1371600"/>
            <a:ext cx="6934200" cy="4735584"/>
          </a:xfrm>
          <a:prstGeom prst="rect">
            <a:avLst/>
          </a:prstGeom>
        </p:spPr>
      </p:pic>
    </p:spTree>
    <p:extLst>
      <p:ext uri="{BB962C8B-B14F-4D97-AF65-F5344CB8AC3E}">
        <p14:creationId xmlns:p14="http://schemas.microsoft.com/office/powerpoint/2010/main" val="411678774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the Structure of Banks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599540" y="1371600"/>
            <a:ext cx="7886700" cy="4726721"/>
          </a:xfrm>
          <a:prstGeom prst="rect">
            <a:avLst/>
          </a:prstGeom>
        </p:spPr>
      </p:pic>
    </p:spTree>
    <p:extLst>
      <p:ext uri="{BB962C8B-B14F-4D97-AF65-F5344CB8AC3E}">
        <p14:creationId xmlns:p14="http://schemas.microsoft.com/office/powerpoint/2010/main" val="140686972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the Structure of </a:t>
            </a:r>
            <a:r>
              <a:rPr lang="en-US" dirty="0" smtClean="0"/>
              <a:t>Banks </a:t>
            </a:r>
            <a:r>
              <a:rPr lang="en-US" dirty="0"/>
              <a:t>–  </a:t>
            </a:r>
            <a:r>
              <a:rPr lang="en-US" dirty="0" smtClean="0"/>
              <a:t>Financial Holding Companies (FHC)</a:t>
            </a:r>
            <a:endParaRPr lang="en-US" dirty="0"/>
          </a:p>
        </p:txBody>
      </p:sp>
      <p:sp>
        <p:nvSpPr>
          <p:cNvPr id="3" name="Content Placeholder 2"/>
          <p:cNvSpPr>
            <a:spLocks noGrp="1"/>
          </p:cNvSpPr>
          <p:nvPr>
            <p:ph idx="1"/>
          </p:nvPr>
        </p:nvSpPr>
        <p:spPr>
          <a:xfrm>
            <a:off x="533400" y="1890179"/>
            <a:ext cx="8077200" cy="4953000"/>
          </a:xfrm>
        </p:spPr>
        <p:txBody>
          <a:bodyPr>
            <a:normAutofit/>
          </a:bodyPr>
          <a:lstStyle/>
          <a:p>
            <a:r>
              <a:rPr lang="en-US" dirty="0" smtClean="0"/>
              <a:t>Primary advantage is entity can engage in a wide range of financial activities not permitted in the bank or in a BHC including:</a:t>
            </a:r>
          </a:p>
          <a:p>
            <a:pPr lvl="1"/>
            <a:r>
              <a:rPr lang="en-US" dirty="0" smtClean="0"/>
              <a:t>Underwriting and selling insurance and securities</a:t>
            </a:r>
          </a:p>
          <a:p>
            <a:pPr lvl="1"/>
            <a:r>
              <a:rPr lang="en-US" dirty="0" smtClean="0"/>
              <a:t>Both commercial and merchant banking</a:t>
            </a:r>
          </a:p>
          <a:p>
            <a:pPr lvl="1"/>
            <a:r>
              <a:rPr lang="en-US" dirty="0" smtClean="0"/>
              <a:t>Insurance company portfolio investment activities</a:t>
            </a:r>
          </a:p>
          <a:p>
            <a:pPr lvl="1"/>
            <a:r>
              <a:rPr lang="en-US" dirty="0" smtClean="0"/>
              <a:t>Activities that are “complementary” to financial activities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91717104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the Structure of Banks –  Financial Holding Companies (FHC)</a:t>
            </a:r>
          </a:p>
        </p:txBody>
      </p:sp>
      <p:sp>
        <p:nvSpPr>
          <p:cNvPr id="3" name="Content Placeholder 2"/>
          <p:cNvSpPr>
            <a:spLocks noGrp="1"/>
          </p:cNvSpPr>
          <p:nvPr>
            <p:ph idx="1"/>
          </p:nvPr>
        </p:nvSpPr>
        <p:spPr/>
        <p:txBody>
          <a:bodyPr>
            <a:normAutofit lnSpcReduction="10000"/>
          </a:bodyPr>
          <a:lstStyle/>
          <a:p>
            <a:r>
              <a:rPr lang="en-US" dirty="0" smtClean="0"/>
              <a:t>Fed may not permit forming an FHC (or converting a BHC to an FHC) if any of its insured depository institution subsidiaries:</a:t>
            </a:r>
          </a:p>
          <a:p>
            <a:pPr lvl="1"/>
            <a:r>
              <a:rPr lang="en-US" dirty="0" smtClean="0"/>
              <a:t>Not well capitalized or well managed</a:t>
            </a:r>
          </a:p>
          <a:p>
            <a:pPr lvl="1"/>
            <a:r>
              <a:rPr lang="en-US" dirty="0" smtClean="0"/>
              <a:t>Did not receive at least a “Satisfactory” rating in its most recent CRA exam</a:t>
            </a:r>
          </a:p>
          <a:p>
            <a:r>
              <a:rPr lang="en-US" dirty="0" smtClean="0"/>
              <a:t>FHC can own a bank, BHC, thrift or thrift holding company:</a:t>
            </a:r>
          </a:p>
          <a:p>
            <a:pPr lvl="1"/>
            <a:r>
              <a:rPr lang="en-US" dirty="0"/>
              <a:t>Each of these companies owns subsidiaries, while the parent financial holding company also owns other subsidiaries </a:t>
            </a:r>
            <a:r>
              <a:rPr lang="en-US" dirty="0" smtClean="0"/>
              <a:t>directly.</a:t>
            </a:r>
            <a:endParaRPr lang="en-US" dirty="0"/>
          </a:p>
          <a:p>
            <a:pPr lvl="1"/>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59769238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670049" y="1785800"/>
            <a:ext cx="7803901" cy="3853000"/>
          </a:xfrm>
          <a:prstGeom prst="rect">
            <a:avLst/>
          </a:prstGeom>
        </p:spPr>
      </p:pic>
    </p:spTree>
    <p:extLst>
      <p:ext uri="{BB962C8B-B14F-4D97-AF65-F5344CB8AC3E}">
        <p14:creationId xmlns:p14="http://schemas.microsoft.com/office/powerpoint/2010/main" val="2164224176"/>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the Structure of Banks</a:t>
            </a:r>
            <a:endParaRPr lang="en-US" dirty="0"/>
          </a:p>
        </p:txBody>
      </p:sp>
      <p:sp>
        <p:nvSpPr>
          <p:cNvPr id="3" name="Content Placeholder 2"/>
          <p:cNvSpPr>
            <a:spLocks noGrp="1"/>
          </p:cNvSpPr>
          <p:nvPr>
            <p:ph idx="1"/>
          </p:nvPr>
        </p:nvSpPr>
        <p:spPr>
          <a:xfrm>
            <a:off x="620944" y="1524000"/>
            <a:ext cx="7886700" cy="4351338"/>
          </a:xfrm>
        </p:spPr>
        <p:txBody>
          <a:bodyPr>
            <a:normAutofit/>
          </a:bodyPr>
          <a:lstStyle/>
          <a:p>
            <a:r>
              <a:rPr lang="en-US" dirty="0" smtClean="0"/>
              <a:t>Holding Company Financial Statements:</a:t>
            </a:r>
          </a:p>
          <a:p>
            <a:pPr lvl="1"/>
            <a:r>
              <a:rPr lang="en-US" dirty="0"/>
              <a:t>C</a:t>
            </a:r>
            <a:r>
              <a:rPr lang="en-US" dirty="0" smtClean="0"/>
              <a:t>onsolidated financial statements of a holding company and its subsidiaries reflect aggregate or consolidated performance.</a:t>
            </a:r>
          </a:p>
          <a:p>
            <a:pPr lvl="2"/>
            <a:r>
              <a:rPr lang="en-US" dirty="0"/>
              <a:t>U</a:t>
            </a:r>
            <a:r>
              <a:rPr lang="en-US" dirty="0" smtClean="0"/>
              <a:t>seful </a:t>
            </a:r>
            <a:r>
              <a:rPr lang="en-US" dirty="0"/>
              <a:t>to examine </a:t>
            </a:r>
            <a:r>
              <a:rPr lang="en-US" dirty="0" smtClean="0"/>
              <a:t>parent </a:t>
            </a:r>
            <a:r>
              <a:rPr lang="en-US" dirty="0"/>
              <a:t>company’s statements </a:t>
            </a:r>
            <a:r>
              <a:rPr lang="en-US" dirty="0" smtClean="0"/>
              <a:t>alone.</a:t>
            </a:r>
          </a:p>
          <a:p>
            <a:pPr lvl="1"/>
            <a:r>
              <a:rPr lang="en-US" dirty="0"/>
              <a:t>P</a:t>
            </a:r>
            <a:r>
              <a:rPr lang="en-US" dirty="0" smtClean="0"/>
              <a:t>arent </a:t>
            </a:r>
            <a:r>
              <a:rPr lang="en-US" dirty="0"/>
              <a:t>typically pays </a:t>
            </a:r>
            <a:r>
              <a:rPr lang="en-US" dirty="0" smtClean="0"/>
              <a:t>little income </a:t>
            </a:r>
            <a:r>
              <a:rPr lang="en-US" dirty="0"/>
              <a:t>tax </a:t>
            </a:r>
            <a:r>
              <a:rPr lang="en-US" dirty="0" smtClean="0"/>
              <a:t>because 80% of dividends </a:t>
            </a:r>
            <a:r>
              <a:rPr lang="en-US" dirty="0"/>
              <a:t>from subsidiaries is </a:t>
            </a:r>
            <a:r>
              <a:rPr lang="en-US" dirty="0" smtClean="0"/>
              <a:t>exempt.</a:t>
            </a:r>
            <a:endParaRPr lang="en-US" dirty="0"/>
          </a:p>
          <a:p>
            <a:pPr lvl="2"/>
            <a:r>
              <a:rPr lang="en-US" dirty="0" smtClean="0"/>
              <a:t>Under </a:t>
            </a:r>
            <a:r>
              <a:rPr lang="en-US" dirty="0"/>
              <a:t>IRS provisions, each subsidiary </a:t>
            </a:r>
            <a:r>
              <a:rPr lang="en-US" dirty="0" smtClean="0"/>
              <a:t>pays </a:t>
            </a:r>
            <a:r>
              <a:rPr lang="en-US" dirty="0"/>
              <a:t>taxes quarterly on its taxable </a:t>
            </a:r>
            <a:r>
              <a:rPr lang="en-US" dirty="0" smtClean="0"/>
              <a:t>income.</a:t>
            </a:r>
            <a:endParaRPr lang="en-US" dirty="0"/>
          </a:p>
          <a:p>
            <a:pPr lvl="2"/>
            <a:r>
              <a:rPr lang="en-US" dirty="0"/>
              <a:t>With a consolidated tax return, </a:t>
            </a:r>
            <a:r>
              <a:rPr lang="en-US" dirty="0" smtClean="0"/>
              <a:t>parent </a:t>
            </a:r>
            <a:r>
              <a:rPr lang="en-US" dirty="0"/>
              <a:t>company can use taxable income from its subsidiaries to offset its </a:t>
            </a:r>
            <a:r>
              <a:rPr lang="en-US" dirty="0" smtClean="0"/>
              <a:t>loss. </a:t>
            </a:r>
            <a:endParaRPr lang="en-US" dirty="0"/>
          </a:p>
          <a:p>
            <a:pPr lvl="2"/>
            <a:endParaRPr lang="en-US" dirty="0"/>
          </a:p>
          <a:p>
            <a:pPr lvl="2"/>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635640193"/>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39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525556" y="1600200"/>
            <a:ext cx="8092888" cy="4179600"/>
          </a:xfrm>
          <a:prstGeom prst="rect">
            <a:avLst/>
          </a:prstGeom>
        </p:spPr>
      </p:pic>
    </p:spTree>
    <p:extLst>
      <p:ext uri="{BB962C8B-B14F-4D97-AF65-F5344CB8AC3E}">
        <p14:creationId xmlns:p14="http://schemas.microsoft.com/office/powerpoint/2010/main" val="239760492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How did banks start?</a:t>
            </a:r>
            <a:endParaRPr lang="en-US" dirty="0"/>
          </a:p>
        </p:txBody>
      </p:sp>
      <p:sp>
        <p:nvSpPr>
          <p:cNvPr id="3" name="Content Placeholder 2"/>
          <p:cNvSpPr>
            <a:spLocks noGrp="1"/>
          </p:cNvSpPr>
          <p:nvPr>
            <p:ph idx="1"/>
          </p:nvPr>
        </p:nvSpPr>
        <p:spPr/>
        <p:txBody>
          <a:bodyPr/>
          <a:lstStyle/>
          <a:p>
            <a:r>
              <a:rPr lang="en-US" dirty="0" smtClean="0"/>
              <a:t>Markets to trade money for a future payout (i.e., a loan) emerged around 3000 BC.</a:t>
            </a:r>
          </a:p>
          <a:p>
            <a:r>
              <a:rPr lang="en-US" dirty="0" smtClean="0"/>
              <a:t>In ancient times, either the government, goldsmiths, or religious authorities would provide “banking” services</a:t>
            </a:r>
          </a:p>
          <a:p>
            <a:r>
              <a:rPr lang="en-US" dirty="0" smtClean="0"/>
              <a:t>By the 1600s, a pre-runner to modern banking emerged.  The first Central Bank started in 1668. </a:t>
            </a:r>
            <a:endParaRPr lang="en-US" dirty="0"/>
          </a:p>
        </p:txBody>
      </p:sp>
    </p:spTree>
    <p:extLst>
      <p:ext uri="{BB962C8B-B14F-4D97-AF65-F5344CB8AC3E}">
        <p14:creationId xmlns:p14="http://schemas.microsoft.com/office/powerpoint/2010/main" val="99250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490453" y="1476764"/>
            <a:ext cx="8092888" cy="4179600"/>
          </a:xfrm>
          <a:prstGeom prst="rect">
            <a:avLst/>
          </a:prstGeom>
        </p:spPr>
      </p:pic>
      <p:pic>
        <p:nvPicPr>
          <p:cNvPr id="5" name="Picture 4"/>
          <p:cNvPicPr>
            <a:picLocks noChangeAspect="1"/>
          </p:cNvPicPr>
          <p:nvPr/>
        </p:nvPicPr>
        <p:blipFill>
          <a:blip r:embed="rId3"/>
          <a:stretch>
            <a:fillRect/>
          </a:stretch>
        </p:blipFill>
        <p:spPr>
          <a:xfrm>
            <a:off x="609912" y="2112861"/>
            <a:ext cx="7973429" cy="4076801"/>
          </a:xfrm>
          <a:prstGeom prst="rect">
            <a:avLst/>
          </a:prstGeom>
        </p:spPr>
      </p:pic>
    </p:spTree>
    <p:extLst>
      <p:ext uri="{BB962C8B-B14F-4D97-AF65-F5344CB8AC3E}">
        <p14:creationId xmlns:p14="http://schemas.microsoft.com/office/powerpoint/2010/main" val="2319327605"/>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066800" y="1447800"/>
            <a:ext cx="6671761" cy="4405801"/>
          </a:xfrm>
          <a:prstGeom prst="rect">
            <a:avLst/>
          </a:prstGeom>
        </p:spPr>
      </p:pic>
    </p:spTree>
    <p:extLst>
      <p:ext uri="{BB962C8B-B14F-4D97-AF65-F5344CB8AC3E}">
        <p14:creationId xmlns:p14="http://schemas.microsoft.com/office/powerpoint/2010/main" val="2666439068"/>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066800" y="1447801"/>
            <a:ext cx="6671761" cy="3657600"/>
          </a:xfrm>
          <a:prstGeom prst="rect">
            <a:avLst/>
          </a:prstGeom>
        </p:spPr>
      </p:pic>
      <p:pic>
        <p:nvPicPr>
          <p:cNvPr id="5" name="Picture 4"/>
          <p:cNvPicPr>
            <a:picLocks noChangeAspect="1"/>
          </p:cNvPicPr>
          <p:nvPr/>
        </p:nvPicPr>
        <p:blipFill>
          <a:blip r:embed="rId3"/>
          <a:stretch>
            <a:fillRect/>
          </a:stretch>
        </p:blipFill>
        <p:spPr>
          <a:xfrm>
            <a:off x="1066799" y="1874900"/>
            <a:ext cx="6671761" cy="3852330"/>
          </a:xfrm>
          <a:prstGeom prst="rect">
            <a:avLst/>
          </a:prstGeom>
        </p:spPr>
      </p:pic>
    </p:spTree>
    <p:extLst>
      <p:ext uri="{BB962C8B-B14F-4D97-AF65-F5344CB8AC3E}">
        <p14:creationId xmlns:p14="http://schemas.microsoft.com/office/powerpoint/2010/main" val="2580008760"/>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1219200" y="1371600"/>
            <a:ext cx="6705600" cy="4748887"/>
          </a:xfrm>
          <a:prstGeom prst="rect">
            <a:avLst/>
          </a:prstGeom>
        </p:spPr>
      </p:pic>
    </p:spTree>
    <p:extLst>
      <p:ext uri="{BB962C8B-B14F-4D97-AF65-F5344CB8AC3E}">
        <p14:creationId xmlns:p14="http://schemas.microsoft.com/office/powerpoint/2010/main" val="3410699332"/>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Company Financial Statements</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dirty="0"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950912" y="1441723"/>
            <a:ext cx="6861175" cy="4349477"/>
          </a:xfrm>
          <a:prstGeom prst="rect">
            <a:avLst/>
          </a:prstGeom>
        </p:spPr>
      </p:pic>
      <p:pic>
        <p:nvPicPr>
          <p:cNvPr id="5" name="Picture 4"/>
          <p:cNvPicPr>
            <a:picLocks noChangeAspect="1"/>
          </p:cNvPicPr>
          <p:nvPr/>
        </p:nvPicPr>
        <p:blipFill rotWithShape="1">
          <a:blip r:embed="rId3"/>
          <a:srcRect t="-284" r="2699"/>
          <a:stretch/>
        </p:blipFill>
        <p:spPr>
          <a:xfrm>
            <a:off x="950913" y="2133600"/>
            <a:ext cx="6868784" cy="3962400"/>
          </a:xfrm>
          <a:prstGeom prst="rect">
            <a:avLst/>
          </a:prstGeom>
        </p:spPr>
      </p:pic>
    </p:spTree>
    <p:extLst>
      <p:ext uri="{BB962C8B-B14F-4D97-AF65-F5344CB8AC3E}">
        <p14:creationId xmlns:p14="http://schemas.microsoft.com/office/powerpoint/2010/main" val="1574873017"/>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Structure – </a:t>
            </a:r>
            <a:br>
              <a:rPr lang="en-US" dirty="0" smtClean="0"/>
            </a:br>
            <a:r>
              <a:rPr lang="en-US" dirty="0" smtClean="0"/>
              <a:t>S-Corp Banks</a:t>
            </a:r>
            <a:endParaRPr lang="en-US" dirty="0"/>
          </a:p>
        </p:txBody>
      </p:sp>
      <p:sp>
        <p:nvSpPr>
          <p:cNvPr id="3" name="Content Placeholder 2"/>
          <p:cNvSpPr>
            <a:spLocks noGrp="1"/>
          </p:cNvSpPr>
          <p:nvPr>
            <p:ph idx="1"/>
          </p:nvPr>
        </p:nvSpPr>
        <p:spPr>
          <a:xfrm>
            <a:off x="628650" y="1736725"/>
            <a:ext cx="7886700" cy="4351338"/>
          </a:xfrm>
        </p:spPr>
        <p:txBody>
          <a:bodyPr>
            <a:normAutofit/>
          </a:bodyPr>
          <a:lstStyle/>
          <a:p>
            <a:r>
              <a:rPr lang="en-US" dirty="0" smtClean="0"/>
              <a:t>Have favorable tax treatment because a qualifying firm does not pay corporate income tax.</a:t>
            </a:r>
          </a:p>
          <a:p>
            <a:pPr lvl="1"/>
            <a:r>
              <a:rPr lang="en-US" dirty="0"/>
              <a:t>F</a:t>
            </a:r>
            <a:r>
              <a:rPr lang="en-US" dirty="0" smtClean="0"/>
              <a:t>irm allocates income to shareholders on a pro rata basis.</a:t>
            </a:r>
          </a:p>
          <a:p>
            <a:pPr lvl="1"/>
            <a:r>
              <a:rPr lang="en-US" dirty="0" smtClean="0"/>
              <a:t>Each individual pays tax at personal tax rates on the allocated income.</a:t>
            </a:r>
          </a:p>
          <a:p>
            <a:pPr lvl="1"/>
            <a:r>
              <a:rPr lang="en-US" dirty="0" smtClean="0"/>
              <a:t>Many closely held banks have chosen this status to avoid double taxation.</a:t>
            </a:r>
          </a:p>
          <a:p>
            <a:r>
              <a:rPr lang="en-US" dirty="0"/>
              <a:t>P</a:t>
            </a:r>
            <a:r>
              <a:rPr lang="en-US" dirty="0" smtClean="0"/>
              <a:t>rimary limitation to qualifying for S-Corp status is a requirement that the bank must have no more than 100 shareholders.</a:t>
            </a:r>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677664135"/>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4"/>
            <a:ext cx="7886700" cy="1325563"/>
          </a:xfrm>
        </p:spPr>
        <p:txBody>
          <a:bodyPr>
            <a:normAutofit/>
          </a:bodyPr>
          <a:lstStyle/>
          <a:p>
            <a:r>
              <a:rPr lang="en-US" dirty="0"/>
              <a:t>Organizational Structure – </a:t>
            </a:r>
            <a:br>
              <a:rPr lang="en-US" dirty="0"/>
            </a:br>
            <a:r>
              <a:rPr lang="en-US" dirty="0"/>
              <a:t>S-Corp Banks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695325" y="1690687"/>
            <a:ext cx="7753350" cy="4115435"/>
          </a:xfrm>
          <a:prstGeom prst="rect">
            <a:avLst/>
          </a:prstGeom>
        </p:spPr>
      </p:pic>
    </p:spTree>
    <p:extLst>
      <p:ext uri="{BB962C8B-B14F-4D97-AF65-F5344CB8AC3E}">
        <p14:creationId xmlns:p14="http://schemas.microsoft.com/office/powerpoint/2010/main" val="1583773064"/>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Services Business Models</a:t>
            </a:r>
            <a:endParaRPr lang="en-US" dirty="0"/>
          </a:p>
        </p:txBody>
      </p:sp>
      <p:sp>
        <p:nvSpPr>
          <p:cNvPr id="3" name="Content Placeholder 2"/>
          <p:cNvSpPr>
            <a:spLocks noGrp="1"/>
          </p:cNvSpPr>
          <p:nvPr>
            <p:ph idx="1"/>
          </p:nvPr>
        </p:nvSpPr>
        <p:spPr/>
        <p:txBody>
          <a:bodyPr>
            <a:normAutofit/>
          </a:bodyPr>
          <a:lstStyle/>
          <a:p>
            <a:r>
              <a:rPr lang="en-US" dirty="0" smtClean="0"/>
              <a:t>The principal advantage of being a depository institution is access to FDIC deposit insurance.</a:t>
            </a:r>
          </a:p>
          <a:p>
            <a:pPr lvl="1"/>
            <a:r>
              <a:rPr lang="en-US" dirty="0" smtClean="0"/>
              <a:t>Credit unions are ensured by the National Credit Union Association (NCUA).</a:t>
            </a:r>
          </a:p>
          <a:p>
            <a:pPr lvl="1"/>
            <a:r>
              <a:rPr lang="en-US" dirty="0" smtClean="0"/>
              <a:t>FDIC charges banks a premium for the insurance, which ensures qualifying deposit holders that the FDIC will guarantee the principal amount of each deposit up to the maximum allowed, even if the bank fails.</a:t>
            </a:r>
          </a:p>
          <a:p>
            <a:pPr lvl="1"/>
            <a:r>
              <a:rPr lang="en-US" dirty="0" smtClean="0"/>
              <a:t>This allows depository institutions to pay low rates on insured deposits and ensures that such deposits are relatively stable in times of crisis.</a:t>
            </a:r>
          </a:p>
          <a:p>
            <a:pPr lvl="2"/>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898978000"/>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Services Business Models</a:t>
            </a:r>
            <a:endParaRPr lang="en-US" dirty="0"/>
          </a:p>
        </p:txBody>
      </p:sp>
      <p:sp>
        <p:nvSpPr>
          <p:cNvPr id="3" name="Content Placeholder 2"/>
          <p:cNvSpPr>
            <a:spLocks noGrp="1"/>
          </p:cNvSpPr>
          <p:nvPr>
            <p:ph idx="1"/>
          </p:nvPr>
        </p:nvSpPr>
        <p:spPr/>
        <p:txBody>
          <a:bodyPr>
            <a:normAutofit/>
          </a:bodyPr>
          <a:lstStyle/>
          <a:p>
            <a:r>
              <a:rPr lang="en-US" dirty="0" smtClean="0"/>
              <a:t>Primary disadvantage of operating as a bank (or BHC) is the firm is subject to regulation as a bank.</a:t>
            </a:r>
          </a:p>
          <a:p>
            <a:pPr lvl="1"/>
            <a:r>
              <a:rPr lang="en-US" dirty="0" smtClean="0"/>
              <a:t>Subject to safety and soundness exams to address risk management and compliance exams which monitor appropriate customer service.</a:t>
            </a:r>
          </a:p>
          <a:p>
            <a:pPr lvl="1"/>
            <a:r>
              <a:rPr lang="en-US" dirty="0" smtClean="0"/>
              <a:t>Prior to 2008, investment banks avoided regulation, which allowed them to operate with lower equity capital per dollar of risk assets and enter lines of business not generally available to commercial banks </a:t>
            </a:r>
          </a:p>
          <a:p>
            <a:pPr lvl="2"/>
            <a:r>
              <a:rPr lang="en-US" dirty="0" smtClean="0"/>
              <a:t>The combined effect was greater financial leverage and business operations in many high-risk areas such as proprietary trading </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4051846939"/>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Transactions Banking versus Relationship Banking</a:t>
            </a:r>
            <a:endParaRPr lang="en-US" dirty="0"/>
          </a:p>
        </p:txBody>
      </p:sp>
      <p:sp>
        <p:nvSpPr>
          <p:cNvPr id="3" name="Content Placeholder 2"/>
          <p:cNvSpPr>
            <a:spLocks noGrp="1"/>
          </p:cNvSpPr>
          <p:nvPr>
            <p:ph idx="1"/>
          </p:nvPr>
        </p:nvSpPr>
        <p:spPr/>
        <p:txBody>
          <a:bodyPr>
            <a:normAutofit lnSpcReduction="10000"/>
          </a:bodyPr>
          <a:lstStyle/>
          <a:p>
            <a:r>
              <a:rPr lang="en-US" dirty="0" smtClean="0"/>
              <a:t>Transactions Banking:</a:t>
            </a:r>
          </a:p>
          <a:p>
            <a:pPr lvl="1"/>
            <a:r>
              <a:rPr lang="en-US" dirty="0"/>
              <a:t>H</a:t>
            </a:r>
            <a:r>
              <a:rPr lang="en-US" dirty="0" smtClean="0"/>
              <a:t>igh frequency transactions services (checking accounts, credit cards, and mortgage loans) with standardized features that require little human input to manage.</a:t>
            </a:r>
          </a:p>
          <a:p>
            <a:pPr lvl="2"/>
            <a:r>
              <a:rPr lang="en-US" dirty="0" smtClean="0"/>
              <a:t>Lenders that generate sufficient volumes of these transactions can offer them globally with limited investment in human capital.</a:t>
            </a:r>
          </a:p>
          <a:p>
            <a:pPr lvl="2"/>
            <a:r>
              <a:rPr lang="en-US" dirty="0" smtClean="0"/>
              <a:t>Encourages the use of technology to offer products at prices low enough to discourage small competitors.</a:t>
            </a:r>
          </a:p>
          <a:p>
            <a:pPr lvl="2"/>
            <a:r>
              <a:rPr lang="en-US" dirty="0" smtClean="0"/>
              <a:t>These banks are generally large and compete across extensive geographic and product markets.</a:t>
            </a:r>
          </a:p>
          <a:p>
            <a:pPr lvl="2"/>
            <a:r>
              <a:rPr lang="en-US" dirty="0" smtClean="0"/>
              <a:t>Assets can be securitized if loan originators and rating agencies can successfully access underlying credit risk.</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49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3483171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did banks start?</a:t>
            </a:r>
            <a:endParaRPr lang="en-US" dirty="0"/>
          </a:p>
        </p:txBody>
      </p:sp>
      <p:sp>
        <p:nvSpPr>
          <p:cNvPr id="3" name="Content Placeholder 2"/>
          <p:cNvSpPr>
            <a:spLocks noGrp="1"/>
          </p:cNvSpPr>
          <p:nvPr>
            <p:ph idx="1"/>
          </p:nvPr>
        </p:nvSpPr>
        <p:spPr/>
        <p:txBody>
          <a:bodyPr/>
          <a:lstStyle/>
          <a:p>
            <a:r>
              <a:rPr lang="en-US" dirty="0" smtClean="0"/>
              <a:t>Banks emerged to provide so-called “bank money” that were initially only good in a local area, such as North Mississippi</a:t>
            </a:r>
          </a:p>
          <a:p>
            <a:pPr lvl="1"/>
            <a:r>
              <a:rPr lang="en-US" dirty="0" smtClean="0"/>
              <a:t>Many local panics led to bank runs</a:t>
            </a:r>
          </a:p>
          <a:p>
            <a:pPr lvl="1"/>
            <a:r>
              <a:rPr lang="en-US" dirty="0" smtClean="0"/>
              <a:t>Eventually, the US created a National Bank in 1791– lots of history here.  It’s charter expired in 1811. </a:t>
            </a:r>
          </a:p>
          <a:p>
            <a:pPr lvl="1"/>
            <a:r>
              <a:rPr lang="en-US" dirty="0" smtClean="0"/>
              <a:t> The Federal Reserve Bank was created in 1913 to be the Central Bank for the US </a:t>
            </a:r>
          </a:p>
          <a:p>
            <a:pPr lvl="1"/>
            <a:endParaRPr lang="en-US" dirty="0"/>
          </a:p>
        </p:txBody>
      </p:sp>
    </p:spTree>
    <p:extLst>
      <p:ext uri="{BB962C8B-B14F-4D97-AF65-F5344CB8AC3E}">
        <p14:creationId xmlns:p14="http://schemas.microsoft.com/office/powerpoint/2010/main" val="4042663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Transactions Banking versus Relationship Banking</a:t>
            </a:r>
            <a:endParaRPr lang="en-US" dirty="0"/>
          </a:p>
        </p:txBody>
      </p:sp>
      <p:sp>
        <p:nvSpPr>
          <p:cNvPr id="3" name="Content Placeholder 2"/>
          <p:cNvSpPr>
            <a:spLocks noGrp="1"/>
          </p:cNvSpPr>
          <p:nvPr>
            <p:ph idx="1"/>
          </p:nvPr>
        </p:nvSpPr>
        <p:spPr/>
        <p:txBody>
          <a:bodyPr>
            <a:normAutofit lnSpcReduction="10000"/>
          </a:bodyPr>
          <a:lstStyle/>
          <a:p>
            <a:pPr>
              <a:spcBef>
                <a:spcPts val="1800"/>
              </a:spcBef>
            </a:pPr>
            <a:r>
              <a:rPr lang="en-US" dirty="0" smtClean="0"/>
              <a:t>Relationship Banking: </a:t>
            </a:r>
            <a:endParaRPr lang="en-US" dirty="0"/>
          </a:p>
          <a:p>
            <a:pPr lvl="1"/>
            <a:r>
              <a:rPr lang="en-US" dirty="0"/>
              <a:t>Emphasizes </a:t>
            </a:r>
            <a:r>
              <a:rPr lang="en-US" dirty="0" smtClean="0"/>
              <a:t>personal relationships </a:t>
            </a:r>
            <a:r>
              <a:rPr lang="en-US" dirty="0"/>
              <a:t>between </a:t>
            </a:r>
            <a:r>
              <a:rPr lang="en-US" dirty="0" smtClean="0"/>
              <a:t>banker </a:t>
            </a:r>
            <a:r>
              <a:rPr lang="en-US" dirty="0"/>
              <a:t>and </a:t>
            </a:r>
            <a:r>
              <a:rPr lang="en-US" dirty="0" smtClean="0"/>
              <a:t>customers. </a:t>
            </a:r>
            <a:endParaRPr lang="en-US" dirty="0"/>
          </a:p>
          <a:p>
            <a:pPr lvl="2"/>
            <a:r>
              <a:rPr lang="en-US" dirty="0" smtClean="0"/>
              <a:t>Lender adds value to the borrower during credit granting process and may also provide expertise in other areas such as accounting, business and tax planning.</a:t>
            </a:r>
          </a:p>
          <a:p>
            <a:pPr lvl="2"/>
            <a:r>
              <a:rPr lang="en-US" dirty="0" smtClean="0"/>
              <a:t>Other services are aggressively marketed to ensure relationships.</a:t>
            </a:r>
          </a:p>
          <a:p>
            <a:pPr lvl="2"/>
            <a:r>
              <a:rPr lang="en-US" dirty="0" smtClean="0"/>
              <a:t>Lending institutions generally charge higher rates and often hold the loans in portfolio.</a:t>
            </a:r>
          </a:p>
          <a:p>
            <a:pPr lvl="2"/>
            <a:r>
              <a:rPr lang="en-US" dirty="0" smtClean="0"/>
              <a:t>Borrowers pay for the assurance that funds will be advanced as needed with minimal repetitive negotiations.</a:t>
            </a:r>
          </a:p>
          <a:p>
            <a:pPr lvl="2"/>
            <a:r>
              <a:rPr lang="en-US" dirty="0" smtClean="0"/>
              <a:t>Customers often follow favorite banker to another bank.</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402955783"/>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Transactions Banking versus Relationship Banking</a:t>
            </a:r>
          </a:p>
        </p:txBody>
      </p:sp>
      <p:sp>
        <p:nvSpPr>
          <p:cNvPr id="3" name="Content Placeholder 2"/>
          <p:cNvSpPr>
            <a:spLocks noGrp="1"/>
          </p:cNvSpPr>
          <p:nvPr>
            <p:ph idx="1"/>
          </p:nvPr>
        </p:nvSpPr>
        <p:spPr/>
        <p:txBody>
          <a:bodyPr>
            <a:normAutofit/>
          </a:bodyPr>
          <a:lstStyle/>
          <a:p>
            <a:r>
              <a:rPr lang="en-US" dirty="0" smtClean="0"/>
              <a:t>Securitization:</a:t>
            </a:r>
          </a:p>
          <a:p>
            <a:pPr lvl="1"/>
            <a:r>
              <a:rPr lang="en-US" dirty="0" smtClean="0"/>
              <a:t>The process of pooling a group of assets with similar features—for example, credit card loans or mortgages—and issuing securities that are collateralized by the assets.</a:t>
            </a:r>
          </a:p>
          <a:p>
            <a:pPr lvl="1"/>
            <a:r>
              <a:rPr lang="en-US" dirty="0" smtClean="0"/>
              <a:t>Securities are sold to investors who receive the cash flows from the loans net of servicing, guarantee, and trust fees.</a:t>
            </a:r>
          </a:p>
          <a:p>
            <a:pPr lvl="1"/>
            <a:r>
              <a:rPr lang="en-US" dirty="0" smtClean="0"/>
              <a:t>The entire process adds liquidity to the market because loan originators regularly repeat it knowing investors will demand the securities.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707111542"/>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Transactions Banking versus Relationship Banking</a:t>
            </a:r>
          </a:p>
        </p:txBody>
      </p:sp>
      <p:sp>
        <p:nvSpPr>
          <p:cNvPr id="3" name="Content Placeholder 2"/>
          <p:cNvSpPr>
            <a:spLocks noGrp="1"/>
          </p:cNvSpPr>
          <p:nvPr>
            <p:ph idx="1"/>
          </p:nvPr>
        </p:nvSpPr>
        <p:spPr/>
        <p:txBody>
          <a:bodyPr>
            <a:normAutofit lnSpcReduction="10000"/>
          </a:bodyPr>
          <a:lstStyle/>
          <a:p>
            <a:r>
              <a:rPr lang="en-US" dirty="0" smtClean="0"/>
              <a:t>Originate-to-Distribute (OTD) approach:</a:t>
            </a:r>
          </a:p>
          <a:p>
            <a:pPr lvl="1"/>
            <a:r>
              <a:rPr lang="en-US" dirty="0" smtClean="0"/>
              <a:t>Lenders who originated loans knew they would not own them long term making them less </a:t>
            </a:r>
            <a:r>
              <a:rPr lang="en-US" dirty="0"/>
              <a:t>c</a:t>
            </a:r>
            <a:r>
              <a:rPr lang="en-US" dirty="0" smtClean="0"/>
              <a:t>oncerned about the  quality of assets originated.</a:t>
            </a:r>
          </a:p>
          <a:p>
            <a:pPr lvl="1"/>
            <a:r>
              <a:rPr lang="en-US" dirty="0" smtClean="0"/>
              <a:t>Loan originators paid based on volume and not penalized for defaults.</a:t>
            </a:r>
          </a:p>
          <a:p>
            <a:pPr lvl="1"/>
            <a:r>
              <a:rPr lang="en-US" dirty="0" smtClean="0"/>
              <a:t>Resulted in loans being made to less qualified borrowers and defaults that caused investors to not be paid. </a:t>
            </a:r>
          </a:p>
          <a:p>
            <a:pPr lvl="2"/>
            <a:r>
              <a:rPr lang="en-US" dirty="0" smtClean="0"/>
              <a:t>Net result is that liquidity largely dried up for most securitizations.</a:t>
            </a:r>
          </a:p>
          <a:p>
            <a:pPr lvl="2"/>
            <a:r>
              <a:rPr lang="en-US" dirty="0" smtClean="0"/>
              <a:t>Large institutions left with holding many of the low-quality loans that resulted in write-downs and losses that depleted capital.</a:t>
            </a:r>
          </a:p>
          <a:p>
            <a:pPr marL="685800" lvl="2" indent="0">
              <a:buNone/>
            </a:pPr>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4153097138"/>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Banking</a:t>
            </a:r>
            <a:endParaRPr lang="en-US" dirty="0"/>
          </a:p>
        </p:txBody>
      </p:sp>
      <p:sp>
        <p:nvSpPr>
          <p:cNvPr id="3" name="Content Placeholder 2"/>
          <p:cNvSpPr>
            <a:spLocks noGrp="1"/>
          </p:cNvSpPr>
          <p:nvPr>
            <p:ph idx="1"/>
          </p:nvPr>
        </p:nvSpPr>
        <p:spPr>
          <a:xfrm>
            <a:off x="628650" y="1447800"/>
            <a:ext cx="7886700" cy="4351338"/>
          </a:xfrm>
        </p:spPr>
        <p:txBody>
          <a:bodyPr>
            <a:normAutofit/>
          </a:bodyPr>
          <a:lstStyle/>
          <a:p>
            <a:r>
              <a:rPr lang="en-US" dirty="0" smtClean="0"/>
              <a:t>Structure for a financial services company in which the company offers a broad range of financial products and services.</a:t>
            </a:r>
          </a:p>
          <a:p>
            <a:r>
              <a:rPr lang="en-US" dirty="0" smtClean="0"/>
              <a:t>Combined  traditional commercial banking that focused on loans and deposit gathering with investment banking.</a:t>
            </a:r>
          </a:p>
          <a:p>
            <a:pPr lvl="1"/>
            <a:r>
              <a:rPr lang="en-US" dirty="0" smtClean="0"/>
              <a:t>Underwrote securities, advised on mergers and acquisitions, managed investment assets for customers, took equity positions in companies, bought and sold assets for a speculative profit, offered brokerage services, and made loans and accepted deposits.</a:t>
            </a:r>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1901185497"/>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Banking</a:t>
            </a:r>
            <a:endParaRPr lang="en-US" dirty="0"/>
          </a:p>
        </p:txBody>
      </p:sp>
      <p:sp>
        <p:nvSpPr>
          <p:cNvPr id="3" name="Content Placeholder 2"/>
          <p:cNvSpPr>
            <a:spLocks noGrp="1"/>
          </p:cNvSpPr>
          <p:nvPr>
            <p:ph idx="1"/>
          </p:nvPr>
        </p:nvSpPr>
        <p:spPr>
          <a:xfrm>
            <a:off x="637212" y="1524000"/>
            <a:ext cx="7886700" cy="4351338"/>
          </a:xfrm>
        </p:spPr>
        <p:txBody>
          <a:bodyPr>
            <a:normAutofit/>
          </a:bodyPr>
          <a:lstStyle/>
          <a:p>
            <a:r>
              <a:rPr lang="en-US" dirty="0" smtClean="0"/>
              <a:t>Presumed advantage is the ability to cross-sell services among customers.</a:t>
            </a:r>
          </a:p>
          <a:p>
            <a:pPr lvl="1"/>
            <a:r>
              <a:rPr lang="en-US" dirty="0" smtClean="0"/>
              <a:t>Participation in diverse products and services would presumably increase the information advantage and allow the bank to serve customers more efficiently and at better prices.</a:t>
            </a:r>
          </a:p>
          <a:p>
            <a:r>
              <a:rPr lang="en-US" dirty="0" smtClean="0"/>
              <a:t>No </a:t>
            </a:r>
            <a:r>
              <a:rPr lang="en-US" dirty="0"/>
              <a:t>consensus on </a:t>
            </a:r>
            <a:r>
              <a:rPr lang="en-US" dirty="0" smtClean="0"/>
              <a:t>success.</a:t>
            </a:r>
            <a:endParaRPr lang="en-US" dirty="0"/>
          </a:p>
          <a:p>
            <a:pPr lvl="1"/>
            <a:r>
              <a:rPr lang="en-US" dirty="0"/>
              <a:t>U.S. firms that tried to achieve this goal of a “one-stop financial supermarket” have not outperformed more traditional </a:t>
            </a:r>
            <a:r>
              <a:rPr lang="en-US" dirty="0" smtClean="0"/>
              <a:t>competitors.</a:t>
            </a:r>
            <a:endParaRPr lang="en-US" dirty="0"/>
          </a:p>
          <a:p>
            <a:pPr lvl="1"/>
            <a:endParaRPr lang="en-US" dirty="0" smtClean="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895411121"/>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r>
              <a:rPr lang="en-US" dirty="0" smtClean="0"/>
              <a:t>Universal Banking</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762000" y="1600200"/>
            <a:ext cx="7464611" cy="4191000"/>
          </a:xfrm>
          <a:prstGeom prst="rect">
            <a:avLst/>
          </a:prstGeom>
        </p:spPr>
      </p:pic>
    </p:spTree>
    <p:extLst>
      <p:ext uri="{BB962C8B-B14F-4D97-AF65-F5344CB8AC3E}">
        <p14:creationId xmlns:p14="http://schemas.microsoft.com/office/powerpoint/2010/main" val="73841757"/>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r>
              <a:rPr lang="en-US" dirty="0" smtClean="0"/>
              <a:t>Universal Banking</a:t>
            </a:r>
            <a:endParaRPr lang="en-US" dirty="0"/>
          </a:p>
        </p:txBody>
      </p:sp>
      <p:sp>
        <p:nvSpPr>
          <p:cNvPr id="4" name="Slide Number Placeholder 3"/>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762000" y="1600200"/>
            <a:ext cx="7464611" cy="4191000"/>
          </a:xfrm>
          <a:prstGeom prst="rect">
            <a:avLst/>
          </a:prstGeom>
        </p:spPr>
      </p:pic>
      <p:pic>
        <p:nvPicPr>
          <p:cNvPr id="3" name="Picture 2"/>
          <p:cNvPicPr>
            <a:picLocks noChangeAspect="1"/>
          </p:cNvPicPr>
          <p:nvPr/>
        </p:nvPicPr>
        <p:blipFill>
          <a:blip r:embed="rId3"/>
          <a:stretch>
            <a:fillRect/>
          </a:stretch>
        </p:blipFill>
        <p:spPr>
          <a:xfrm>
            <a:off x="899701" y="2227897"/>
            <a:ext cx="7189207" cy="3563304"/>
          </a:xfrm>
          <a:prstGeom prst="rect">
            <a:avLst/>
          </a:prstGeom>
        </p:spPr>
      </p:pic>
    </p:spTree>
    <p:extLst>
      <p:ext uri="{BB962C8B-B14F-4D97-AF65-F5344CB8AC3E}">
        <p14:creationId xmlns:p14="http://schemas.microsoft.com/office/powerpoint/2010/main" val="185137123"/>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 Big to Fail Banks</a:t>
            </a:r>
            <a:endParaRPr lang="en-US" dirty="0"/>
          </a:p>
        </p:txBody>
      </p:sp>
      <p:sp>
        <p:nvSpPr>
          <p:cNvPr id="5" name="Content Placeholder 4"/>
          <p:cNvSpPr>
            <a:spLocks noGrp="1"/>
          </p:cNvSpPr>
          <p:nvPr>
            <p:ph idx="1"/>
          </p:nvPr>
        </p:nvSpPr>
        <p:spPr>
          <a:xfrm>
            <a:off x="628650" y="1600200"/>
            <a:ext cx="7886700" cy="4351338"/>
          </a:xfrm>
        </p:spPr>
        <p:txBody>
          <a:bodyPr>
            <a:normAutofit/>
          </a:bodyPr>
          <a:lstStyle/>
          <a:p>
            <a:r>
              <a:rPr lang="en-US" dirty="0" smtClean="0"/>
              <a:t>Financial crisis led to Federal Reserve and U.S. Treasury providing emergency credit and injecting capital into banks.</a:t>
            </a:r>
          </a:p>
          <a:p>
            <a:pPr lvl="1"/>
            <a:r>
              <a:rPr lang="en-US" dirty="0" smtClean="0"/>
              <a:t>Generally nation’s largest institutions received the most help while some smaller banks were allowed to fail.</a:t>
            </a:r>
          </a:p>
          <a:p>
            <a:r>
              <a:rPr lang="en-US" dirty="0" smtClean="0"/>
              <a:t>Market participants and analysts labeled the firms receiving the most aid as “Too Big to Fail” (TBTF).</a:t>
            </a:r>
          </a:p>
          <a:p>
            <a:pPr lvl="1"/>
            <a:r>
              <a:rPr lang="en-US" dirty="0" smtClean="0"/>
              <a:t>Government argued failure of those firms would lead to global recession and that smaller organizations were less important economically. </a:t>
            </a:r>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717069145"/>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 Big to Fail Banks</a:t>
            </a:r>
            <a:endParaRPr lang="en-US" dirty="0"/>
          </a:p>
        </p:txBody>
      </p:sp>
      <p:sp>
        <p:nvSpPr>
          <p:cNvPr id="5" name="Content Placeholder 4"/>
          <p:cNvSpPr>
            <a:spLocks noGrp="1"/>
          </p:cNvSpPr>
          <p:nvPr>
            <p:ph idx="1"/>
          </p:nvPr>
        </p:nvSpPr>
        <p:spPr>
          <a:xfrm>
            <a:off x="628650" y="1600200"/>
            <a:ext cx="7886700" cy="4351338"/>
          </a:xfrm>
        </p:spPr>
        <p:txBody>
          <a:bodyPr>
            <a:normAutofit/>
          </a:bodyPr>
          <a:lstStyle/>
          <a:p>
            <a:r>
              <a:rPr lang="en-US" dirty="0" smtClean="0"/>
              <a:t>Congress passed the Dodd-Frank Act in 2010.</a:t>
            </a:r>
          </a:p>
          <a:p>
            <a:pPr lvl="1"/>
            <a:r>
              <a:rPr lang="en-US" dirty="0" smtClean="0"/>
              <a:t>Attempts to address TBTF banks by creating a resolution process by which troubled institutions will be liquidated.</a:t>
            </a:r>
          </a:p>
          <a:p>
            <a:pPr lvl="1"/>
            <a:r>
              <a:rPr lang="en-US" dirty="0" smtClean="0"/>
              <a:t>Many market analysts believe TBTF banks will never be allowed to fail through anything resembling liquidation.</a:t>
            </a:r>
          </a:p>
          <a:p>
            <a:r>
              <a:rPr lang="en-US" dirty="0" smtClean="0"/>
              <a:t>Since the crisis market share has increased for large banks and decreased for smaller ones.</a:t>
            </a:r>
          </a:p>
          <a:p>
            <a:r>
              <a:rPr lang="en-US" dirty="0" smtClean="0"/>
              <a:t>Numerous studies indicate TBTF firms have implicit government guarantees which produce lower borrowing and operating costs.</a:t>
            </a:r>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2018093934"/>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Too Big to Fail Banks</a:t>
            </a:r>
            <a:endParaRPr lang="en-US" dirty="0"/>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59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804599" y="1530999"/>
            <a:ext cx="7534801" cy="4336401"/>
          </a:xfrm>
          <a:prstGeom prst="rect">
            <a:avLst/>
          </a:prstGeom>
        </p:spPr>
      </p:pic>
    </p:spTree>
    <p:extLst>
      <p:ext uri="{BB962C8B-B14F-4D97-AF65-F5344CB8AC3E}">
        <p14:creationId xmlns:p14="http://schemas.microsoft.com/office/powerpoint/2010/main" val="280641996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did banks start?</a:t>
            </a:r>
            <a:endParaRPr lang="en-US" dirty="0"/>
          </a:p>
        </p:txBody>
      </p:sp>
      <p:sp>
        <p:nvSpPr>
          <p:cNvPr id="3" name="Content Placeholder 2"/>
          <p:cNvSpPr>
            <a:spLocks noGrp="1"/>
          </p:cNvSpPr>
          <p:nvPr>
            <p:ph idx="1"/>
          </p:nvPr>
        </p:nvSpPr>
        <p:spPr/>
        <p:txBody>
          <a:bodyPr/>
          <a:lstStyle/>
          <a:p>
            <a:r>
              <a:rPr lang="en-US" dirty="0" smtClean="0"/>
              <a:t>Banks require a charter from either the Federal authorities (a national bank) or a state authority (a state bank).</a:t>
            </a:r>
          </a:p>
          <a:p>
            <a:pPr lvl="1"/>
            <a:r>
              <a:rPr lang="en-US" dirty="0" smtClean="0"/>
              <a:t>They control access to the banking system since not anyone can start a bank.</a:t>
            </a:r>
          </a:p>
          <a:p>
            <a:pPr lvl="1"/>
            <a:r>
              <a:rPr lang="en-US" dirty="0" smtClean="0"/>
              <a:t>Why can’t just anyone start a bank?</a:t>
            </a:r>
          </a:p>
          <a:p>
            <a:r>
              <a:rPr lang="en-US" dirty="0" smtClean="0"/>
              <a:t>With the right credentials and capital (money invested) you can start a bank</a:t>
            </a:r>
          </a:p>
          <a:p>
            <a:pPr lvl="1"/>
            <a:endParaRPr lang="en-US" dirty="0"/>
          </a:p>
        </p:txBody>
      </p:sp>
    </p:spTree>
    <p:extLst>
      <p:ext uri="{BB962C8B-B14F-4D97-AF65-F5344CB8AC3E}">
        <p14:creationId xmlns:p14="http://schemas.microsoft.com/office/powerpoint/2010/main" val="39884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Different Channels for Delivering Banking Services</a:t>
            </a:r>
            <a:endParaRPr lang="en-US" dirty="0"/>
          </a:p>
        </p:txBody>
      </p:sp>
      <p:sp>
        <p:nvSpPr>
          <p:cNvPr id="5" name="Content Placeholder 4"/>
          <p:cNvSpPr>
            <a:spLocks noGrp="1"/>
          </p:cNvSpPr>
          <p:nvPr>
            <p:ph idx="1"/>
          </p:nvPr>
        </p:nvSpPr>
        <p:spPr/>
        <p:txBody>
          <a:bodyPr/>
          <a:lstStyle/>
          <a:p>
            <a:r>
              <a:rPr lang="en-US" dirty="0" smtClean="0"/>
              <a:t>Branch Banking:</a:t>
            </a:r>
          </a:p>
          <a:p>
            <a:pPr lvl="1"/>
            <a:r>
              <a:rPr lang="en-US" dirty="0" smtClean="0"/>
              <a:t>Retail outlet in which customers can conduct banking business either face to face or electronically.</a:t>
            </a:r>
          </a:p>
          <a:p>
            <a:r>
              <a:rPr lang="en-US" dirty="0" smtClean="0"/>
              <a:t>Automated Teller Machines (ATM)</a:t>
            </a:r>
          </a:p>
          <a:p>
            <a:r>
              <a:rPr lang="en-US" dirty="0" smtClean="0"/>
              <a:t>Internet (Online) Banking:</a:t>
            </a:r>
          </a:p>
          <a:p>
            <a:pPr lvl="1"/>
            <a:r>
              <a:rPr lang="en-US" dirty="0" smtClean="0"/>
              <a:t>Primary appeal is convenience.</a:t>
            </a:r>
          </a:p>
          <a:p>
            <a:r>
              <a:rPr lang="en-US" dirty="0" smtClean="0"/>
              <a:t>Call Centers</a:t>
            </a:r>
          </a:p>
          <a:p>
            <a:r>
              <a:rPr lang="en-US" dirty="0" smtClean="0"/>
              <a:t>Mobile Banking</a:t>
            </a:r>
            <a:endParaRPr lang="en-US" dirty="0"/>
          </a:p>
        </p:txBody>
      </p:sp>
      <p:sp>
        <p:nvSpPr>
          <p:cNvPr id="3" name="Slide Number Placeholder 2"/>
          <p:cNvSpPr>
            <a:spLocks noGrp="1"/>
          </p:cNvSpPr>
          <p:nvPr>
            <p:ph type="sldNum" sz="quarter" idx="12"/>
          </p:nvPr>
        </p:nvSpPr>
        <p:spPr>
          <a:xfrm>
            <a:off x="7016750" y="6245225"/>
            <a:ext cx="2127250" cy="476250"/>
          </a:xfrm>
          <a:prstGeom prst="rect">
            <a:avLst/>
          </a:prstGeom>
        </p:spPr>
        <p:txBody>
          <a:bodyPr/>
          <a:lstStyle/>
          <a:p>
            <a:fld id="{8CC06CFB-F5DE-4AD5-9DFD-9DE3910ABF1F}" type="slidenum">
              <a:rPr lang="en-US" smtClean="0">
                <a:solidFill>
                  <a:prstClr val="black">
                    <a:tint val="75000"/>
                  </a:prstClr>
                </a:solidFill>
              </a:rPr>
              <a:pPr/>
              <a:t>60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p>
          <a:p>
            <a:endParaRPr lang="en-US" dirty="0">
              <a:solidFill>
                <a:prstClr val="black">
                  <a:tint val="75000"/>
                </a:prstClr>
              </a:solidFill>
            </a:endParaRPr>
          </a:p>
        </p:txBody>
      </p:sp>
    </p:spTree>
    <p:extLst>
      <p:ext uri="{BB962C8B-B14F-4D97-AF65-F5344CB8AC3E}">
        <p14:creationId xmlns:p14="http://schemas.microsoft.com/office/powerpoint/2010/main" val="3946684241"/>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876" t="-4913" r="33508" b="15502"/>
          <a:stretch/>
        </p:blipFill>
        <p:spPr>
          <a:xfrm>
            <a:off x="228600" y="-228600"/>
            <a:ext cx="3910781" cy="6934200"/>
          </a:xfrm>
          <a:prstGeom prst="rect">
            <a:avLst/>
          </a:prstGeom>
        </p:spPr>
      </p:pic>
      <p:sp>
        <p:nvSpPr>
          <p:cNvPr id="2" name="Title 1"/>
          <p:cNvSpPr>
            <a:spLocks noGrp="1"/>
          </p:cNvSpPr>
          <p:nvPr>
            <p:ph type="ctrTitle"/>
          </p:nvPr>
        </p:nvSpPr>
        <p:spPr>
          <a:xfrm>
            <a:off x="5010150" y="1199727"/>
            <a:ext cx="3276600" cy="3200400"/>
          </a:xfrm>
          <a:solidFill>
            <a:srgbClr val="FFFFFF">
              <a:alpha val="16078"/>
            </a:srgbClr>
          </a:solidFill>
        </p:spPr>
        <p:txBody>
          <a:bodyPr/>
          <a:lstStyle/>
          <a:p>
            <a:r>
              <a:rPr lang="en-US" b="1" dirty="0" smtClean="0">
                <a:solidFill>
                  <a:schemeClr val="accent2">
                    <a:lumMod val="75000"/>
                  </a:schemeClr>
                </a:solidFill>
              </a:rPr>
              <a:t>Chapter 2:</a:t>
            </a:r>
            <a:br>
              <a:rPr lang="en-US" b="1" dirty="0" smtClean="0">
                <a:solidFill>
                  <a:schemeClr val="accent2">
                    <a:lumMod val="75000"/>
                  </a:schemeClr>
                </a:solidFill>
              </a:rPr>
            </a:br>
            <a:r>
              <a:rPr lang="en-US" b="1" dirty="0" smtClean="0">
                <a:solidFill>
                  <a:schemeClr val="accent2">
                    <a:lumMod val="75000"/>
                  </a:schemeClr>
                </a:solidFill>
              </a:rPr>
              <a:t>Government Policies and Regulation</a:t>
            </a:r>
            <a:endParaRPr lang="en-US" b="1" dirty="0">
              <a:solidFill>
                <a:schemeClr val="accent2">
                  <a:lumMod val="75000"/>
                </a:schemeClr>
              </a:solidFill>
            </a:endParaRPr>
          </a:p>
        </p:txBody>
      </p:sp>
      <p:sp>
        <p:nvSpPr>
          <p:cNvPr id="3" name="Slide Number Placeholder 2"/>
          <p:cNvSpPr>
            <a:spLocks noGrp="1"/>
          </p:cNvSpPr>
          <p:nvPr>
            <p:ph type="sldNum" sz="quarter" idx="4"/>
          </p:nvPr>
        </p:nvSpPr>
        <p:spPr/>
        <p:txBody>
          <a:bodyPr/>
          <a:lstStyle/>
          <a:p>
            <a:fld id="{8CC06CFB-F5DE-4AD5-9DFD-9DE3910ABF1F}" type="slidenum">
              <a:rPr lang="en-US" smtClean="0">
                <a:solidFill>
                  <a:prstClr val="black">
                    <a:tint val="75000"/>
                  </a:prstClr>
                </a:solidFill>
              </a:rPr>
              <a:pPr/>
              <a:t>61</a:t>
            </a:fld>
            <a:endParaRPr lang="en-US">
              <a:solidFill>
                <a:prstClr val="black">
                  <a:tint val="75000"/>
                </a:prstClr>
              </a:solidFill>
            </a:endParaRPr>
          </a:p>
        </p:txBody>
      </p:sp>
      <p:sp>
        <p:nvSpPr>
          <p:cNvPr id="5" name="TextBox 4"/>
          <p:cNvSpPr txBox="1"/>
          <p:nvPr/>
        </p:nvSpPr>
        <p:spPr>
          <a:xfrm>
            <a:off x="228600" y="609600"/>
            <a:ext cx="2438400" cy="5715000"/>
          </a:xfrm>
          <a:prstGeom prst="rect">
            <a:avLst/>
          </a:prstGeom>
          <a:noFill/>
        </p:spPr>
        <p:txBody>
          <a:bodyPr wrap="square" rtlCol="0">
            <a:spAutoFit/>
          </a:bodyPr>
          <a:lstStyle/>
          <a:p>
            <a:endParaRPr lang="en-US" dirty="0">
              <a:solidFill>
                <a:prstClr val="black"/>
              </a:solidFill>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6922" b="-79248"/>
          <a:stretch/>
        </p:blipFill>
        <p:spPr>
          <a:xfrm>
            <a:off x="4285827" y="4400127"/>
            <a:ext cx="4610946" cy="4610946"/>
          </a:xfrm>
          <a:prstGeom prst="rect">
            <a:avLst/>
          </a:prstGeom>
        </p:spPr>
      </p:pic>
      <p:sp>
        <p:nvSpPr>
          <p:cNvPr id="7" name="Rectangle 6"/>
          <p:cNvSpPr/>
          <p:nvPr/>
        </p:nvSpPr>
        <p:spPr>
          <a:xfrm>
            <a:off x="4648200" y="6096000"/>
            <a:ext cx="4000500" cy="461665"/>
          </a:xfrm>
          <a:prstGeom prst="rect">
            <a:avLst/>
          </a:prstGeom>
        </p:spPr>
        <p:txBody>
          <a:bodyPr wrap="square">
            <a:spAutoFit/>
          </a:bodyPr>
          <a:lstStyle/>
          <a:p>
            <a:pPr algn="ctr"/>
            <a:r>
              <a:rPr lang="en-US" altLang="en-US" sz="800" dirty="0">
                <a:solidFill>
                  <a:srgbClr val="4472C4">
                    <a:lumMod val="75000"/>
                  </a:srgbClr>
                </a:solidFill>
                <a:cs typeface="+mn-cs"/>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70098581"/>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p:txBody>
          <a:bodyPr/>
          <a:lstStyle/>
          <a:p>
            <a:r>
              <a:rPr lang="en-US" smtClean="0"/>
              <a:t>Historical Bank Regulation</a:t>
            </a:r>
            <a:endParaRPr lang="en-US" dirty="0"/>
          </a:p>
        </p:txBody>
      </p:sp>
      <p:sp>
        <p:nvSpPr>
          <p:cNvPr id="522245" name="Rectangle 5"/>
          <p:cNvSpPr>
            <a:spLocks noGrp="1" noChangeArrowheads="1"/>
          </p:cNvSpPr>
          <p:nvPr>
            <p:ph idx="1"/>
          </p:nvPr>
        </p:nvSpPr>
        <p:spPr/>
        <p:txBody>
          <a:bodyPr/>
          <a:lstStyle/>
          <a:p>
            <a:r>
              <a:rPr lang="en-US" dirty="0" smtClean="0"/>
              <a:t>Federal Home Loan Bank Act of 1932</a:t>
            </a:r>
          </a:p>
          <a:p>
            <a:r>
              <a:rPr lang="en-US" dirty="0" smtClean="0"/>
              <a:t>Securities Act of 1933</a:t>
            </a:r>
          </a:p>
          <a:p>
            <a:r>
              <a:rPr lang="en-US" dirty="0" smtClean="0"/>
              <a:t>Bank Act of 1933 commonly known as the Glass-</a:t>
            </a:r>
            <a:r>
              <a:rPr lang="en-US" dirty="0" err="1" smtClean="0"/>
              <a:t>Steagall</a:t>
            </a:r>
            <a:r>
              <a:rPr lang="en-US" dirty="0" smtClean="0"/>
              <a:t> Act</a:t>
            </a:r>
          </a:p>
          <a:p>
            <a:r>
              <a:rPr lang="en-US" dirty="0" smtClean="0"/>
              <a:t>National Housing Act of 1934</a:t>
            </a:r>
          </a:p>
          <a:p>
            <a:r>
              <a:rPr lang="en-US" dirty="0" smtClean="0"/>
              <a:t>Securities Exchange Act of 1934</a:t>
            </a:r>
          </a:p>
          <a:p>
            <a:r>
              <a:rPr lang="en-US" dirty="0" smtClean="0"/>
              <a:t>Federal Credit Union Act of 1935</a:t>
            </a:r>
          </a:p>
          <a:p>
            <a:r>
              <a:rPr lang="en-US" smtClean="0"/>
              <a:t>Banking Act of 1935</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602905623"/>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p:txBody>
          <a:bodyPr/>
          <a:lstStyle/>
          <a:p>
            <a:r>
              <a:rPr lang="en-US" dirty="0" smtClean="0"/>
              <a:t>Goals and Functions of Depository Institution Regulation</a:t>
            </a:r>
            <a:endParaRPr lang="en-US" dirty="0"/>
          </a:p>
        </p:txBody>
      </p:sp>
      <p:sp>
        <p:nvSpPr>
          <p:cNvPr id="522245" name="Rectangle 5"/>
          <p:cNvSpPr>
            <a:spLocks noGrp="1" noChangeArrowheads="1"/>
          </p:cNvSpPr>
          <p:nvPr>
            <p:ph idx="1"/>
          </p:nvPr>
        </p:nvSpPr>
        <p:spPr/>
        <p:txBody>
          <a:bodyPr>
            <a:normAutofit/>
          </a:bodyPr>
          <a:lstStyle/>
          <a:p>
            <a:r>
              <a:rPr lang="en-US" dirty="0" smtClean="0"/>
              <a:t>To ensure the safety and soundness of depository institutions and financial instruments.</a:t>
            </a:r>
          </a:p>
          <a:p>
            <a:pPr lvl="1"/>
            <a:r>
              <a:rPr lang="en-US" dirty="0" smtClean="0"/>
              <a:t>Primary purpose is to maintain domestic and international confidence, protect depositors and taxpayers and maintain financial stability.</a:t>
            </a:r>
          </a:p>
          <a:p>
            <a:pPr>
              <a:spcBef>
                <a:spcPts val="1800"/>
              </a:spcBef>
            </a:pPr>
            <a:r>
              <a:rPr lang="en-US" dirty="0" smtClean="0"/>
              <a:t>To provide an efficient and competitive financial system.</a:t>
            </a:r>
          </a:p>
          <a:p>
            <a:pPr lvl="1"/>
            <a:r>
              <a:rPr lang="en-US" dirty="0" smtClean="0"/>
              <a:t>Regulation is designed to prevent anticompetitive behavior while allowing firms to alter their product mix and delivery system to meet economic and market needs. </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65116260"/>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p:txBody>
          <a:bodyPr/>
          <a:lstStyle/>
          <a:p>
            <a:r>
              <a:rPr lang="en-US" dirty="0"/>
              <a:t>Goals and Functions of Depository Institution Regulation</a:t>
            </a:r>
          </a:p>
        </p:txBody>
      </p:sp>
      <p:sp>
        <p:nvSpPr>
          <p:cNvPr id="522245" name="Rectangle 5"/>
          <p:cNvSpPr>
            <a:spLocks noGrp="1" noChangeArrowheads="1"/>
          </p:cNvSpPr>
          <p:nvPr>
            <p:ph idx="1"/>
          </p:nvPr>
        </p:nvSpPr>
        <p:spPr/>
        <p:txBody>
          <a:bodyPr>
            <a:normAutofit lnSpcReduction="10000"/>
          </a:bodyPr>
          <a:lstStyle/>
          <a:p>
            <a:r>
              <a:rPr lang="en-US" dirty="0" smtClean="0"/>
              <a:t>To provide monetary stability.</a:t>
            </a:r>
          </a:p>
          <a:p>
            <a:pPr lvl="1"/>
            <a:r>
              <a:rPr lang="en-US" dirty="0" smtClean="0"/>
              <a:t>Fed attempts to control the nation’s money supply and influence the general level of interest rates.</a:t>
            </a:r>
          </a:p>
          <a:p>
            <a:r>
              <a:rPr lang="en-US" dirty="0" smtClean="0"/>
              <a:t>To maintain the integrity of the nation’s payment system.</a:t>
            </a:r>
          </a:p>
          <a:p>
            <a:pPr lvl="1"/>
            <a:r>
              <a:rPr lang="en-US" dirty="0" smtClean="0"/>
              <a:t>Especially important given the trend towards electronic commerce and e-cash.</a:t>
            </a:r>
          </a:p>
          <a:p>
            <a:r>
              <a:rPr lang="en-US" dirty="0" smtClean="0"/>
              <a:t>To protect consumers from abuses by credit-granting institutions.</a:t>
            </a:r>
          </a:p>
          <a:p>
            <a:pPr lvl="1"/>
            <a:r>
              <a:rPr lang="en-US" dirty="0" smtClean="0"/>
              <a:t>All borrowers should have equal credit opportunities. </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127247152"/>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2770" y="631825"/>
            <a:ext cx="7942580" cy="868362"/>
          </a:xfrm>
        </p:spPr>
        <p:txBody>
          <a:bodyPr>
            <a:noAutofit/>
          </a:bodyPr>
          <a:lstStyle/>
          <a:p>
            <a:r>
              <a:rPr lang="en-US" dirty="0" smtClean="0"/>
              <a:t>Ensure Safety and Soundness and Provide an Efficient and Competitive System</a:t>
            </a:r>
            <a:endParaRPr lang="en-US" dirty="0"/>
          </a:p>
        </p:txBody>
      </p:sp>
      <p:sp>
        <p:nvSpPr>
          <p:cNvPr id="526341" name="Rectangle 5"/>
          <p:cNvSpPr>
            <a:spLocks noGrp="1" noChangeArrowheads="1"/>
          </p:cNvSpPr>
          <p:nvPr>
            <p:ph idx="1"/>
          </p:nvPr>
        </p:nvSpPr>
        <p:spPr>
          <a:xfrm>
            <a:off x="593090" y="1752600"/>
            <a:ext cx="7886700" cy="4351338"/>
          </a:xfrm>
        </p:spPr>
        <p:txBody>
          <a:bodyPr>
            <a:normAutofit lnSpcReduction="10000"/>
          </a:bodyPr>
          <a:lstStyle/>
          <a:p>
            <a:r>
              <a:rPr lang="en-US" dirty="0" smtClean="0"/>
              <a:t>Supervision and Examination</a:t>
            </a:r>
          </a:p>
          <a:p>
            <a:pPr lvl="1"/>
            <a:r>
              <a:rPr lang="en-US" dirty="0" smtClean="0"/>
              <a:t>Office of the Comptroller of the Currency (OCC) and the Federal Deposit Insurance Corporation (FDIC) assess the overall quality of a commercial bank’s condition according to a CAMELS system.</a:t>
            </a:r>
          </a:p>
          <a:p>
            <a:pPr lvl="1"/>
            <a:r>
              <a:rPr lang="en-US" dirty="0" smtClean="0"/>
              <a:t>CAMELS: capital adequacy, asset quality, management quality earnings quality, liquidity, sensitivity to market.</a:t>
            </a:r>
          </a:p>
          <a:p>
            <a:pPr lvl="1"/>
            <a:r>
              <a:rPr lang="en-US" dirty="0" smtClean="0"/>
              <a:t>Asset quality rating indicates the relative volume of problem loans and loan losses.</a:t>
            </a:r>
          </a:p>
          <a:p>
            <a:pPr lvl="1"/>
            <a:r>
              <a:rPr lang="en-US" dirty="0" smtClean="0"/>
              <a:t>Management quality is assessed in terms of senior officer awareness  and control of policies and performance.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52306902"/>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43732"/>
            <a:ext cx="7981950" cy="868362"/>
          </a:xfrm>
        </p:spPr>
        <p:txBody>
          <a:bodyPr>
            <a:noAutofit/>
          </a:bodyPr>
          <a:lstStyle/>
          <a:p>
            <a:r>
              <a:rPr lang="en-US" dirty="0" smtClean="0"/>
              <a:t>Ensure Safety and Soundness and Provide an Efficient and Competitive System</a:t>
            </a:r>
            <a:endParaRPr lang="en-US" dirty="0"/>
          </a:p>
        </p:txBody>
      </p:sp>
      <p:sp>
        <p:nvSpPr>
          <p:cNvPr id="526341" name="Rectangle 5"/>
          <p:cNvSpPr>
            <a:spLocks noGrp="1" noChangeArrowheads="1"/>
          </p:cNvSpPr>
          <p:nvPr>
            <p:ph idx="1"/>
          </p:nvPr>
        </p:nvSpPr>
        <p:spPr>
          <a:xfrm>
            <a:off x="533400" y="1778873"/>
            <a:ext cx="7886700" cy="4351338"/>
          </a:xfrm>
        </p:spPr>
        <p:txBody>
          <a:bodyPr>
            <a:normAutofit/>
          </a:bodyPr>
          <a:lstStyle/>
          <a:p>
            <a:r>
              <a:rPr lang="en-US" dirty="0" smtClean="0"/>
              <a:t>Supervision and Examination</a:t>
            </a:r>
          </a:p>
          <a:p>
            <a:pPr lvl="1"/>
            <a:r>
              <a:rPr lang="en-US" dirty="0" smtClean="0"/>
              <a:t>Sensitivity to market risk considers management’s ability to identify, measure, monitor and control price risk.</a:t>
            </a:r>
          </a:p>
          <a:p>
            <a:pPr lvl="1"/>
            <a:r>
              <a:rPr lang="en-US" dirty="0" smtClean="0"/>
              <a:t>Capital adequacy, earnings strength and liquidity are determined by key performance ratios.</a:t>
            </a:r>
          </a:p>
          <a:p>
            <a:pPr lvl="1"/>
            <a:r>
              <a:rPr lang="en-US" dirty="0" smtClean="0"/>
              <a:t>Results of the examination is a series of policy recommendations which may or may not be formal.</a:t>
            </a:r>
          </a:p>
          <a:p>
            <a:pPr lvl="2"/>
            <a:r>
              <a:rPr lang="en-US" dirty="0" smtClean="0"/>
              <a:t>A memorandum of understanding is a formal regulatory document identifying violations and corrective actions.</a:t>
            </a:r>
          </a:p>
          <a:p>
            <a:pPr lvl="2"/>
            <a:r>
              <a:rPr lang="en-US" dirty="0" smtClean="0"/>
              <a:t>A cease and desist order is a legal document that orders a firm to stop an unfair practice under penalty of law.</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663011198"/>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43732"/>
            <a:ext cx="7981950" cy="868362"/>
          </a:xfrm>
        </p:spPr>
        <p:txBody>
          <a:bodyPr>
            <a:noAutofit/>
          </a:bodyPr>
          <a:lstStyle/>
          <a:p>
            <a:r>
              <a:rPr lang="en-US" dirty="0" smtClean="0"/>
              <a:t>New Charters</a:t>
            </a:r>
            <a:endParaRPr lang="en-US" dirty="0"/>
          </a:p>
        </p:txBody>
      </p:sp>
      <p:sp>
        <p:nvSpPr>
          <p:cNvPr id="526341" name="Rectangle 5"/>
          <p:cNvSpPr>
            <a:spLocks noGrp="1" noChangeArrowheads="1"/>
          </p:cNvSpPr>
          <p:nvPr>
            <p:ph idx="1"/>
          </p:nvPr>
        </p:nvSpPr>
        <p:spPr>
          <a:xfrm>
            <a:off x="581025" y="1600200"/>
            <a:ext cx="7886700" cy="4351338"/>
          </a:xfrm>
        </p:spPr>
        <p:txBody>
          <a:bodyPr>
            <a:normAutofit/>
          </a:bodyPr>
          <a:lstStyle/>
          <a:p>
            <a:r>
              <a:rPr lang="en-US" dirty="0" smtClean="0"/>
              <a:t>United States has a dual banking system in which individual states and the federal government issue bank and credit union charters.</a:t>
            </a:r>
            <a:endParaRPr lang="en-US" dirty="0"/>
          </a:p>
          <a:p>
            <a:r>
              <a:rPr lang="en-US" dirty="0" smtClean="0"/>
              <a:t>OCC charters national commercial banks, federal savings banks and savings associations.</a:t>
            </a:r>
            <a:endParaRPr lang="en-US" dirty="0"/>
          </a:p>
          <a:p>
            <a:r>
              <a:rPr lang="en-US" dirty="0" smtClean="0"/>
              <a:t>National </a:t>
            </a:r>
            <a:r>
              <a:rPr lang="en-US" dirty="0"/>
              <a:t>Credit Union </a:t>
            </a:r>
            <a:r>
              <a:rPr lang="en-US" dirty="0" smtClean="0"/>
              <a:t>Administration (NCUA) charters federal credit unions.</a:t>
            </a:r>
          </a:p>
          <a:p>
            <a:r>
              <a:rPr lang="en-US" dirty="0" smtClean="0"/>
              <a:t>Individual states charter state institutions.</a:t>
            </a:r>
            <a:endParaRPr lang="en-US" dirty="0"/>
          </a:p>
          <a:p>
            <a:pPr marL="342900" lvl="1" indent="0">
              <a:buNone/>
            </a:pP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32527018"/>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643732"/>
            <a:ext cx="7981950" cy="868362"/>
          </a:xfrm>
        </p:spPr>
        <p:txBody>
          <a:bodyPr>
            <a:noAutofit/>
          </a:bodyPr>
          <a:lstStyle/>
          <a:p>
            <a:r>
              <a:rPr lang="en-US" dirty="0" smtClean="0"/>
              <a:t>National Versus State Charter</a:t>
            </a:r>
            <a:endParaRPr lang="en-US" dirty="0"/>
          </a:p>
        </p:txBody>
      </p:sp>
      <p:sp>
        <p:nvSpPr>
          <p:cNvPr id="526341" name="Rectangle 5"/>
          <p:cNvSpPr>
            <a:spLocks noGrp="1" noChangeArrowheads="1"/>
          </p:cNvSpPr>
          <p:nvPr>
            <p:ph idx="1"/>
          </p:nvPr>
        </p:nvSpPr>
        <p:spPr>
          <a:xfrm>
            <a:off x="553720" y="1600200"/>
            <a:ext cx="7886700" cy="4351338"/>
          </a:xfrm>
        </p:spPr>
        <p:txBody>
          <a:bodyPr>
            <a:normAutofit fontScale="92500"/>
          </a:bodyPr>
          <a:lstStyle/>
          <a:p>
            <a:r>
              <a:rPr lang="en-US" dirty="0" smtClean="0"/>
              <a:t>All </a:t>
            </a:r>
            <a:r>
              <a:rPr lang="en-US" dirty="0"/>
              <a:t>banks obtain FDIC deposit insurance as part of the chartering </a:t>
            </a:r>
            <a:r>
              <a:rPr lang="en-US" dirty="0" smtClean="0"/>
              <a:t>process.</a:t>
            </a:r>
          </a:p>
          <a:p>
            <a:r>
              <a:rPr lang="en-US" dirty="0" smtClean="0"/>
              <a:t>National </a:t>
            </a:r>
            <a:r>
              <a:rPr lang="en-US" dirty="0"/>
              <a:t>banks </a:t>
            </a:r>
            <a:r>
              <a:rPr lang="en-US" dirty="0" smtClean="0"/>
              <a:t>are regulated only by federal agencies.</a:t>
            </a:r>
          </a:p>
          <a:p>
            <a:r>
              <a:rPr lang="en-US" dirty="0" smtClean="0"/>
              <a:t>State-chartered banks have a primary federal regulator.</a:t>
            </a:r>
          </a:p>
          <a:p>
            <a:pPr lvl="1"/>
            <a:r>
              <a:rPr lang="en-US" dirty="0"/>
              <a:t>Federal Reserve if the bank is a member of the system.</a:t>
            </a:r>
          </a:p>
          <a:p>
            <a:pPr lvl="1"/>
            <a:r>
              <a:rPr lang="en-US" dirty="0"/>
              <a:t>FDIC if the bank is not a member of the Federal Reserve System.</a:t>
            </a:r>
          </a:p>
          <a:p>
            <a:r>
              <a:rPr lang="en-US" dirty="0" smtClean="0"/>
              <a:t>Regulatory agencies conduct periodic on-site examinations to assess a bank’s condition and monitor compliance with banking law.</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68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68038566"/>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630646-79CB-480C-8EC3-186F0680A7E1}" type="slidenum">
              <a:rPr lang="en-US" smtClean="0">
                <a:solidFill>
                  <a:prstClr val="black">
                    <a:tint val="75000"/>
                  </a:prstClr>
                </a:solidFill>
              </a:rPr>
              <a:pPr/>
              <a:t>69</a:t>
            </a:fld>
            <a:endParaRPr lang="en-US">
              <a:solidFill>
                <a:prstClr val="black">
                  <a:tint val="75000"/>
                </a:prstClr>
              </a:solidFill>
            </a:endParaRPr>
          </a:p>
        </p:txBody>
      </p:sp>
      <p:pic>
        <p:nvPicPr>
          <p:cNvPr id="2" name="Picture 1"/>
          <p:cNvPicPr>
            <a:picLocks noChangeAspect="1"/>
          </p:cNvPicPr>
          <p:nvPr/>
        </p:nvPicPr>
        <p:blipFill>
          <a:blip r:embed="rId3"/>
          <a:stretch>
            <a:fillRect/>
          </a:stretch>
        </p:blipFill>
        <p:spPr>
          <a:xfrm>
            <a:off x="828675" y="1512094"/>
            <a:ext cx="7391400" cy="4628357"/>
          </a:xfrm>
          <a:prstGeom prst="rect">
            <a:avLst/>
          </a:prstGeom>
        </p:spPr>
      </p:pic>
      <p:sp>
        <p:nvSpPr>
          <p:cNvPr id="6" name="Title 5"/>
          <p:cNvSpPr>
            <a:spLocks noGrp="1"/>
          </p:cNvSpPr>
          <p:nvPr>
            <p:ph type="title"/>
          </p:nvPr>
        </p:nvSpPr>
        <p:spPr>
          <a:xfrm>
            <a:off x="533400" y="643732"/>
            <a:ext cx="7981950" cy="868362"/>
          </a:xfrm>
        </p:spPr>
        <p:txBody>
          <a:bodyPr>
            <a:noAutofit/>
          </a:bodyPr>
          <a:lstStyle/>
          <a:p>
            <a:r>
              <a:rPr lang="en-US" dirty="0" smtClean="0"/>
              <a:t>National Versus State Charter</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80707877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dirty="0" smtClean="0"/>
              <a:t>What do banks do?</a:t>
            </a:r>
          </a:p>
        </p:txBody>
      </p:sp>
      <p:sp>
        <p:nvSpPr>
          <p:cNvPr id="3075" name="Rectangle 3"/>
          <p:cNvSpPr>
            <a:spLocks noGrp="1" noChangeArrowheads="1"/>
          </p:cNvSpPr>
          <p:nvPr>
            <p:ph type="body" idx="1"/>
          </p:nvPr>
        </p:nvSpPr>
        <p:spPr/>
        <p:txBody>
          <a:bodyPr/>
          <a:lstStyle/>
          <a:p>
            <a:pPr eaLnBrk="1" hangingPunct="1"/>
            <a:r>
              <a:rPr lang="en-US" dirty="0" smtClean="0"/>
              <a:t>Banks make a profit on the difference between loan and security interest income (and fees) and interest paid on deposits</a:t>
            </a:r>
          </a:p>
          <a:p>
            <a:pPr lvl="1" eaLnBrk="1" hangingPunct="1"/>
            <a:r>
              <a:rPr lang="en-US" dirty="0" smtClean="0"/>
              <a:t>They have other costs too, such as salaries</a:t>
            </a:r>
          </a:p>
          <a:p>
            <a:pPr lvl="1" eaLnBrk="1" hangingPunct="1"/>
            <a:r>
              <a:rPr lang="en-US" dirty="0" smtClean="0"/>
              <a:t>They are in business to make acceptable profits.  However, they have great impact on the economy at large.</a:t>
            </a:r>
            <a:endParaRPr lang="en-US" dirty="0"/>
          </a:p>
          <a:p>
            <a:pPr eaLnBrk="1" hangingPunct="1"/>
            <a:r>
              <a:rPr lang="en-US" dirty="0" smtClean="0"/>
              <a:t>They provide “project evaluation” by determining if a businesses prospects are worthy of investing the bank’s money</a:t>
            </a:r>
          </a:p>
        </p:txBody>
      </p:sp>
    </p:spTree>
    <p:extLst>
      <p:ext uri="{BB962C8B-B14F-4D97-AF65-F5344CB8AC3E}">
        <p14:creationId xmlns:p14="http://schemas.microsoft.com/office/powerpoint/2010/main" val="359982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630646-79CB-480C-8EC3-186F0680A7E1}" type="slidenum">
              <a:rPr lang="en-US" smtClean="0">
                <a:solidFill>
                  <a:prstClr val="black">
                    <a:tint val="75000"/>
                  </a:prstClr>
                </a:solidFill>
              </a:rPr>
              <a:pPr/>
              <a:t>70</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1143000" y="1516856"/>
            <a:ext cx="6574459" cy="4724400"/>
          </a:xfrm>
          <a:prstGeom prst="rect">
            <a:avLst/>
          </a:prstGeom>
        </p:spPr>
      </p:pic>
      <p:sp>
        <p:nvSpPr>
          <p:cNvPr id="7" name="Title 5"/>
          <p:cNvSpPr>
            <a:spLocks noGrp="1"/>
          </p:cNvSpPr>
          <p:nvPr>
            <p:ph type="title"/>
          </p:nvPr>
        </p:nvSpPr>
        <p:spPr>
          <a:xfrm>
            <a:off x="563880" y="533400"/>
            <a:ext cx="7981950" cy="868362"/>
          </a:xfrm>
        </p:spPr>
        <p:txBody>
          <a:bodyPr>
            <a:noAutofit/>
          </a:bodyPr>
          <a:lstStyle/>
          <a:p>
            <a:r>
              <a:rPr lang="en-US" dirty="0" smtClean="0"/>
              <a:t>National Versus State Charter</a:t>
            </a:r>
            <a:endParaRPr lang="en-US" dirty="0"/>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10926050"/>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p:txBody>
          <a:bodyPr>
            <a:normAutofit/>
          </a:bodyPr>
          <a:lstStyle/>
          <a:p>
            <a:r>
              <a:rPr lang="en-US" dirty="0" smtClean="0"/>
              <a:t>Commercial Banks</a:t>
            </a:r>
          </a:p>
          <a:p>
            <a:pPr lvl="1"/>
            <a:r>
              <a:rPr lang="en-US" dirty="0" smtClean="0"/>
              <a:t>Specialize in short-term business credit, make consumer loans and mortgages, have a broad range of financial powers.</a:t>
            </a:r>
          </a:p>
          <a:p>
            <a:r>
              <a:rPr lang="en-US" dirty="0" smtClean="0"/>
              <a:t>Savings Institutions</a:t>
            </a:r>
          </a:p>
          <a:p>
            <a:pPr lvl="1"/>
            <a:r>
              <a:rPr lang="en-US" dirty="0" smtClean="0"/>
              <a:t>Specialize in real estate loans and now offer virtually any other product a commercial bank offers.</a:t>
            </a:r>
          </a:p>
          <a:p>
            <a:pPr lvl="1"/>
            <a:r>
              <a:rPr lang="en-US" dirty="0" smtClean="0"/>
              <a:t>Must maintain 65% of their assets in housing-related or other qualified assets to maintain their status (called the “qualified thrift lender” QTL test).</a:t>
            </a:r>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71</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700050547"/>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a:xfrm>
            <a:off x="628650" y="1821500"/>
            <a:ext cx="7886700" cy="4351338"/>
          </a:xfrm>
        </p:spPr>
        <p:txBody>
          <a:bodyPr>
            <a:normAutofit lnSpcReduction="10000"/>
          </a:bodyPr>
          <a:lstStyle/>
          <a:p>
            <a:r>
              <a:rPr lang="en-US" dirty="0" smtClean="0"/>
              <a:t>Savings Institutions</a:t>
            </a:r>
          </a:p>
          <a:p>
            <a:pPr lvl="1"/>
            <a:r>
              <a:rPr lang="en-US" dirty="0" smtClean="0"/>
              <a:t>Liberalization of QTL resulted in many unitary thrift holding companies which allowed a company to own a depository institution while bypassing prohibitions.  </a:t>
            </a:r>
            <a:endParaRPr lang="en-US" dirty="0"/>
          </a:p>
          <a:p>
            <a:pPr lvl="2"/>
            <a:r>
              <a:rPr lang="en-US" dirty="0" smtClean="0"/>
              <a:t>Gramm-Leach-Bliley eliminated the issuance of new charters.</a:t>
            </a:r>
          </a:p>
          <a:p>
            <a:r>
              <a:rPr lang="en-US" dirty="0" smtClean="0"/>
              <a:t>Credit Unions</a:t>
            </a:r>
            <a:endParaRPr lang="en-US" dirty="0"/>
          </a:p>
          <a:p>
            <a:pPr lvl="1"/>
            <a:r>
              <a:rPr lang="en-US" dirty="0" smtClean="0"/>
              <a:t>Non-profit institutions whose members have a “common bond” which can be very loosely defined today.</a:t>
            </a:r>
          </a:p>
          <a:p>
            <a:pPr lvl="1"/>
            <a:r>
              <a:rPr lang="en-US" dirty="0" smtClean="0"/>
              <a:t>Differences between credit unions and other depository institutions are disappearing.</a:t>
            </a:r>
            <a:br>
              <a:rPr lang="en-US" dirty="0" smtClean="0"/>
            </a:b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72</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56531089"/>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73</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pic>
        <p:nvPicPr>
          <p:cNvPr id="6" name="Picture 5"/>
          <p:cNvPicPr>
            <a:picLocks noChangeAspect="1"/>
          </p:cNvPicPr>
          <p:nvPr/>
        </p:nvPicPr>
        <p:blipFill>
          <a:blip r:embed="rId3"/>
          <a:stretch>
            <a:fillRect/>
          </a:stretch>
        </p:blipFill>
        <p:spPr>
          <a:xfrm>
            <a:off x="990600" y="1828800"/>
            <a:ext cx="6945711" cy="3886200"/>
          </a:xfrm>
          <a:prstGeom prst="rect">
            <a:avLst/>
          </a:prstGeom>
        </p:spPr>
      </p:pic>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624789868"/>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pic>
        <p:nvPicPr>
          <p:cNvPr id="6" name="Picture 5"/>
          <p:cNvPicPr>
            <a:picLocks noChangeAspect="1"/>
          </p:cNvPicPr>
          <p:nvPr/>
        </p:nvPicPr>
        <p:blipFill>
          <a:blip r:embed="rId3"/>
          <a:stretch>
            <a:fillRect/>
          </a:stretch>
        </p:blipFill>
        <p:spPr>
          <a:xfrm>
            <a:off x="990600" y="1828800"/>
            <a:ext cx="6945711" cy="3886200"/>
          </a:xfrm>
          <a:prstGeom prst="rect">
            <a:avLst/>
          </a:prstGeom>
        </p:spPr>
      </p:pic>
      <p:pic>
        <p:nvPicPr>
          <p:cNvPr id="3" name="Picture 2"/>
          <p:cNvPicPr>
            <a:picLocks noChangeAspect="1"/>
          </p:cNvPicPr>
          <p:nvPr/>
        </p:nvPicPr>
        <p:blipFill>
          <a:blip r:embed="rId4"/>
          <a:stretch>
            <a:fillRect/>
          </a:stretch>
        </p:blipFill>
        <p:spPr>
          <a:xfrm>
            <a:off x="990600" y="2629262"/>
            <a:ext cx="6945712" cy="3390538"/>
          </a:xfrm>
          <a:prstGeom prst="rect">
            <a:avLst/>
          </a:prstGeom>
        </p:spPr>
      </p:pic>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02987694"/>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75</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Commercial Banks, Savings Institutions, and Credit Unions</a:t>
            </a:r>
          </a:p>
        </p:txBody>
      </p:sp>
      <p:pic>
        <p:nvPicPr>
          <p:cNvPr id="6" name="Picture 5"/>
          <p:cNvPicPr>
            <a:picLocks noChangeAspect="1"/>
          </p:cNvPicPr>
          <p:nvPr/>
        </p:nvPicPr>
        <p:blipFill>
          <a:blip r:embed="rId3"/>
          <a:stretch>
            <a:fillRect/>
          </a:stretch>
        </p:blipFill>
        <p:spPr>
          <a:xfrm>
            <a:off x="990600" y="1828800"/>
            <a:ext cx="6945711" cy="3886200"/>
          </a:xfrm>
          <a:prstGeom prst="rect">
            <a:avLst/>
          </a:prstGeom>
        </p:spPr>
      </p:pic>
      <p:pic>
        <p:nvPicPr>
          <p:cNvPr id="3" name="Picture 2"/>
          <p:cNvPicPr>
            <a:picLocks noChangeAspect="1"/>
          </p:cNvPicPr>
          <p:nvPr/>
        </p:nvPicPr>
        <p:blipFill>
          <a:blip r:embed="rId4"/>
          <a:stretch>
            <a:fillRect/>
          </a:stretch>
        </p:blipFill>
        <p:spPr>
          <a:xfrm>
            <a:off x="990600" y="2629262"/>
            <a:ext cx="6945712" cy="3390538"/>
          </a:xfrm>
          <a:prstGeom prst="rect">
            <a:avLst/>
          </a:prstGeom>
        </p:spPr>
      </p:pic>
      <p:pic>
        <p:nvPicPr>
          <p:cNvPr id="5" name="Picture 4"/>
          <p:cNvPicPr>
            <a:picLocks noChangeAspect="1"/>
          </p:cNvPicPr>
          <p:nvPr/>
        </p:nvPicPr>
        <p:blipFill>
          <a:blip r:embed="rId5"/>
          <a:stretch>
            <a:fillRect/>
          </a:stretch>
        </p:blipFill>
        <p:spPr>
          <a:xfrm>
            <a:off x="990600" y="2629262"/>
            <a:ext cx="6945712" cy="3390538"/>
          </a:xfrm>
          <a:prstGeom prst="rect">
            <a:avLst/>
          </a:prstGeom>
        </p:spPr>
      </p:pic>
      <p:sp>
        <p:nvSpPr>
          <p:cNvPr id="7" name="Footer Placeholder 6"/>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74255999"/>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a:xfrm>
            <a:off x="628650" y="1821500"/>
            <a:ext cx="7886700" cy="4351338"/>
          </a:xfrm>
        </p:spPr>
        <p:txBody>
          <a:bodyPr>
            <a:normAutofit/>
          </a:bodyPr>
          <a:lstStyle/>
          <a:p>
            <a:r>
              <a:rPr lang="en-US" dirty="0"/>
              <a:t>C</a:t>
            </a:r>
            <a:r>
              <a:rPr lang="en-US" dirty="0" smtClean="0"/>
              <a:t>reated in 1916 to support the credit needs to agriculture in rural America. Composed of:</a:t>
            </a:r>
            <a:endParaRPr lang="en-US" dirty="0"/>
          </a:p>
          <a:p>
            <a:pPr lvl="1"/>
            <a:r>
              <a:rPr lang="en-US" dirty="0"/>
              <a:t>Farm Credit Administration</a:t>
            </a:r>
          </a:p>
          <a:p>
            <a:pPr lvl="1"/>
            <a:r>
              <a:rPr lang="en-US" dirty="0"/>
              <a:t>4 Farm Credit Banks</a:t>
            </a:r>
          </a:p>
          <a:p>
            <a:pPr lvl="1"/>
            <a:r>
              <a:rPr lang="en-US" dirty="0" smtClean="0"/>
              <a:t>79 </a:t>
            </a:r>
            <a:r>
              <a:rPr lang="en-US" dirty="0"/>
              <a:t>Agricultural Credit Associations</a:t>
            </a:r>
          </a:p>
          <a:p>
            <a:pPr lvl="1"/>
            <a:r>
              <a:rPr lang="en-US" dirty="0" smtClean="0"/>
              <a:t>3 Federal Land </a:t>
            </a:r>
            <a:r>
              <a:rPr lang="en-US" dirty="0"/>
              <a:t>Credit Associations</a:t>
            </a:r>
          </a:p>
          <a:p>
            <a:pPr lvl="1"/>
            <a:r>
              <a:rPr lang="en-US" dirty="0"/>
              <a:t>1 Agricultural Credit Bank</a:t>
            </a:r>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76</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Farm Credit System (FCS)</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359104124"/>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9" name="Rectangle 5"/>
          <p:cNvSpPr>
            <a:spLocks noGrp="1" noChangeArrowheads="1"/>
          </p:cNvSpPr>
          <p:nvPr>
            <p:ph idx="1"/>
          </p:nvPr>
        </p:nvSpPr>
        <p:spPr>
          <a:xfrm>
            <a:off x="628650" y="1690689"/>
            <a:ext cx="7886700" cy="4351338"/>
          </a:xfrm>
        </p:spPr>
        <p:txBody>
          <a:bodyPr>
            <a:normAutofit/>
          </a:bodyPr>
          <a:lstStyle/>
          <a:p>
            <a:r>
              <a:rPr lang="en-US" dirty="0" smtClean="0"/>
              <a:t>Provides credit and other services to agricultural, rural, and farm-related businesses.</a:t>
            </a:r>
          </a:p>
          <a:p>
            <a:r>
              <a:rPr lang="en-US" dirty="0" smtClean="0"/>
              <a:t>Not depository institutions because they do not accept transactions deposits.</a:t>
            </a:r>
          </a:p>
          <a:p>
            <a:r>
              <a:rPr lang="en-US" dirty="0" smtClean="0"/>
              <a:t>Range of acceptable activities by Farm Credit Banks have increased and, due to strategic alliances with commercial banks, the number of banking-type products have increased.</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77</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Farm Credit System (FCS)</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50335782"/>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5" name="Rectangle 5"/>
          <p:cNvSpPr>
            <a:spLocks noGrp="1" noChangeArrowheads="1"/>
          </p:cNvSpPr>
          <p:nvPr>
            <p:ph idx="1"/>
          </p:nvPr>
        </p:nvSpPr>
        <p:spPr>
          <a:xfrm>
            <a:off x="628650" y="1600200"/>
            <a:ext cx="7886700" cy="4351338"/>
          </a:xfrm>
        </p:spPr>
        <p:txBody>
          <a:bodyPr>
            <a:normAutofit/>
          </a:bodyPr>
          <a:lstStyle/>
          <a:p>
            <a:r>
              <a:rPr lang="en-US" dirty="0" smtClean="0"/>
              <a:t>Currently insures customer deposits up to $250,000 per depositor per insured commercial bank and savings institution.</a:t>
            </a:r>
          </a:p>
          <a:p>
            <a:r>
              <a:rPr lang="en-US" dirty="0" smtClean="0"/>
              <a:t>Similar arrangement for credit unions under the National Credit Union Insurance Fund (NCUSIF).</a:t>
            </a:r>
          </a:p>
          <a:p>
            <a:r>
              <a:rPr lang="en-US" dirty="0" smtClean="0"/>
              <a:t>Depository institutions pay premiums for insured deposits into the Deposit Insurance Fund based on risk assessment.</a:t>
            </a:r>
          </a:p>
          <a:p>
            <a:pPr lvl="1"/>
            <a:r>
              <a:rPr lang="en-US" dirty="0" smtClean="0"/>
              <a:t>Amount depends on the size of the FDIC’s reserve and the perceived quality of the institution. </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78</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Federal Deposit Insurance</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78083017"/>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5" name="Rectangle 5"/>
          <p:cNvSpPr>
            <a:spLocks noGrp="1" noChangeArrowheads="1"/>
          </p:cNvSpPr>
          <p:nvPr>
            <p:ph idx="1"/>
          </p:nvPr>
        </p:nvSpPr>
        <p:spPr>
          <a:xfrm>
            <a:off x="628650" y="1600200"/>
            <a:ext cx="7886700" cy="4351338"/>
          </a:xfrm>
        </p:spPr>
        <p:txBody>
          <a:bodyPr>
            <a:normAutofit/>
          </a:bodyPr>
          <a:lstStyle/>
          <a:p>
            <a:r>
              <a:rPr lang="en-US" dirty="0" smtClean="0"/>
              <a:t>FDIC acts as the primary federal regulator of state- chartered banks that do not belong to the Federal Reserve System. </a:t>
            </a:r>
          </a:p>
          <a:p>
            <a:r>
              <a:rPr lang="en-US" dirty="0" smtClean="0"/>
              <a:t>FDIC is the receiver of failed institutions.</a:t>
            </a:r>
          </a:p>
          <a:p>
            <a:pPr lvl="1"/>
            <a:r>
              <a:rPr lang="en-US" dirty="0" smtClean="0"/>
              <a:t>Declares an institution insolvent and either liquidates or sells it to redeem insured deposits.</a:t>
            </a:r>
          </a:p>
          <a:p>
            <a:pPr lvl="1"/>
            <a:r>
              <a:rPr lang="en-US" dirty="0" smtClean="0"/>
              <a:t>Historically have not allowed largest institutions to fail.</a:t>
            </a:r>
          </a:p>
          <a:p>
            <a:pPr lvl="1"/>
            <a:r>
              <a:rPr lang="en-US" dirty="0" smtClean="0"/>
              <a:t>OCC and state banking authorities officially designate banks as insolvent, but the Federal Reserve and FDIC assist in closings.</a:t>
            </a:r>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79</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Federal Deposit Insurance</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56431424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p:txBody>
          <a:bodyPr/>
          <a:lstStyle/>
          <a:p>
            <a:r>
              <a:rPr lang="en-US" dirty="0" smtClean="0"/>
              <a:t>Let’s look at a simple example of how a modern bank works.  </a:t>
            </a:r>
          </a:p>
          <a:p>
            <a:endParaRPr lang="en-US" dirty="0"/>
          </a:p>
          <a:p>
            <a:r>
              <a:rPr lang="en-US" dirty="0" smtClean="0"/>
              <a:t>Suppose we start a new bank and provide $100,000 in capital.  On day one, the bank’s financial position looks like this: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101976"/>
              </p:ext>
            </p:extLst>
          </p:nvPr>
        </p:nvGraphicFramePr>
        <p:xfrm>
          <a:off x="1295400" y="5181600"/>
          <a:ext cx="6096000" cy="1112520"/>
        </p:xfrm>
        <a:graphic>
          <a:graphicData uri="http://schemas.openxmlformats.org/drawingml/2006/table">
            <a:tbl>
              <a:tblPr firstRow="1" bandRow="1">
                <a:tableStyleId>{F5AB1C69-6EDB-4FF4-983F-18BD219EF322}</a:tableStyleId>
              </a:tblPr>
              <a:tblGrid>
                <a:gridCol w="1524000"/>
                <a:gridCol w="1524000"/>
                <a:gridCol w="1524000"/>
                <a:gridCol w="1524000"/>
              </a:tblGrid>
              <a:tr h="370840">
                <a:tc>
                  <a:txBody>
                    <a:bodyPr/>
                    <a:lstStyle/>
                    <a:p>
                      <a:r>
                        <a:rPr lang="en-US" dirty="0" smtClean="0">
                          <a:solidFill>
                            <a:schemeClr val="tx1"/>
                          </a:solidFill>
                        </a:rPr>
                        <a:t>Assets</a:t>
                      </a:r>
                      <a:endParaRPr lang="en-US" dirty="0">
                        <a:solidFill>
                          <a:schemeClr val="tx1"/>
                        </a:solidFill>
                      </a:endParaRPr>
                    </a:p>
                  </a:txBody>
                  <a:tcP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gridSpan="2">
                  <a:txBody>
                    <a:bodyPr/>
                    <a:lstStyle/>
                    <a:p>
                      <a:r>
                        <a:rPr lang="en-US" dirty="0" smtClean="0">
                          <a:solidFill>
                            <a:schemeClr val="tx1"/>
                          </a:solidFill>
                        </a:rPr>
                        <a:t>Liabilities &amp;</a:t>
                      </a:r>
                      <a:r>
                        <a:rPr lang="en-US" baseline="0" dirty="0" smtClean="0">
                          <a:solidFill>
                            <a:schemeClr val="tx1"/>
                          </a:solidFill>
                        </a:rPr>
                        <a:t> Equity</a:t>
                      </a:r>
                      <a:endParaRPr lang="en-US" dirty="0">
                        <a:solidFill>
                          <a:schemeClr val="tx1"/>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solidFill>
                            <a:schemeClr val="tx1"/>
                          </a:solidFill>
                        </a:rPr>
                        <a:t>Cash</a:t>
                      </a:r>
                      <a:endParaRPr lang="en-US" dirty="0">
                        <a:solidFill>
                          <a:schemeClr val="tx1"/>
                        </a:solidFill>
                      </a:endParaRPr>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$100,000</a:t>
                      </a:r>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solidFill>
                            <a:schemeClr val="tx1"/>
                          </a:solidFill>
                        </a:rPr>
                        <a:t>Liabilities</a:t>
                      </a:r>
                      <a:endParaRPr lang="en-US" dirty="0">
                        <a:solidFill>
                          <a:schemeClr val="tx1"/>
                        </a:solidFill>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en-US" dirty="0" smtClean="0">
                          <a:solidFill>
                            <a:schemeClr val="tx1"/>
                          </a:solidFill>
                        </a:rPr>
                        <a:t>$0</a:t>
                      </a:r>
                      <a:endParaRPr lang="en-US" dirty="0">
                        <a:solidFill>
                          <a:schemeClr val="tx1"/>
                        </a:solidFill>
                      </a:endParaRPr>
                    </a:p>
                  </a:txBody>
                  <a:tcPr>
                    <a:lnT w="38100" cap="flat" cmpd="sng" algn="ctr">
                      <a:solidFill>
                        <a:schemeClr val="tx1"/>
                      </a:solidFill>
                      <a:prstDash val="solid"/>
                      <a:round/>
                      <a:headEnd type="none" w="med" len="med"/>
                      <a:tailEnd type="none" w="med" len="med"/>
                    </a:lnT>
                  </a:tcPr>
                </a:tc>
              </a:tr>
              <a:tr h="370840">
                <a:tc>
                  <a:txBody>
                    <a:bodyPr/>
                    <a:lstStyle/>
                    <a:p>
                      <a:endParaRPr lang="en-US" dirty="0">
                        <a:solidFill>
                          <a:schemeClr val="tx1"/>
                        </a:solidFill>
                      </a:endParaRPr>
                    </a:p>
                  </a:txBody>
                  <a:tcPr>
                    <a:lnR w="38100" cap="flat" cmpd="sng" algn="ctr">
                      <a:noFill/>
                      <a:prstDash val="solid"/>
                      <a:round/>
                      <a:headEnd type="none" w="med" len="med"/>
                      <a:tailEnd type="none" w="med" len="med"/>
                    </a:lnR>
                  </a:tcPr>
                </a:tc>
                <a:tc>
                  <a:txBody>
                    <a:bodyPr/>
                    <a:lstStyle/>
                    <a:p>
                      <a:endParaRPr lang="en-US"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r>
                        <a:rPr lang="en-US" dirty="0" smtClean="0">
                          <a:solidFill>
                            <a:schemeClr val="tx1"/>
                          </a:solidFill>
                        </a:rPr>
                        <a:t>Equity</a:t>
                      </a:r>
                      <a:endParaRPr lang="en-US" dirty="0">
                        <a:solidFill>
                          <a:schemeClr val="tx1"/>
                        </a:solidFill>
                      </a:endParaRPr>
                    </a:p>
                  </a:txBody>
                  <a:tcPr>
                    <a:lnL w="38100" cap="flat" cmpd="sng" algn="ctr">
                      <a:solidFill>
                        <a:schemeClr val="tx1"/>
                      </a:solidFill>
                      <a:prstDash val="solid"/>
                      <a:round/>
                      <a:headEnd type="none" w="med" len="med"/>
                      <a:tailEnd type="none" w="med" len="med"/>
                    </a:lnL>
                  </a:tcPr>
                </a:tc>
                <a:tc>
                  <a:txBody>
                    <a:bodyPr/>
                    <a:lstStyle/>
                    <a:p>
                      <a:pPr algn="r"/>
                      <a:r>
                        <a:rPr lang="en-US" dirty="0" smtClean="0">
                          <a:solidFill>
                            <a:schemeClr val="tx1"/>
                          </a:solidFill>
                        </a:rPr>
                        <a:t>$100,000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9242459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80</a:t>
            </a:fld>
            <a:endParaRPr lang="en-US">
              <a:solidFill>
                <a:prstClr val="black">
                  <a:tint val="75000"/>
                </a:prstClr>
              </a:solidFill>
            </a:endParaRPr>
          </a:p>
        </p:txBody>
      </p:sp>
      <p:sp>
        <p:nvSpPr>
          <p:cNvPr id="2" name="Title 1"/>
          <p:cNvSpPr>
            <a:spLocks noGrp="1"/>
          </p:cNvSpPr>
          <p:nvPr>
            <p:ph type="title"/>
          </p:nvPr>
        </p:nvSpPr>
        <p:spPr>
          <a:xfrm>
            <a:off x="643890" y="533400"/>
            <a:ext cx="8042910" cy="1325563"/>
          </a:xfrm>
        </p:spPr>
        <p:txBody>
          <a:bodyPr>
            <a:noAutofit/>
          </a:bodyPr>
          <a:lstStyle/>
          <a:p>
            <a:r>
              <a:rPr lang="en-US" dirty="0"/>
              <a:t>Product Restrictions: Depository Institutions </a:t>
            </a:r>
            <a:r>
              <a:rPr lang="en-US" dirty="0" smtClean="0"/>
              <a:t>v. </a:t>
            </a:r>
            <a:r>
              <a:rPr lang="en-US" dirty="0"/>
              <a:t>Non-Depository Institutions</a:t>
            </a:r>
            <a:br>
              <a:rPr lang="en-US" dirty="0"/>
            </a:br>
            <a:endParaRPr lang="en-US" dirty="0"/>
          </a:p>
        </p:txBody>
      </p:sp>
      <p:pic>
        <p:nvPicPr>
          <p:cNvPr id="6" name="Picture 5"/>
          <p:cNvPicPr>
            <a:picLocks noChangeAspect="1"/>
          </p:cNvPicPr>
          <p:nvPr/>
        </p:nvPicPr>
        <p:blipFill>
          <a:blip r:embed="rId3"/>
          <a:stretch>
            <a:fillRect/>
          </a:stretch>
        </p:blipFill>
        <p:spPr>
          <a:xfrm>
            <a:off x="643890" y="1734726"/>
            <a:ext cx="7470001" cy="4557267"/>
          </a:xfrm>
          <a:prstGeom prst="rect">
            <a:avLst/>
          </a:prstGeom>
        </p:spPr>
      </p:pic>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781763228"/>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81</a:t>
            </a:fld>
            <a:endParaRPr lang="en-US">
              <a:solidFill>
                <a:prstClr val="black">
                  <a:tint val="75000"/>
                </a:prstClr>
              </a:solidFill>
            </a:endParaRPr>
          </a:p>
        </p:txBody>
      </p:sp>
      <p:sp>
        <p:nvSpPr>
          <p:cNvPr id="2" name="Title 1"/>
          <p:cNvSpPr>
            <a:spLocks noGrp="1"/>
          </p:cNvSpPr>
          <p:nvPr>
            <p:ph type="title"/>
          </p:nvPr>
        </p:nvSpPr>
        <p:spPr>
          <a:xfrm>
            <a:off x="643890" y="533400"/>
            <a:ext cx="8119110" cy="1325563"/>
          </a:xfrm>
        </p:spPr>
        <p:txBody>
          <a:bodyPr>
            <a:noAutofit/>
          </a:bodyPr>
          <a:lstStyle/>
          <a:p>
            <a:r>
              <a:rPr lang="en-US" dirty="0"/>
              <a:t>Product Restrictions: Depository Institutions </a:t>
            </a:r>
            <a:r>
              <a:rPr lang="en-US" dirty="0" smtClean="0"/>
              <a:t>v. </a:t>
            </a:r>
            <a:r>
              <a:rPr lang="en-US" dirty="0"/>
              <a:t>Non-Depository Institutions</a:t>
            </a:r>
            <a:br>
              <a:rPr lang="en-US" dirty="0"/>
            </a:br>
            <a:endParaRPr lang="en-US" dirty="0"/>
          </a:p>
        </p:txBody>
      </p:sp>
      <p:pic>
        <p:nvPicPr>
          <p:cNvPr id="6" name="Picture 5"/>
          <p:cNvPicPr>
            <a:picLocks noChangeAspect="1"/>
          </p:cNvPicPr>
          <p:nvPr/>
        </p:nvPicPr>
        <p:blipFill>
          <a:blip r:embed="rId3"/>
          <a:stretch>
            <a:fillRect/>
          </a:stretch>
        </p:blipFill>
        <p:spPr>
          <a:xfrm>
            <a:off x="643890" y="1734726"/>
            <a:ext cx="7470001" cy="4557267"/>
          </a:xfrm>
          <a:prstGeom prst="rect">
            <a:avLst/>
          </a:prstGeom>
        </p:spPr>
      </p:pic>
      <p:pic>
        <p:nvPicPr>
          <p:cNvPr id="3" name="Picture 2"/>
          <p:cNvPicPr>
            <a:picLocks noChangeAspect="1"/>
          </p:cNvPicPr>
          <p:nvPr/>
        </p:nvPicPr>
        <p:blipFill rotWithShape="1">
          <a:blip r:embed="rId4"/>
          <a:srcRect l="1556" r="1488"/>
          <a:stretch/>
        </p:blipFill>
        <p:spPr>
          <a:xfrm>
            <a:off x="685800" y="2362200"/>
            <a:ext cx="7391400" cy="3994151"/>
          </a:xfrm>
          <a:prstGeom prst="rect">
            <a:avLst/>
          </a:prstGeom>
        </p:spPr>
      </p:pic>
      <p:sp>
        <p:nvSpPr>
          <p:cNvPr id="5" name="Footer Placeholder 4"/>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122264155"/>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82</a:t>
            </a:fld>
            <a:endParaRPr lang="en-US">
              <a:solidFill>
                <a:prstClr val="black">
                  <a:tint val="75000"/>
                </a:prstClr>
              </a:solidFill>
            </a:endParaRPr>
          </a:p>
        </p:txBody>
      </p:sp>
      <p:sp>
        <p:nvSpPr>
          <p:cNvPr id="2" name="Title 1"/>
          <p:cNvSpPr>
            <a:spLocks noGrp="1"/>
          </p:cNvSpPr>
          <p:nvPr>
            <p:ph type="title"/>
          </p:nvPr>
        </p:nvSpPr>
        <p:spPr>
          <a:xfrm>
            <a:off x="643890" y="533400"/>
            <a:ext cx="8119110" cy="1325563"/>
          </a:xfrm>
        </p:spPr>
        <p:txBody>
          <a:bodyPr>
            <a:noAutofit/>
          </a:bodyPr>
          <a:lstStyle/>
          <a:p>
            <a:r>
              <a:rPr lang="en-US" dirty="0"/>
              <a:t>Product Restrictions: Depository Institutions v. Non-Depository Institutions</a:t>
            </a:r>
            <a:br>
              <a:rPr lang="en-US" dirty="0"/>
            </a:br>
            <a:endParaRPr lang="en-US" dirty="0"/>
          </a:p>
        </p:txBody>
      </p:sp>
      <p:pic>
        <p:nvPicPr>
          <p:cNvPr id="5" name="Picture 4"/>
          <p:cNvPicPr>
            <a:picLocks noChangeAspect="1"/>
          </p:cNvPicPr>
          <p:nvPr/>
        </p:nvPicPr>
        <p:blipFill>
          <a:blip r:embed="rId3"/>
          <a:stretch>
            <a:fillRect/>
          </a:stretch>
        </p:blipFill>
        <p:spPr>
          <a:xfrm>
            <a:off x="643890" y="1600200"/>
            <a:ext cx="7620000" cy="4612451"/>
          </a:xfrm>
          <a:prstGeom prst="rect">
            <a:avLst/>
          </a:prstGeom>
        </p:spPr>
      </p:pic>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408963114"/>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83</a:t>
            </a:fld>
            <a:endParaRPr lang="en-US">
              <a:solidFill>
                <a:prstClr val="black">
                  <a:tint val="75000"/>
                </a:prstClr>
              </a:solidFill>
            </a:endParaRPr>
          </a:p>
        </p:txBody>
      </p:sp>
      <p:sp>
        <p:nvSpPr>
          <p:cNvPr id="2" name="Title 1"/>
          <p:cNvSpPr>
            <a:spLocks noGrp="1"/>
          </p:cNvSpPr>
          <p:nvPr>
            <p:ph type="title"/>
          </p:nvPr>
        </p:nvSpPr>
        <p:spPr>
          <a:xfrm>
            <a:off x="643890" y="533400"/>
            <a:ext cx="8042910" cy="1325563"/>
          </a:xfrm>
        </p:spPr>
        <p:txBody>
          <a:bodyPr>
            <a:noAutofit/>
          </a:bodyPr>
          <a:lstStyle/>
          <a:p>
            <a:r>
              <a:rPr lang="en-US" dirty="0"/>
              <a:t>Product Restrictions: Depository Institutions </a:t>
            </a:r>
            <a:r>
              <a:rPr lang="en-US" dirty="0" smtClean="0"/>
              <a:t>v. </a:t>
            </a:r>
            <a:r>
              <a:rPr lang="en-US" dirty="0"/>
              <a:t>Non-Depository Institutions</a:t>
            </a:r>
            <a:br>
              <a:rPr lang="en-US" dirty="0"/>
            </a:br>
            <a:endParaRPr lang="en-US" dirty="0"/>
          </a:p>
        </p:txBody>
      </p:sp>
      <p:pic>
        <p:nvPicPr>
          <p:cNvPr id="5" name="Picture 4"/>
          <p:cNvPicPr>
            <a:picLocks noChangeAspect="1"/>
          </p:cNvPicPr>
          <p:nvPr/>
        </p:nvPicPr>
        <p:blipFill>
          <a:blip r:embed="rId3"/>
          <a:stretch>
            <a:fillRect/>
          </a:stretch>
        </p:blipFill>
        <p:spPr>
          <a:xfrm>
            <a:off x="643890" y="1600200"/>
            <a:ext cx="7620000" cy="4612451"/>
          </a:xfrm>
          <a:prstGeom prst="rect">
            <a:avLst/>
          </a:prstGeom>
        </p:spPr>
      </p:pic>
      <p:pic>
        <p:nvPicPr>
          <p:cNvPr id="3" name="Picture 2"/>
          <p:cNvPicPr>
            <a:picLocks noChangeAspect="1"/>
          </p:cNvPicPr>
          <p:nvPr/>
        </p:nvPicPr>
        <p:blipFill>
          <a:blip r:embed="rId4"/>
          <a:stretch>
            <a:fillRect/>
          </a:stretch>
        </p:blipFill>
        <p:spPr>
          <a:xfrm>
            <a:off x="848360" y="2221967"/>
            <a:ext cx="7315200" cy="3990684"/>
          </a:xfrm>
          <a:prstGeom prst="rect">
            <a:avLst/>
          </a:prstGeom>
        </p:spPr>
      </p:pic>
      <p:sp>
        <p:nvSpPr>
          <p:cNvPr id="6" name="Footer Placeholder 5"/>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337295787"/>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3" name="Rectangle 5"/>
          <p:cNvSpPr>
            <a:spLocks noGrp="1" noChangeArrowheads="1"/>
          </p:cNvSpPr>
          <p:nvPr>
            <p:ph idx="1"/>
          </p:nvPr>
        </p:nvSpPr>
        <p:spPr>
          <a:xfrm>
            <a:off x="628650" y="1752600"/>
            <a:ext cx="7886700" cy="4351338"/>
          </a:xfrm>
        </p:spPr>
        <p:txBody>
          <a:bodyPr>
            <a:normAutofit/>
          </a:bodyPr>
          <a:lstStyle/>
          <a:p>
            <a:r>
              <a:rPr lang="en-US" dirty="0" smtClean="0"/>
              <a:t>Does not prevent bank failure.</a:t>
            </a:r>
          </a:p>
          <a:p>
            <a:r>
              <a:rPr lang="en-US" dirty="0" smtClean="0"/>
              <a:t>Cannot eliminate economic risk.</a:t>
            </a:r>
          </a:p>
          <a:p>
            <a:r>
              <a:rPr lang="en-US" dirty="0" smtClean="0"/>
              <a:t>Does not guarantee good management decisions.</a:t>
            </a:r>
          </a:p>
          <a:p>
            <a:r>
              <a:rPr lang="en-US" dirty="0" smtClean="0"/>
              <a:t>Three drawbacks:</a:t>
            </a:r>
          </a:p>
          <a:p>
            <a:pPr lvl="1"/>
            <a:r>
              <a:rPr lang="en-US" dirty="0" smtClean="0"/>
              <a:t>Assumes market for bank products could be protected and not encroached on by other firms.</a:t>
            </a:r>
          </a:p>
          <a:p>
            <a:pPr lvl="1"/>
            <a:r>
              <a:rPr lang="en-US" dirty="0" smtClean="0"/>
              <a:t>Discriminated against U.S. versus foreign firms.</a:t>
            </a:r>
          </a:p>
          <a:p>
            <a:pPr lvl="1"/>
            <a:r>
              <a:rPr lang="en-US" dirty="0" smtClean="0"/>
              <a:t>Penalizes customers without convenient access to range of products demanded .</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84</a:t>
            </a:fld>
            <a:endParaRPr lang="en-US">
              <a:solidFill>
                <a:prstClr val="black">
                  <a:tint val="75000"/>
                </a:prstClr>
              </a:solidFill>
            </a:endParaRPr>
          </a:p>
        </p:txBody>
      </p:sp>
      <p:sp>
        <p:nvSpPr>
          <p:cNvPr id="2" name="Title 1"/>
          <p:cNvSpPr>
            <a:spLocks noGrp="1"/>
          </p:cNvSpPr>
          <p:nvPr>
            <p:ph type="title"/>
          </p:nvPr>
        </p:nvSpPr>
        <p:spPr>
          <a:xfrm>
            <a:off x="659130" y="609600"/>
            <a:ext cx="7886700" cy="1325563"/>
          </a:xfrm>
        </p:spPr>
        <p:txBody>
          <a:bodyPr>
            <a:noAutofit/>
          </a:bodyPr>
          <a:lstStyle/>
          <a:p>
            <a:r>
              <a:rPr lang="en-US" dirty="0"/>
              <a:t>Shortcomings of Restrictive Bank Regulation</a:t>
            </a:r>
            <a:br>
              <a:rPr lang="en-US" dirty="0"/>
            </a:b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09612512"/>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Rectangle 4"/>
          <p:cNvSpPr>
            <a:spLocks noGrp="1" noChangeArrowheads="1"/>
          </p:cNvSpPr>
          <p:nvPr>
            <p:ph type="title"/>
          </p:nvPr>
        </p:nvSpPr>
        <p:spPr>
          <a:xfrm>
            <a:off x="628650" y="533400"/>
            <a:ext cx="7886700" cy="1325563"/>
          </a:xfrm>
        </p:spPr>
        <p:txBody>
          <a:bodyPr>
            <a:normAutofit/>
          </a:bodyPr>
          <a:lstStyle/>
          <a:p>
            <a:r>
              <a:rPr lang="en-US" dirty="0" smtClean="0"/>
              <a:t>Maintaining Monetary Stability and the Integrity of the Payments System</a:t>
            </a:r>
            <a:endParaRPr lang="en-US" dirty="0"/>
          </a:p>
        </p:txBody>
      </p:sp>
      <p:sp>
        <p:nvSpPr>
          <p:cNvPr id="546821" name="Rectangle 5"/>
          <p:cNvSpPr>
            <a:spLocks noGrp="1" noChangeArrowheads="1"/>
          </p:cNvSpPr>
          <p:nvPr>
            <p:ph idx="1"/>
          </p:nvPr>
        </p:nvSpPr>
        <p:spPr>
          <a:xfrm>
            <a:off x="664210" y="2015173"/>
            <a:ext cx="7886700" cy="4351338"/>
          </a:xfrm>
        </p:spPr>
        <p:txBody>
          <a:bodyPr/>
          <a:lstStyle/>
          <a:p>
            <a:r>
              <a:rPr lang="en-US" dirty="0"/>
              <a:t>R</a:t>
            </a:r>
            <a:r>
              <a:rPr lang="en-US" dirty="0" smtClean="0"/>
              <a:t>ole of the Central Bank in the Economy - The Federal Reserve System fundamental functions:</a:t>
            </a:r>
          </a:p>
          <a:p>
            <a:pPr lvl="1"/>
            <a:r>
              <a:rPr lang="en-US" dirty="0" smtClean="0"/>
              <a:t>Conduct nation’s monetary policy.</a:t>
            </a:r>
          </a:p>
          <a:p>
            <a:pPr lvl="1"/>
            <a:r>
              <a:rPr lang="en-US" dirty="0" smtClean="0"/>
              <a:t>Provide and maintain an effective and efficient payment system.</a:t>
            </a:r>
          </a:p>
          <a:p>
            <a:pPr lvl="1"/>
            <a:r>
              <a:rPr lang="en-US" dirty="0" smtClean="0"/>
              <a:t>Supervise and regulate banking operations.</a:t>
            </a:r>
          </a:p>
          <a:p>
            <a:r>
              <a:rPr lang="en-US" dirty="0" smtClean="0"/>
              <a:t>Decentralized central bank with Reserve Banks and branches in 12 districts across the country.</a:t>
            </a:r>
          </a:p>
          <a:p>
            <a:r>
              <a:rPr lang="en-US" dirty="0" smtClean="0"/>
              <a:t>Serves as the lender of last resort.</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782143157"/>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p:txBody>
          <a:bodyPr>
            <a:normAutofit/>
          </a:bodyPr>
          <a:lstStyle/>
          <a:p>
            <a:r>
              <a:rPr lang="en-US" dirty="0" smtClean="0"/>
              <a:t>Maintaining Monetary Stability and the Integrity of the Payments System</a:t>
            </a:r>
            <a:endParaRPr lang="en-US" dirty="0"/>
          </a:p>
        </p:txBody>
      </p:sp>
      <p:sp>
        <p:nvSpPr>
          <p:cNvPr id="548869" name="Rectangle 5"/>
          <p:cNvSpPr>
            <a:spLocks noGrp="1" noChangeArrowheads="1"/>
          </p:cNvSpPr>
          <p:nvPr>
            <p:ph idx="1"/>
          </p:nvPr>
        </p:nvSpPr>
        <p:spPr/>
        <p:txBody>
          <a:bodyPr>
            <a:normAutofit/>
          </a:bodyPr>
          <a:lstStyle/>
          <a:p>
            <a:r>
              <a:rPr lang="en-US" dirty="0" smtClean="0"/>
              <a:t>Fed conducts monetary policy through actions designed to influence the money supply and credit.</a:t>
            </a:r>
          </a:p>
          <a:p>
            <a:r>
              <a:rPr lang="en-US" dirty="0" smtClean="0"/>
              <a:t>Original permanent monetary policy tools:</a:t>
            </a:r>
          </a:p>
          <a:p>
            <a:pPr lvl="1"/>
            <a:r>
              <a:rPr lang="en-US" dirty="0" smtClean="0"/>
              <a:t>Open market operations is the most flexible means of carrying out policy objectives.</a:t>
            </a:r>
          </a:p>
          <a:p>
            <a:pPr lvl="2"/>
            <a:r>
              <a:rPr lang="en-US" dirty="0" smtClean="0"/>
              <a:t>Fed can adjust the level of reserves thereby influencing short-term interest rates and the growth of the money supply.</a:t>
            </a:r>
          </a:p>
          <a:p>
            <a:pPr lvl="1"/>
            <a:r>
              <a:rPr lang="en-US" dirty="0" smtClean="0"/>
              <a:t>Changes in discount rate affect cost of reserve borrowing.</a:t>
            </a:r>
          </a:p>
          <a:p>
            <a:pPr lvl="1"/>
            <a:r>
              <a:rPr lang="en-US" dirty="0" smtClean="0"/>
              <a:t>Changes in the reserve requirements adjusts the amount of funds an institution can lend out.</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86</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576949713"/>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6" name="Rectangle 4"/>
          <p:cNvSpPr>
            <a:spLocks noGrp="1" noChangeArrowheads="1"/>
          </p:cNvSpPr>
          <p:nvPr>
            <p:ph type="title"/>
          </p:nvPr>
        </p:nvSpPr>
        <p:spPr/>
        <p:txBody>
          <a:bodyPr>
            <a:normAutofit/>
          </a:bodyPr>
          <a:lstStyle/>
          <a:p>
            <a:r>
              <a:rPr lang="en-US" dirty="0" smtClean="0"/>
              <a:t>Maintaining Monetary Stability and the Integrity of the Payments System</a:t>
            </a:r>
            <a:endParaRPr lang="en-US" dirty="0"/>
          </a:p>
        </p:txBody>
      </p:sp>
      <p:sp>
        <p:nvSpPr>
          <p:cNvPr id="550917" name="Rectangle 5"/>
          <p:cNvSpPr>
            <a:spLocks noGrp="1" noChangeArrowheads="1"/>
          </p:cNvSpPr>
          <p:nvPr>
            <p:ph idx="1"/>
          </p:nvPr>
        </p:nvSpPr>
        <p:spPr/>
        <p:txBody>
          <a:bodyPr>
            <a:normAutofit/>
          </a:bodyPr>
          <a:lstStyle/>
          <a:p>
            <a:r>
              <a:rPr lang="en-US" dirty="0" smtClean="0"/>
              <a:t>The Federal Reserve’s Crisis Management Tools</a:t>
            </a:r>
          </a:p>
          <a:p>
            <a:pPr lvl="1"/>
            <a:r>
              <a:rPr lang="en-US" dirty="0" smtClean="0"/>
              <a:t>Term auction facilities introduced in late 2007 in response to the liquidity crisis due to subprime mortgage problems.</a:t>
            </a:r>
          </a:p>
          <a:p>
            <a:pPr lvl="1"/>
            <a:r>
              <a:rPr lang="en-US" dirty="0" smtClean="0"/>
              <a:t>Three programs  - Term Auction Facility, Term Securities Lending Facility and Primary Dealer Credit Facility.</a:t>
            </a:r>
          </a:p>
          <a:p>
            <a:pPr lvl="2"/>
            <a:r>
              <a:rPr lang="en-US" dirty="0" smtClean="0"/>
              <a:t>Created to provide additional funding during the 2007 – 2009 crisis and discontinued in 2010.  </a:t>
            </a:r>
          </a:p>
          <a:p>
            <a:pPr lvl="2"/>
            <a:r>
              <a:rPr lang="en-US" dirty="0" smtClean="0"/>
              <a:t>Differed in terms of collateral, loan duration and costs.</a:t>
            </a:r>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50440377"/>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6" name="Rectangle 4"/>
          <p:cNvSpPr>
            <a:spLocks noGrp="1" noChangeArrowheads="1"/>
          </p:cNvSpPr>
          <p:nvPr>
            <p:ph type="title"/>
          </p:nvPr>
        </p:nvSpPr>
        <p:spPr/>
        <p:txBody>
          <a:bodyPr>
            <a:normAutofit/>
          </a:bodyPr>
          <a:lstStyle/>
          <a:p>
            <a:r>
              <a:rPr lang="en-US" dirty="0" smtClean="0"/>
              <a:t>Maintaining Monetary Stability and the Integrity of the Payments System</a:t>
            </a:r>
            <a:endParaRPr lang="en-US" dirty="0"/>
          </a:p>
        </p:txBody>
      </p:sp>
      <p:sp>
        <p:nvSpPr>
          <p:cNvPr id="550917" name="Rectangle 5"/>
          <p:cNvSpPr>
            <a:spLocks noGrp="1" noChangeArrowheads="1"/>
          </p:cNvSpPr>
          <p:nvPr>
            <p:ph idx="1"/>
          </p:nvPr>
        </p:nvSpPr>
        <p:spPr/>
        <p:txBody>
          <a:bodyPr>
            <a:normAutofit/>
          </a:bodyPr>
          <a:lstStyle/>
          <a:p>
            <a:r>
              <a:rPr lang="en-US" dirty="0" smtClean="0"/>
              <a:t>The Role of Depository Institutions in the </a:t>
            </a:r>
            <a:r>
              <a:rPr lang="en-US" dirty="0"/>
              <a:t>Economy</a:t>
            </a:r>
          </a:p>
          <a:p>
            <a:pPr lvl="1"/>
            <a:r>
              <a:rPr lang="en-US" dirty="0"/>
              <a:t>Banks </a:t>
            </a:r>
            <a:r>
              <a:rPr lang="en-US" dirty="0" smtClean="0"/>
              <a:t>play an important role in facilitating economic growth.</a:t>
            </a:r>
          </a:p>
          <a:p>
            <a:pPr lvl="1"/>
            <a:r>
              <a:rPr lang="en-US" dirty="0" smtClean="0"/>
              <a:t>Banks are the primary </a:t>
            </a:r>
            <a:r>
              <a:rPr lang="en-US" dirty="0"/>
              <a:t>conduit </a:t>
            </a:r>
            <a:r>
              <a:rPr lang="en-US" dirty="0" smtClean="0"/>
              <a:t>of Federal Reserve </a:t>
            </a:r>
            <a:r>
              <a:rPr lang="en-US" dirty="0"/>
              <a:t>monetary </a:t>
            </a:r>
            <a:r>
              <a:rPr lang="en-US" dirty="0" smtClean="0"/>
              <a:t>policy.</a:t>
            </a:r>
            <a:endParaRPr lang="en-US" dirty="0"/>
          </a:p>
          <a:p>
            <a:pPr lvl="1"/>
            <a:r>
              <a:rPr lang="en-US" dirty="0"/>
              <a:t>Banks are the primary source of credit for most small businesses and many </a:t>
            </a:r>
            <a:r>
              <a:rPr lang="en-US" dirty="0" smtClean="0"/>
              <a:t>individuals.</a:t>
            </a:r>
          </a:p>
          <a:p>
            <a:pPr lvl="1"/>
            <a:r>
              <a:rPr lang="en-US" dirty="0" smtClean="0"/>
              <a:t>Fundamental shift since 1980 that includes competition from less regulated financial firms that compete in the same general product lines.</a:t>
            </a:r>
            <a:endParaRPr lang="en-US" dirty="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88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98380874"/>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903D84-010F-4E03-80FF-2CCE2F54E86D}" type="slidenum">
              <a:rPr lang="en-US" smtClean="0">
                <a:solidFill>
                  <a:prstClr val="black">
                    <a:tint val="75000"/>
                  </a:prstClr>
                </a:solidFill>
              </a:rPr>
              <a:pPr/>
              <a:t>89</a:t>
            </a:fld>
            <a:endParaRPr lang="en-US">
              <a:solidFill>
                <a:prstClr val="black">
                  <a:tint val="75000"/>
                </a:prstClr>
              </a:solidFill>
            </a:endParaRPr>
          </a:p>
        </p:txBody>
      </p:sp>
      <p:sp>
        <p:nvSpPr>
          <p:cNvPr id="5" name="Rectangle 4"/>
          <p:cNvSpPr txBox="1">
            <a:spLocks noChangeArrowheads="1"/>
          </p:cNvSpPr>
          <p:nvPr/>
        </p:nvSpPr>
        <p:spPr>
          <a:xfrm>
            <a:off x="457200" y="274638"/>
            <a:ext cx="8229600" cy="1143000"/>
          </a:xfrm>
          <a:prstGeom prst="rect">
            <a:avLst/>
          </a:prstGeom>
        </p:spPr>
        <p:txBody>
          <a:bodyPr>
            <a:normAutofit fontScale="97500"/>
          </a:bodyPr>
          <a:lstStyle/>
          <a:p>
            <a:pPr algn="ctr" fontAlgn="auto">
              <a:spcAft>
                <a:spcPts val="0"/>
              </a:spcAft>
              <a:defRPr/>
            </a:pPr>
            <a:endParaRPr lang="en-US" sz="4400" dirty="0">
              <a:solidFill>
                <a:prstClr val="black"/>
              </a:solidFill>
              <a:latin typeface="Calibri Light" panose="020F0302020204030204"/>
              <a:cs typeface="+mn-cs"/>
            </a:endParaRPr>
          </a:p>
        </p:txBody>
      </p:sp>
      <p:sp>
        <p:nvSpPr>
          <p:cNvPr id="2" name="Title 1"/>
          <p:cNvSpPr>
            <a:spLocks noGrp="1"/>
          </p:cNvSpPr>
          <p:nvPr>
            <p:ph type="title"/>
          </p:nvPr>
        </p:nvSpPr>
        <p:spPr/>
        <p:txBody>
          <a:bodyPr/>
          <a:lstStyle/>
          <a:p>
            <a:r>
              <a:rPr lang="en-US" dirty="0"/>
              <a:t>Maintaining Monetary Stability and the Integrity of the Payments System</a:t>
            </a:r>
          </a:p>
        </p:txBody>
      </p:sp>
      <p:pic>
        <p:nvPicPr>
          <p:cNvPr id="4" name="Picture 3"/>
          <p:cNvPicPr>
            <a:picLocks noChangeAspect="1"/>
          </p:cNvPicPr>
          <p:nvPr/>
        </p:nvPicPr>
        <p:blipFill>
          <a:blip r:embed="rId2"/>
          <a:stretch>
            <a:fillRect/>
          </a:stretch>
        </p:blipFill>
        <p:spPr>
          <a:xfrm>
            <a:off x="914400" y="1870894"/>
            <a:ext cx="7148441" cy="4032200"/>
          </a:xfrm>
          <a:prstGeom prst="rect">
            <a:avLst/>
          </a:prstGeom>
        </p:spPr>
      </p:pic>
      <p:sp>
        <p:nvSpPr>
          <p:cNvPr id="6" name="Footer Placeholder 5"/>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97444026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banks work?</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We decide to start making loans, and we also create a deposit at the Federal Reserve known as a reserve account so we can offer demand deposits (checking).</a:t>
            </a:r>
          </a:p>
          <a:p>
            <a:pPr lvl="1"/>
            <a:r>
              <a:rPr lang="en-US" dirty="0" smtClean="0"/>
              <a:t>We must hold at least 10% of demand deposits in reserve accounts</a:t>
            </a:r>
          </a:p>
          <a:p>
            <a:r>
              <a:rPr lang="en-US" dirty="0" smtClean="0"/>
              <a:t>Suppose we make a $20,000 loan and deposit it into the recipient’s checking account. For now, we will use our own equity to fund it.</a:t>
            </a:r>
          </a:p>
          <a:p>
            <a:pPr lvl="1"/>
            <a:endParaRPr lang="en-US" dirty="0"/>
          </a:p>
        </p:txBody>
      </p:sp>
    </p:spTree>
    <p:extLst>
      <p:ext uri="{BB962C8B-B14F-4D97-AF65-F5344CB8AC3E}">
        <p14:creationId xmlns:p14="http://schemas.microsoft.com/office/powerpoint/2010/main" val="35582955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903D84-010F-4E03-80FF-2CCE2F54E86D}" type="slidenum">
              <a:rPr lang="en-US" smtClean="0">
                <a:solidFill>
                  <a:prstClr val="black">
                    <a:tint val="75000"/>
                  </a:prstClr>
                </a:solidFill>
              </a:rPr>
              <a:pPr/>
              <a:t>90</a:t>
            </a:fld>
            <a:endParaRPr lang="en-US">
              <a:solidFill>
                <a:prstClr val="black">
                  <a:tint val="75000"/>
                </a:prstClr>
              </a:solidFill>
            </a:endParaRPr>
          </a:p>
        </p:txBody>
      </p:sp>
      <p:sp>
        <p:nvSpPr>
          <p:cNvPr id="5" name="Rectangle 4"/>
          <p:cNvSpPr txBox="1">
            <a:spLocks noChangeArrowheads="1"/>
          </p:cNvSpPr>
          <p:nvPr/>
        </p:nvSpPr>
        <p:spPr>
          <a:xfrm>
            <a:off x="457200" y="274638"/>
            <a:ext cx="8229600" cy="1143000"/>
          </a:xfrm>
          <a:prstGeom prst="rect">
            <a:avLst/>
          </a:prstGeom>
        </p:spPr>
        <p:txBody>
          <a:bodyPr>
            <a:normAutofit fontScale="97500"/>
          </a:bodyPr>
          <a:lstStyle/>
          <a:p>
            <a:pPr algn="ctr" fontAlgn="auto">
              <a:spcAft>
                <a:spcPts val="0"/>
              </a:spcAft>
              <a:defRPr/>
            </a:pPr>
            <a:endParaRPr lang="en-US" sz="4400" dirty="0">
              <a:solidFill>
                <a:prstClr val="black"/>
              </a:solidFill>
              <a:latin typeface="Calibri Light" panose="020F0302020204030204"/>
              <a:cs typeface="+mn-cs"/>
            </a:endParaRPr>
          </a:p>
        </p:txBody>
      </p:sp>
      <p:sp>
        <p:nvSpPr>
          <p:cNvPr id="2" name="Title 1"/>
          <p:cNvSpPr>
            <a:spLocks noGrp="1"/>
          </p:cNvSpPr>
          <p:nvPr>
            <p:ph type="title"/>
          </p:nvPr>
        </p:nvSpPr>
        <p:spPr/>
        <p:txBody>
          <a:bodyPr/>
          <a:lstStyle/>
          <a:p>
            <a:r>
              <a:rPr lang="en-US" dirty="0"/>
              <a:t>Maintaining Monetary Stability and the Integrity of the Payments System</a:t>
            </a:r>
          </a:p>
        </p:txBody>
      </p:sp>
      <p:pic>
        <p:nvPicPr>
          <p:cNvPr id="6" name="Picture 5"/>
          <p:cNvPicPr>
            <a:picLocks noChangeAspect="1"/>
          </p:cNvPicPr>
          <p:nvPr/>
        </p:nvPicPr>
        <p:blipFill>
          <a:blip r:embed="rId2"/>
          <a:stretch>
            <a:fillRect/>
          </a:stretch>
        </p:blipFill>
        <p:spPr>
          <a:xfrm>
            <a:off x="1295400" y="1748294"/>
            <a:ext cx="6400800" cy="4073567"/>
          </a:xfrm>
          <a:prstGeom prst="rect">
            <a:avLst/>
          </a:prstGeom>
        </p:spPr>
      </p:pic>
      <p:sp>
        <p:nvSpPr>
          <p:cNvPr id="4" name="Footer Placeholder 3"/>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77953583"/>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5" name="Rectangle 5"/>
          <p:cNvSpPr>
            <a:spLocks noGrp="1" noChangeArrowheads="1"/>
          </p:cNvSpPr>
          <p:nvPr>
            <p:ph idx="1"/>
          </p:nvPr>
        </p:nvSpPr>
        <p:spPr>
          <a:xfrm>
            <a:off x="628650" y="1832611"/>
            <a:ext cx="8058150" cy="4351338"/>
          </a:xfrm>
        </p:spPr>
        <p:txBody>
          <a:bodyPr/>
          <a:lstStyle/>
          <a:p>
            <a:r>
              <a:rPr lang="en-US" dirty="0" smtClean="0"/>
              <a:t>Product restrictions, barriers to entry, merger and branching restrictions enhance safety and soundness, but also hinder competition.</a:t>
            </a:r>
          </a:p>
          <a:p>
            <a:r>
              <a:rPr lang="en-US" dirty="0" smtClean="0"/>
              <a:t>Effective regulation requires a balance between the competitiveness and safety and soundness concerns.</a:t>
            </a:r>
          </a:p>
          <a:p>
            <a:r>
              <a:rPr lang="en-US" dirty="0" smtClean="0"/>
              <a:t>Numerous laws and regulations to protect borrower’s rights including:</a:t>
            </a:r>
          </a:p>
          <a:p>
            <a:pPr lvl="1"/>
            <a:r>
              <a:rPr lang="en-US" dirty="0" smtClean="0"/>
              <a:t>Restricting deceptive advertising and practices.</a:t>
            </a:r>
          </a:p>
          <a:p>
            <a:pPr lvl="1"/>
            <a:r>
              <a:rPr lang="en-US" dirty="0" smtClean="0"/>
              <a:t>Prohibiting discrimination and equal credit opportunity.</a:t>
            </a:r>
          </a:p>
          <a:p>
            <a:pPr lvl="1"/>
            <a:endParaRPr lang="en-US" dirty="0" smtClean="0"/>
          </a:p>
          <a:p>
            <a:pPr lvl="3"/>
            <a:endParaRPr lang="en-US" dirty="0" smtClean="0"/>
          </a:p>
          <a:p>
            <a:pPr lvl="3"/>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91</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Efficient and Competitive Financial System</a:t>
            </a:r>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4088705805"/>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9" name="Rectangle 9"/>
          <p:cNvSpPr>
            <a:spLocks noGrp="1" noChangeArrowheads="1"/>
          </p:cNvSpPr>
          <p:nvPr>
            <p:ph idx="1"/>
          </p:nvPr>
        </p:nvSpPr>
        <p:spPr>
          <a:xfrm>
            <a:off x="581025" y="1600200"/>
            <a:ext cx="7981950" cy="4351338"/>
          </a:xfrm>
        </p:spPr>
        <p:txBody>
          <a:bodyPr>
            <a:normAutofit lnSpcReduction="10000"/>
          </a:bodyPr>
          <a:lstStyle/>
          <a:p>
            <a:r>
              <a:rPr lang="en-US" b="1" dirty="0" smtClean="0"/>
              <a:t>Community Reinvestment Act (1977) </a:t>
            </a:r>
            <a:r>
              <a:rPr lang="en-US" dirty="0" smtClean="0"/>
              <a:t>prevents a depository institution from acquiring another if the parent receives a poor CRA evaluation.</a:t>
            </a:r>
          </a:p>
          <a:p>
            <a:r>
              <a:rPr lang="en-US" b="1" dirty="0" smtClean="0"/>
              <a:t>Depository Institutions Deregulation and Monetary Control Act of 1980 </a:t>
            </a:r>
            <a:r>
              <a:rPr lang="en-US" dirty="0" smtClean="0"/>
              <a:t>removed interest rate ceilings and authorized checking account interest.</a:t>
            </a:r>
          </a:p>
          <a:p>
            <a:r>
              <a:rPr lang="en-US" b="1" dirty="0" smtClean="0"/>
              <a:t>Depository Institutions Act of 1982 </a:t>
            </a:r>
            <a:r>
              <a:rPr lang="en-US" dirty="0" smtClean="0"/>
              <a:t>expanded FDIC power to assist troubled banks.</a:t>
            </a:r>
            <a:endParaRPr lang="en-US" b="1" dirty="0" smtClean="0"/>
          </a:p>
          <a:p>
            <a:r>
              <a:rPr lang="en-US" b="1" dirty="0" smtClean="0"/>
              <a:t>Competitive Equality Banking Act of 1987 </a:t>
            </a:r>
            <a:r>
              <a:rPr lang="en-US" dirty="0" smtClean="0"/>
              <a:t>expanded the FDIC’s authority over open bank assistance transactions.</a:t>
            </a:r>
            <a:endParaRPr lang="en-US" b="1"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92</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smtClean="0"/>
              <a:t>Key Federal Legislation: 1970 - 1993 </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399435011"/>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Rectangle 4"/>
          <p:cNvSpPr>
            <a:spLocks noGrp="1" noChangeArrowheads="1"/>
          </p:cNvSpPr>
          <p:nvPr>
            <p:ph type="title"/>
          </p:nvPr>
        </p:nvSpPr>
        <p:spPr/>
        <p:txBody>
          <a:bodyPr/>
          <a:lstStyle/>
          <a:p>
            <a:r>
              <a:rPr lang="en-US" dirty="0"/>
              <a:t>Key Federal Legislation: 1970 - 1993 </a:t>
            </a:r>
          </a:p>
        </p:txBody>
      </p:sp>
      <p:sp>
        <p:nvSpPr>
          <p:cNvPr id="575493" name="Rectangle 5"/>
          <p:cNvSpPr>
            <a:spLocks noGrp="1" noChangeArrowheads="1"/>
          </p:cNvSpPr>
          <p:nvPr>
            <p:ph idx="1"/>
          </p:nvPr>
        </p:nvSpPr>
        <p:spPr>
          <a:xfrm>
            <a:off x="628650" y="1690689"/>
            <a:ext cx="7886700" cy="4351338"/>
          </a:xfrm>
        </p:spPr>
        <p:txBody>
          <a:bodyPr>
            <a:normAutofit fontScale="92500" lnSpcReduction="10000"/>
          </a:bodyPr>
          <a:lstStyle/>
          <a:p>
            <a:r>
              <a:rPr lang="en-US" sz="3000" b="1" dirty="0" smtClean="0"/>
              <a:t>Financial Institutions Reform, Recovery, and Enforcement Act of 1989 </a:t>
            </a:r>
            <a:r>
              <a:rPr lang="en-US" sz="3000" dirty="0" smtClean="0"/>
              <a:t>put FDIC in charge of industry insurance and created insurance funds.</a:t>
            </a:r>
          </a:p>
          <a:p>
            <a:r>
              <a:rPr lang="en-US" sz="3000" b="1" dirty="0" smtClean="0"/>
              <a:t>Federal Deposit Insurance Corporation Improvement Act of 1991 </a:t>
            </a:r>
            <a:r>
              <a:rPr lang="en-US" sz="3000" dirty="0" smtClean="0"/>
              <a:t>increased FDIC authority, mandated prompt corrective action for failing banks and established new bank capital requirements. </a:t>
            </a:r>
            <a:endParaRPr lang="en-US" sz="3000" b="1" dirty="0" smtClean="0"/>
          </a:p>
          <a:p>
            <a:r>
              <a:rPr lang="en-US" sz="3000" b="1" dirty="0" smtClean="0"/>
              <a:t>FASB 115 </a:t>
            </a:r>
            <a:r>
              <a:rPr lang="en-US" sz="3000" dirty="0" smtClean="0"/>
              <a:t>addressed the market value accounting of equity security investments with readily determinable fair values and debt securities.  </a:t>
            </a:r>
            <a:endParaRPr lang="en-US" sz="3000" b="1" dirty="0" smtClean="0"/>
          </a:p>
          <a:p>
            <a:pPr lvl="2"/>
            <a:r>
              <a:rPr lang="en-US" sz="2600" dirty="0" smtClean="0"/>
              <a:t>Held-to-maturity, trading account and available-for sale</a:t>
            </a:r>
            <a:endParaRPr lang="en-US" sz="2600"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93</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826452663"/>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1" name="Rectangle 5"/>
          <p:cNvSpPr>
            <a:spLocks noGrp="1" noChangeArrowheads="1"/>
          </p:cNvSpPr>
          <p:nvPr>
            <p:ph idx="1"/>
          </p:nvPr>
        </p:nvSpPr>
        <p:spPr/>
        <p:txBody>
          <a:bodyPr>
            <a:normAutofit/>
          </a:bodyPr>
          <a:lstStyle/>
          <a:p>
            <a:r>
              <a:rPr lang="en-US" b="1" dirty="0" err="1" smtClean="0"/>
              <a:t>Riegle</a:t>
            </a:r>
            <a:r>
              <a:rPr lang="en-US" b="1" dirty="0" smtClean="0"/>
              <a:t>-Neal Interstate Banking and Branching Efficiency Act of 1994 </a:t>
            </a:r>
            <a:r>
              <a:rPr lang="en-US" dirty="0" smtClean="0"/>
              <a:t>permits adequately capitalized bank holding companies to acquire banks in any state.</a:t>
            </a:r>
          </a:p>
          <a:p>
            <a:r>
              <a:rPr lang="en-US" b="1" dirty="0" smtClean="0"/>
              <a:t>Gramm-Leach-Bliley Act of 1999 </a:t>
            </a:r>
            <a:r>
              <a:rPr lang="en-US" dirty="0" smtClean="0"/>
              <a:t>repealed the Glass-</a:t>
            </a:r>
            <a:r>
              <a:rPr lang="en-US" dirty="0" err="1" smtClean="0"/>
              <a:t>Stagall</a:t>
            </a:r>
            <a:r>
              <a:rPr lang="en-US" dirty="0" smtClean="0"/>
              <a:t> Act and modified the Bank Holding Company Act to create a new financial holding company authorized to engage in insurance, securities, banking, real estate, and other activities “complementary” to banking.</a:t>
            </a:r>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Key Federal Legislation: </a:t>
            </a:r>
            <a:r>
              <a:rPr lang="en-US" dirty="0" smtClean="0"/>
              <a:t>1994 </a:t>
            </a:r>
            <a:r>
              <a:rPr lang="en-US" dirty="0"/>
              <a:t>- </a:t>
            </a:r>
            <a:r>
              <a:rPr lang="en-US" dirty="0" smtClean="0"/>
              <a:t>2000 </a:t>
            </a:r>
            <a:endParaRPr lang="en-US" dirty="0"/>
          </a:p>
        </p:txBody>
      </p:sp>
      <p:sp>
        <p:nvSpPr>
          <p:cNvPr id="3" name="Footer Placeholder 2"/>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299285088"/>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2001 - 2006 </a:t>
            </a:r>
            <a:endParaRPr lang="en-US" dirty="0"/>
          </a:p>
        </p:txBody>
      </p:sp>
      <p:sp>
        <p:nvSpPr>
          <p:cNvPr id="577541" name="Rectangle 5"/>
          <p:cNvSpPr>
            <a:spLocks noGrp="1" noChangeArrowheads="1"/>
          </p:cNvSpPr>
          <p:nvPr>
            <p:ph idx="1"/>
          </p:nvPr>
        </p:nvSpPr>
        <p:spPr>
          <a:xfrm>
            <a:off x="628650" y="1600200"/>
            <a:ext cx="7886700" cy="4351338"/>
          </a:xfrm>
        </p:spPr>
        <p:txBody>
          <a:bodyPr>
            <a:normAutofit fontScale="92500" lnSpcReduction="10000"/>
          </a:bodyPr>
          <a:lstStyle/>
          <a:p>
            <a:r>
              <a:rPr lang="en-US" sz="3000" b="1" dirty="0" smtClean="0"/>
              <a:t>Title III of the USA Patriot Act </a:t>
            </a:r>
            <a:r>
              <a:rPr lang="en-US" sz="3000" dirty="0" smtClean="0"/>
              <a:t>to prevent terrorists from using the U.S. financial system illegally.</a:t>
            </a:r>
          </a:p>
          <a:p>
            <a:r>
              <a:rPr lang="en-US" sz="3000" b="1" dirty="0" smtClean="0"/>
              <a:t>Check Clearing for the 21</a:t>
            </a:r>
            <a:r>
              <a:rPr lang="en-US" sz="3000" b="1" baseline="30000" dirty="0" smtClean="0"/>
              <a:t>st</a:t>
            </a:r>
            <a:r>
              <a:rPr lang="en-US" sz="3000" b="1" dirty="0" smtClean="0"/>
              <a:t> Century Act (Check 21)</a:t>
            </a:r>
            <a:r>
              <a:rPr lang="en-US" sz="3000" dirty="0" smtClean="0"/>
              <a:t> created a framework to eliminate of paper checks.</a:t>
            </a:r>
          </a:p>
          <a:p>
            <a:r>
              <a:rPr lang="en-US" sz="3000" b="1" dirty="0" smtClean="0"/>
              <a:t>Fair and Accurate Credit Transactions Act of 2003 </a:t>
            </a:r>
            <a:r>
              <a:rPr lang="en-US" sz="3000" dirty="0" smtClean="0"/>
              <a:t>and </a:t>
            </a:r>
            <a:r>
              <a:rPr lang="en-US" sz="3000" b="1" dirty="0" err="1" smtClean="0"/>
              <a:t>Servicemembers</a:t>
            </a:r>
            <a:r>
              <a:rPr lang="en-US" sz="3000" b="1" dirty="0" smtClean="0"/>
              <a:t> Civil Relief Act of 2003 </a:t>
            </a:r>
            <a:r>
              <a:rPr lang="en-US" sz="3000" dirty="0" smtClean="0"/>
              <a:t>enhanced consumer credit rights and provided specific relief to active-duty military.</a:t>
            </a:r>
          </a:p>
          <a:p>
            <a:r>
              <a:rPr lang="en-US" sz="3000" b="1" dirty="0" smtClean="0"/>
              <a:t>Deposit Insurance Reform Act of 2005</a:t>
            </a:r>
            <a:r>
              <a:rPr lang="en-US" sz="3000" dirty="0" smtClean="0"/>
              <a:t> merged insurance funds and removed restrictions on risk-based insurance premiums.</a:t>
            </a:r>
            <a:endParaRPr lang="en-US" sz="3000"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2080537720"/>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p:txBody>
          <a:bodyPr/>
          <a:lstStyle/>
          <a:p>
            <a:r>
              <a:rPr lang="en-US" b="1" dirty="0" smtClean="0"/>
              <a:t>Troubled Asset Relief Program (2008) </a:t>
            </a:r>
            <a:r>
              <a:rPr lang="en-US" dirty="0" smtClean="0"/>
              <a:t>created a fund to allow the U.S. Treasury to purchase distressed assets from financial institutions.</a:t>
            </a:r>
            <a:endParaRPr lang="en-US" b="1" dirty="0" smtClean="0"/>
          </a:p>
          <a:p>
            <a:r>
              <a:rPr lang="en-US" b="1" dirty="0" smtClean="0"/>
              <a:t>TARP Capital Purchase Program (2008)</a:t>
            </a:r>
            <a:r>
              <a:rPr lang="en-US" dirty="0" smtClean="0"/>
              <a:t> allowed the Treasury to invest in bank’s preferred stock.</a:t>
            </a:r>
          </a:p>
          <a:p>
            <a:r>
              <a:rPr lang="en-US" b="1" dirty="0" smtClean="0"/>
              <a:t>Housing and Economic Recovery Act of 2008:</a:t>
            </a:r>
          </a:p>
          <a:p>
            <a:pPr lvl="1"/>
            <a:r>
              <a:rPr lang="en-US" b="1" dirty="0" smtClean="0"/>
              <a:t>Federal Housing Finance Regulatory Reform Act of 2008</a:t>
            </a:r>
            <a:r>
              <a:rPr lang="en-US" dirty="0" smtClean="0"/>
              <a:t> addressed problems of certain government-sponsored entities (GSEs) and created the </a:t>
            </a:r>
            <a:r>
              <a:rPr lang="en-US" b="1" dirty="0" smtClean="0"/>
              <a:t>Federal Housing Finance Agency.</a:t>
            </a:r>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953979681"/>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b="1" dirty="0" smtClean="0"/>
              <a:t>Housing and Economic Recovery Act of 2008:</a:t>
            </a:r>
          </a:p>
          <a:p>
            <a:pPr lvl="1"/>
            <a:r>
              <a:rPr lang="en-US" b="1" dirty="0" smtClean="0"/>
              <a:t>Hope for Homeowners Act of 2008</a:t>
            </a:r>
            <a:r>
              <a:rPr lang="en-US" dirty="0" smtClean="0"/>
              <a:t> created a new discount program at the FHA to allow lenders to provided deep discount loans to prevent foreclosures.</a:t>
            </a:r>
          </a:p>
          <a:p>
            <a:pPr lvl="1"/>
            <a:r>
              <a:rPr lang="en-US" b="1" dirty="0" smtClean="0"/>
              <a:t>Treasury Emergency Authority </a:t>
            </a:r>
            <a:r>
              <a:rPr lang="en-US" dirty="0" smtClean="0"/>
              <a:t>authorized the Treasury to purchase GSE’s debt securities and common stock.</a:t>
            </a:r>
          </a:p>
          <a:p>
            <a:pPr lvl="1"/>
            <a:r>
              <a:rPr lang="en-US" b="1" dirty="0" smtClean="0"/>
              <a:t>Secure and Fair Enforcement for Mortgage Licensing Act of 2008 </a:t>
            </a:r>
            <a:r>
              <a:rPr lang="en-US" dirty="0" smtClean="0"/>
              <a:t>established national standards for lenders.</a:t>
            </a:r>
          </a:p>
          <a:p>
            <a:pPr lvl="1"/>
            <a:r>
              <a:rPr lang="en-US" b="1" dirty="0" smtClean="0"/>
              <a:t>Foreclosure Prevention Act of 2008 </a:t>
            </a:r>
            <a:r>
              <a:rPr lang="en-US" dirty="0" smtClean="0"/>
              <a:t>and </a:t>
            </a:r>
            <a:r>
              <a:rPr lang="en-US" b="1" dirty="0" smtClean="0"/>
              <a:t>FHA Modernization Act of 2008 </a:t>
            </a:r>
            <a:r>
              <a:rPr lang="en-US" dirty="0" smtClean="0"/>
              <a:t>provided new requirements.</a:t>
            </a:r>
            <a:endParaRPr lang="en-US" b="1"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66674044"/>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b="1" dirty="0" smtClean="0"/>
              <a:t>Regulation Z </a:t>
            </a:r>
            <a:r>
              <a:rPr lang="en-US" dirty="0" smtClean="0"/>
              <a:t>(Truth in Lending ACT of 1968) amendment to protect borrowers:</a:t>
            </a:r>
            <a:endParaRPr lang="en-US" b="1" dirty="0" smtClean="0"/>
          </a:p>
          <a:p>
            <a:pPr lvl="1"/>
            <a:r>
              <a:rPr lang="en-US" dirty="0" smtClean="0"/>
              <a:t>Prohibits a lender from making a mortgage loan without considering income, total assets and ability to repay.</a:t>
            </a:r>
          </a:p>
          <a:p>
            <a:pPr lvl="1"/>
            <a:r>
              <a:rPr lang="en-US" dirty="0" smtClean="0"/>
              <a:t>Requires lenders to verify income and assets</a:t>
            </a:r>
          </a:p>
          <a:p>
            <a:pPr lvl="1"/>
            <a:r>
              <a:rPr lang="en-US" dirty="0" smtClean="0"/>
              <a:t>Restricts prepayment penalties.</a:t>
            </a:r>
          </a:p>
          <a:p>
            <a:pPr lvl="1"/>
            <a:r>
              <a:rPr lang="en-US" dirty="0" smtClean="0"/>
              <a:t>Requires escrow accounts for insurance and taxes for all first-lien mortgages.</a:t>
            </a:r>
          </a:p>
          <a:p>
            <a:pPr lvl="1"/>
            <a:r>
              <a:rPr lang="en-US" dirty="0" smtClean="0"/>
              <a:t>Prohibits lenders from other practices and requires good-faith estimates of costs and repayment schedules.</a:t>
            </a:r>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1162743581"/>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en-US" dirty="0"/>
              <a:t>Key Federal Legislation: </a:t>
            </a:r>
            <a:r>
              <a:rPr lang="en-US" dirty="0" smtClean="0"/>
              <a:t>2007 - 2010 </a:t>
            </a:r>
            <a:endParaRPr lang="en-US" dirty="0"/>
          </a:p>
        </p:txBody>
      </p:sp>
      <p:sp>
        <p:nvSpPr>
          <p:cNvPr id="577541" name="Rectangle 5"/>
          <p:cNvSpPr>
            <a:spLocks noGrp="1" noChangeArrowheads="1"/>
          </p:cNvSpPr>
          <p:nvPr>
            <p:ph idx="1"/>
          </p:nvPr>
        </p:nvSpPr>
        <p:spPr>
          <a:xfrm>
            <a:off x="623570" y="1600200"/>
            <a:ext cx="7886700" cy="4351338"/>
          </a:xfrm>
        </p:spPr>
        <p:txBody>
          <a:bodyPr>
            <a:normAutofit/>
          </a:bodyPr>
          <a:lstStyle/>
          <a:p>
            <a:r>
              <a:rPr lang="en-US" b="1" dirty="0" smtClean="0"/>
              <a:t>Emergency Economic Stabilization Act of  2008 </a:t>
            </a:r>
            <a:r>
              <a:rPr lang="en-US" dirty="0" smtClean="0"/>
              <a:t>authorized the Treasury to supply banks with cash though the purchase of distressed assets including mortgage-backed securities.</a:t>
            </a:r>
          </a:p>
          <a:p>
            <a:r>
              <a:rPr lang="en-US" b="1" dirty="0" smtClean="0"/>
              <a:t>Helping Families Save Their Homes Act of 2009 </a:t>
            </a:r>
            <a:r>
              <a:rPr lang="en-US" dirty="0" smtClean="0"/>
              <a:t>included provisions intended to prevent mortgage foreclosures, enhance mortgage credit availability, and protect renters living in foreclosed homes.</a:t>
            </a:r>
            <a:endParaRPr lang="en-US" b="1" dirty="0" smtClean="0"/>
          </a:p>
        </p:txBody>
      </p:sp>
      <p:sp>
        <p:nvSpPr>
          <p:cNvPr id="4" name="Slide Number Placeholder 3"/>
          <p:cNvSpPr>
            <a:spLocks noGrp="1"/>
          </p:cNvSpPr>
          <p:nvPr>
            <p:ph type="sldNum" sz="quarter" idx="12"/>
          </p:nvPr>
        </p:nvSpPr>
        <p:spPr/>
        <p:txBody>
          <a:bodyPr/>
          <a:lstStyle/>
          <a:p>
            <a:fld id="{13630646-79CB-480C-8EC3-186F0680A7E1}" type="slidenum">
              <a:rPr lang="en-US" smtClean="0">
                <a:solidFill>
                  <a:prstClr val="black">
                    <a:tint val="75000"/>
                  </a:prstClr>
                </a:solidFill>
              </a:rPr>
              <a:pPr/>
              <a:t>99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altLang="en-US" smtClean="0">
                <a:solidFill>
                  <a:srgbClr val="44546A">
                    <a:lumMod val="60000"/>
                    <a:lumOff val="40000"/>
                  </a:srgbClr>
                </a:solidFill>
              </a:rPr>
              <a:t>© 2015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prstClr val="black">
                  <a:tint val="75000"/>
                </a:prstClr>
              </a:solidFill>
            </a:endParaRPr>
          </a:p>
        </p:txBody>
      </p:sp>
    </p:spTree>
    <p:extLst>
      <p:ext uri="{BB962C8B-B14F-4D97-AF65-F5344CB8AC3E}">
        <p14:creationId xmlns:p14="http://schemas.microsoft.com/office/powerpoint/2010/main" val="323432834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ch" id="{1435901E-87FB-4183-BB41-C50282985CF4}" vid="{DC6F85E6-B7D2-4C40-8A41-37F962DBD9C3}"/>
    </a:ext>
  </a:extLst>
</a:theme>
</file>

<file path=ppt/theme/theme4.xml><?xml version="1.0" encoding="utf-8"?>
<a:theme xmlns:a="http://schemas.openxmlformats.org/drawingml/2006/main" name="1_Ko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ch" id="{1435901E-87FB-4183-BB41-C50282985CF4}" vid="{DC6F85E6-B7D2-4C40-8A41-37F962DBD9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4247</TotalTime>
  <Words>17319</Words>
  <Application>Microsoft Office PowerPoint</Application>
  <PresentationFormat>On-screen Show (4:3)</PresentationFormat>
  <Paragraphs>1324</Paragraphs>
  <Slides>180</Slides>
  <Notes>97</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180</vt:i4>
      </vt:variant>
    </vt:vector>
  </HeadingPairs>
  <TitlesOfParts>
    <vt:vector size="188" baseType="lpstr">
      <vt:lpstr>Arial</vt:lpstr>
      <vt:lpstr>Calibri</vt:lpstr>
      <vt:lpstr>Calibri Light</vt:lpstr>
      <vt:lpstr>Default Design</vt:lpstr>
      <vt:lpstr>Office Theme</vt:lpstr>
      <vt:lpstr>Koch</vt:lpstr>
      <vt:lpstr>1_Koch</vt:lpstr>
      <vt:lpstr>Equation</vt:lpstr>
      <vt:lpstr>FIN 537 Toolkit </vt:lpstr>
      <vt:lpstr>What is a bank?</vt:lpstr>
      <vt:lpstr>How did banks start?</vt:lpstr>
      <vt:lpstr>How did banks start?</vt:lpstr>
      <vt:lpstr>How did banks start?</vt:lpstr>
      <vt:lpstr>How did banks start?</vt:lpstr>
      <vt:lpstr>What do banks do?</vt:lpstr>
      <vt:lpstr>How do banks work?</vt:lpstr>
      <vt:lpstr>How do banks work?</vt:lpstr>
      <vt:lpstr>How do banks work?</vt:lpstr>
      <vt:lpstr>PowerPoint Presentation</vt:lpstr>
      <vt:lpstr>How do banks work?</vt:lpstr>
      <vt:lpstr>PowerPoint Presentation</vt:lpstr>
      <vt:lpstr>How do banks work?</vt:lpstr>
      <vt:lpstr>PowerPoint Presentation</vt:lpstr>
      <vt:lpstr>How do banks work?</vt:lpstr>
      <vt:lpstr>How do banks work?</vt:lpstr>
      <vt:lpstr>How do banks work?</vt:lpstr>
      <vt:lpstr>Chapter 1: Banking and the Financial Services Industry</vt:lpstr>
      <vt:lpstr>Global Financial Crisis of 2007 - 2009</vt:lpstr>
      <vt:lpstr>Global Financial Crisis of 2007 - 2009</vt:lpstr>
      <vt:lpstr>Global Financial Crisis of 2007 - 2009</vt:lpstr>
      <vt:lpstr>Government Response (cont’d)</vt:lpstr>
      <vt:lpstr>Global Financial Crisis of 2007 - 2009</vt:lpstr>
      <vt:lpstr>Global Financial Crisis of 2007 - 2009</vt:lpstr>
      <vt:lpstr>Impact on Banks and the Banking Environment</vt:lpstr>
      <vt:lpstr>Impact on Banks and the Banking Environment</vt:lpstr>
      <vt:lpstr>How Do Banks Differ?</vt:lpstr>
      <vt:lpstr>Trends in the Structure of Banks</vt:lpstr>
      <vt:lpstr>Trends in the Structure of Banks –      Bank Holding Companies (BHC)</vt:lpstr>
      <vt:lpstr>Trends in the Structure of Banks –      Bank Holding Companies (BHC)</vt:lpstr>
      <vt:lpstr>Trends in the Structure of Banks</vt:lpstr>
      <vt:lpstr>Trends in the Structure of Banks</vt:lpstr>
      <vt:lpstr>Trends in the Structure of Banks</vt:lpstr>
      <vt:lpstr>Trends in the Structure of Banks –  Financial Holding Companies (FHC)</vt:lpstr>
      <vt:lpstr>Trends in the Structure of Banks –  Financial Holding Companies (FHC)</vt:lpstr>
      <vt:lpstr>Trends in the Structure of Banks</vt:lpstr>
      <vt:lpstr>Trends in the Structure of Banks</vt:lpstr>
      <vt:lpstr>Holding Company Financial Statements</vt:lpstr>
      <vt:lpstr>Holding Company Financial Statements</vt:lpstr>
      <vt:lpstr>Holding Company Financial Statements</vt:lpstr>
      <vt:lpstr>Holding Company Financial Statements</vt:lpstr>
      <vt:lpstr>Holding Company Financial Statements</vt:lpstr>
      <vt:lpstr>Holding Company Financial Statements</vt:lpstr>
      <vt:lpstr>Organizational Structure –  S-Corp Banks</vt:lpstr>
      <vt:lpstr>Organizational Structure –  S-Corp Banks</vt:lpstr>
      <vt:lpstr>Financial Services Business Models</vt:lpstr>
      <vt:lpstr>Financial Services Business Models</vt:lpstr>
      <vt:lpstr>Transactions Banking versus Relationship Banking</vt:lpstr>
      <vt:lpstr>Transactions Banking versus Relationship Banking</vt:lpstr>
      <vt:lpstr>Transactions Banking versus Relationship Banking</vt:lpstr>
      <vt:lpstr>Transactions Banking versus Relationship Banking</vt:lpstr>
      <vt:lpstr>Universal Banking</vt:lpstr>
      <vt:lpstr>Universal Banking</vt:lpstr>
      <vt:lpstr>Universal Banking</vt:lpstr>
      <vt:lpstr>Universal Banking</vt:lpstr>
      <vt:lpstr>Too Big to Fail Banks</vt:lpstr>
      <vt:lpstr>Too Big to Fail Banks</vt:lpstr>
      <vt:lpstr>Too Big to Fail Banks</vt:lpstr>
      <vt:lpstr>Different Channels for Delivering Banking Services</vt:lpstr>
      <vt:lpstr>Chapter 2: Government Policies and Regulation</vt:lpstr>
      <vt:lpstr>Historical Bank Regulation</vt:lpstr>
      <vt:lpstr>Goals and Functions of Depository Institution Regulation</vt:lpstr>
      <vt:lpstr>Goals and Functions of Depository Institution Regulation</vt:lpstr>
      <vt:lpstr>Ensure Safety and Soundness and Provide an Efficient and Competitive System</vt:lpstr>
      <vt:lpstr>Ensure Safety and Soundness and Provide an Efficient and Competitive System</vt:lpstr>
      <vt:lpstr>New Charters</vt:lpstr>
      <vt:lpstr>National Versus State Charter</vt:lpstr>
      <vt:lpstr>National Versus State Charter</vt:lpstr>
      <vt:lpstr>National Versus State Charter</vt:lpstr>
      <vt:lpstr>Commercial Banks, Savings Institutions, and Credit Unions</vt:lpstr>
      <vt:lpstr>Commercial Banks, Savings Institutions, and Credit Unions</vt:lpstr>
      <vt:lpstr>Commercial Banks, Savings Institutions, and Credit Unions</vt:lpstr>
      <vt:lpstr>Commercial Banks, Savings Institutions, and Credit Unions</vt:lpstr>
      <vt:lpstr>Commercial Banks, Savings Institutions, and Credit Unions</vt:lpstr>
      <vt:lpstr>Farm Credit System (FCS)</vt:lpstr>
      <vt:lpstr>Farm Credit System (FCS)</vt:lpstr>
      <vt:lpstr>Federal Deposit Insurance</vt:lpstr>
      <vt:lpstr>Federal Deposit Insurance</vt:lpstr>
      <vt:lpstr>Product Restrictions: Depository Institutions v. Non-Depository Institutions </vt:lpstr>
      <vt:lpstr>Product Restrictions: Depository Institutions v. Non-Depository Institutions </vt:lpstr>
      <vt:lpstr>Product Restrictions: Depository Institutions v. Non-Depository Institutions </vt:lpstr>
      <vt:lpstr>Product Restrictions: Depository Institutions v. Non-Depository Institutions </vt:lpstr>
      <vt:lpstr>Shortcomings of Restrictive Bank Regulation </vt:lpstr>
      <vt:lpstr>Maintaining Monetary Stability and the Integrity of the Payments System</vt:lpstr>
      <vt:lpstr>Maintaining Monetary Stability and the Integrity of the Payments System</vt:lpstr>
      <vt:lpstr>Maintaining Monetary Stability and the Integrity of the Payments System</vt:lpstr>
      <vt:lpstr>Maintaining Monetary Stability and the Integrity of the Payments System</vt:lpstr>
      <vt:lpstr>Maintaining Monetary Stability and the Integrity of the Payments System</vt:lpstr>
      <vt:lpstr>Maintaining Monetary Stability and the Integrity of the Payments System</vt:lpstr>
      <vt:lpstr>Efficient and Competitive Financial System</vt:lpstr>
      <vt:lpstr>Key Federal Legislation: 1970 - 1993 </vt:lpstr>
      <vt:lpstr>Key Federal Legislation: 1970 - 1993 </vt:lpstr>
      <vt:lpstr>Key Federal Legislation: 1994 - 2000 </vt:lpstr>
      <vt:lpstr>Key Federal Legislation: 2001 - 2006 </vt:lpstr>
      <vt:lpstr>Key Federal Legislation: 2007 - 2010 </vt:lpstr>
      <vt:lpstr>Key Federal Legislation: 2007 - 2010 </vt:lpstr>
      <vt:lpstr>Key Federal Legislation: 2007 - 2010 </vt:lpstr>
      <vt:lpstr>Key Federal Legislation: 2007 - 2010 </vt:lpstr>
      <vt:lpstr>Key Federal Legislation: Dodd-Frank</vt:lpstr>
      <vt:lpstr>Key Federal Legislation: Dodd-Frank</vt:lpstr>
      <vt:lpstr>Key Federal Legislation: Dodd-Frank</vt:lpstr>
      <vt:lpstr>Key Federal Legislation: Dodd-Frank</vt:lpstr>
      <vt:lpstr>Current Unresolved Regulatory Issues</vt:lpstr>
      <vt:lpstr>Too Big To Fail</vt:lpstr>
      <vt:lpstr>Chapter 3: Analyzing Bank Performance</vt:lpstr>
      <vt:lpstr>Analyzing Bank Performance</vt:lpstr>
      <vt:lpstr>Analyzing Bank Performance</vt:lpstr>
      <vt:lpstr>Analyzing Bank Performance</vt:lpstr>
      <vt:lpstr>Commercial Bank Financial Statements</vt:lpstr>
      <vt:lpstr>The Balance Sheet: Bank Assets</vt:lpstr>
      <vt:lpstr>The Balance Sheet: Bank Assets</vt:lpstr>
      <vt:lpstr>The Balance Sheet: Bank Assets</vt:lpstr>
      <vt:lpstr>The Balance Sheet: Bank Assets</vt:lpstr>
      <vt:lpstr>The Balance Sheet: Bank Assets</vt:lpstr>
      <vt:lpstr>The Balance Sheet: Bank Assets</vt:lpstr>
      <vt:lpstr>The Balance Sheet: Bank Assets</vt:lpstr>
      <vt:lpstr>The Balance Sheet: Bank Assets</vt:lpstr>
      <vt:lpstr>PowerPoint Presentation</vt:lpstr>
      <vt:lpstr>PowerPoint Presentation</vt:lpstr>
      <vt:lpstr>The Balance Sheet: Liabilities and Stockholders’ Equity</vt:lpstr>
      <vt:lpstr>The Balance Sheet: Liabilities and Stockholders’ Equity</vt:lpstr>
      <vt:lpstr>The Balance Sheet: Liabilities and Stockholders’ Equity</vt:lpstr>
      <vt:lpstr>The Balance Sheet: Liabilities and Stockholders’ Equity</vt:lpstr>
      <vt:lpstr>The Balance Sheet: Liabilities and Stockholders’ Equity</vt:lpstr>
      <vt:lpstr>PowerPoint Presentation</vt:lpstr>
      <vt:lpstr>PowerPoint Presentation</vt:lpstr>
      <vt:lpstr>PowerPoint Presentation</vt:lpstr>
      <vt:lpstr>The Income Statement</vt:lpstr>
      <vt:lpstr>The Income Statement</vt:lpstr>
      <vt:lpstr>The Income Statement</vt:lpstr>
      <vt:lpstr>The Income Statement</vt:lpstr>
      <vt:lpstr>The Income Statement</vt:lpstr>
      <vt:lpstr>The Income Statement</vt:lpstr>
      <vt:lpstr>PowerPoint Presentation</vt:lpstr>
      <vt:lpstr>PowerPoint Presentation</vt:lpstr>
      <vt:lpstr>PowerPoint Presentation</vt:lpstr>
      <vt:lpstr>PowerPoint Presentation</vt:lpstr>
      <vt:lpstr>Relationship Between the Balance Sheet and Income Statement</vt:lpstr>
      <vt:lpstr>Relationship Between the Balance Sheet and Income Statement</vt:lpstr>
      <vt:lpstr>Relationship Between the Balance Sheet and Income Statement</vt:lpstr>
      <vt:lpstr>Relationship Between the Balance Sheet and Income Statement</vt:lpstr>
      <vt:lpstr>The Return on Equity Model</vt:lpstr>
      <vt:lpstr>Profitability Analysis</vt:lpstr>
      <vt:lpstr>Interpreting Financial Ratios and the Use of Average Balance Sheet Data</vt:lpstr>
      <vt:lpstr>Expense Ratio and Asset Utilization</vt:lpstr>
      <vt:lpstr>Expense Ratio and Asset Utilization</vt:lpstr>
      <vt:lpstr>Expense Ratio and Asset Utilization</vt:lpstr>
      <vt:lpstr>Expense Ratio and Asset Utilization</vt:lpstr>
      <vt:lpstr>Expense Ratio and Asset Utilization</vt:lpstr>
      <vt:lpstr>Expense Ratio and Asset Utilization</vt:lpstr>
      <vt:lpstr>Expense Ratio and Asset Utilization</vt:lpstr>
      <vt:lpstr>Aggregate Profitability Measures</vt:lpstr>
      <vt:lpstr>Aggregate Profitability Measures</vt:lpstr>
      <vt:lpstr>Managing Risks and Returns</vt:lpstr>
      <vt:lpstr>Credit Risk</vt:lpstr>
      <vt:lpstr>PowerPoint Presentation</vt:lpstr>
      <vt:lpstr>PowerPoint Presentation</vt:lpstr>
      <vt:lpstr>Credit Risk</vt:lpstr>
      <vt:lpstr>Liquidity Risk</vt:lpstr>
      <vt:lpstr>Liquidity Risk</vt:lpstr>
      <vt:lpstr>Market Risk</vt:lpstr>
      <vt:lpstr>Market Risk</vt:lpstr>
      <vt:lpstr>Operational Risk</vt:lpstr>
      <vt:lpstr>Legal and Reputation Risk</vt:lpstr>
      <vt:lpstr>Capital or Solvency Risk</vt:lpstr>
      <vt:lpstr>Off-Balance Sheet Risk</vt:lpstr>
      <vt:lpstr>PowerPoint Presentation</vt:lpstr>
      <vt:lpstr>PowerPoint Presentation</vt:lpstr>
      <vt:lpstr>PowerPoint Presentation</vt:lpstr>
      <vt:lpstr>PowerPoint Presentation</vt:lpstr>
      <vt:lpstr>PowerPoint Presentation</vt:lpstr>
      <vt:lpstr>Maximizing the Market Value of Bank Equity</vt:lpstr>
      <vt:lpstr>The Fall in Bank Profitability During the Great Recession</vt:lpstr>
      <vt:lpstr>CAMELS Ratings</vt:lpstr>
      <vt:lpstr>CAMELS Ratings</vt:lpstr>
      <vt:lpstr>PowerPoint Presentation</vt:lpstr>
      <vt:lpstr>Performance Characteristics of Banks by Size</vt:lpstr>
      <vt:lpstr>PowerPoint Presentation</vt:lpstr>
      <vt:lpstr>Financial Statement Manipulation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School of Banking</dc:title>
  <dc:creator>kcyree</dc:creator>
  <cp:lastModifiedBy>Cyree, Ken</cp:lastModifiedBy>
  <cp:revision>86</cp:revision>
  <dcterms:created xsi:type="dcterms:W3CDTF">2010-01-19T23:23:20Z</dcterms:created>
  <dcterms:modified xsi:type="dcterms:W3CDTF">2017-08-15T15:56:33Z</dcterms:modified>
</cp:coreProperties>
</file>